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0"/>
  </p:notesMasterIdLst>
  <p:sldIdLst>
    <p:sldId id="256" r:id="rId2"/>
    <p:sldId id="269" r:id="rId3"/>
    <p:sldId id="271" r:id="rId4"/>
    <p:sldId id="272" r:id="rId5"/>
    <p:sldId id="274" r:id="rId6"/>
    <p:sldId id="275" r:id="rId7"/>
    <p:sldId id="276" r:id="rId8"/>
    <p:sldId id="28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D053897-4C9A-4DBB-AB7B-A78E1F8F60AC}">
          <p14:sldIdLst>
            <p14:sldId id="256"/>
            <p14:sldId id="269"/>
            <p14:sldId id="271"/>
            <p14:sldId id="272"/>
            <p14:sldId id="274"/>
          </p14:sldIdLst>
        </p14:section>
        <p14:section name="Раздел без заголовка" id="{3C8C9D81-3C0E-44CF-9733-A1F7CD79BB4E}">
          <p14:sldIdLst>
            <p14:sldId id="275"/>
            <p14:sldId id="276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06" autoAdjust="0"/>
  </p:normalViewPr>
  <p:slideViewPr>
    <p:cSldViewPr>
      <p:cViewPr>
        <p:scale>
          <a:sx n="75" d="100"/>
          <a:sy n="75" d="100"/>
        </p:scale>
        <p:origin x="-2580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28862-8E0A-4315-A377-F1E9B74A37A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5D9996-47C4-4B5F-9CCF-1BDFD23507A2}">
      <dgm:prSet phldrT="[Текст]"/>
      <dgm:spPr/>
      <dgm:t>
        <a:bodyPr/>
        <a:lstStyle/>
        <a:p>
          <a:r>
            <a:rPr lang="ru-RU" dirty="0" smtClean="0"/>
            <a:t>* </a:t>
          </a:r>
          <a:endParaRPr lang="ru-RU" dirty="0"/>
        </a:p>
      </dgm:t>
    </dgm:pt>
    <dgm:pt modelId="{7449E404-6DD1-4B02-BBAC-90428EA8C147}" type="parTrans" cxnId="{1E61C8B9-CB03-4D1D-9412-C2B85342527A}">
      <dgm:prSet/>
      <dgm:spPr/>
      <dgm:t>
        <a:bodyPr/>
        <a:lstStyle/>
        <a:p>
          <a:endParaRPr lang="ru-RU"/>
        </a:p>
      </dgm:t>
    </dgm:pt>
    <dgm:pt modelId="{C156A20B-B446-4238-8776-CD492F9B3F6D}" type="sibTrans" cxnId="{1E61C8B9-CB03-4D1D-9412-C2B85342527A}">
      <dgm:prSet/>
      <dgm:spPr/>
      <dgm:t>
        <a:bodyPr/>
        <a:lstStyle/>
        <a:p>
          <a:endParaRPr lang="ru-RU"/>
        </a:p>
      </dgm:t>
    </dgm:pt>
    <dgm:pt modelId="{9EA81F91-F75F-4878-BC2E-D06F32D0ABDC}">
      <dgm:prSet phldrT="[Текст]" custT="1"/>
      <dgm:spPr/>
      <dgm:t>
        <a:bodyPr/>
        <a:lstStyle/>
        <a:p>
          <a:r>
            <a:rPr lang="ru-RU" sz="2000" dirty="0" smtClean="0"/>
            <a:t>Чувства патриотизма и гражданственности,</a:t>
          </a:r>
          <a:endParaRPr lang="ru-RU" sz="2000" dirty="0"/>
        </a:p>
      </dgm:t>
    </dgm:pt>
    <dgm:pt modelId="{A247BE2F-AA6D-4EC9-AD40-26F79492A1C0}" type="parTrans" cxnId="{8066C5A1-FEE1-4EBF-BABC-B21D2C3CCA87}">
      <dgm:prSet/>
      <dgm:spPr/>
      <dgm:t>
        <a:bodyPr/>
        <a:lstStyle/>
        <a:p>
          <a:endParaRPr lang="ru-RU"/>
        </a:p>
      </dgm:t>
    </dgm:pt>
    <dgm:pt modelId="{D8B680BF-ACAF-41CB-B37F-0BFEE70586C9}" type="sibTrans" cxnId="{8066C5A1-FEE1-4EBF-BABC-B21D2C3CCA87}">
      <dgm:prSet/>
      <dgm:spPr/>
      <dgm:t>
        <a:bodyPr/>
        <a:lstStyle/>
        <a:p>
          <a:endParaRPr lang="ru-RU"/>
        </a:p>
      </dgm:t>
    </dgm:pt>
    <dgm:pt modelId="{DC94E307-B086-4578-9776-229C90FE950B}">
      <dgm:prSet phldrT="[Текст]" custT="1"/>
      <dgm:spPr/>
      <dgm:t>
        <a:bodyPr/>
        <a:lstStyle/>
        <a:p>
          <a:r>
            <a:rPr lang="ru-RU" sz="2000" dirty="0" smtClean="0"/>
            <a:t>Уважения к памятникам защитников Отечества и подвигов героев Отечества;</a:t>
          </a:r>
          <a:endParaRPr lang="ru-RU" sz="2000" dirty="0"/>
        </a:p>
      </dgm:t>
    </dgm:pt>
    <dgm:pt modelId="{07055AC4-5612-4C11-8A4F-1108EE68A2DC}" type="parTrans" cxnId="{A0874AE7-1CA2-445C-A005-08C40D2ED969}">
      <dgm:prSet/>
      <dgm:spPr/>
      <dgm:t>
        <a:bodyPr/>
        <a:lstStyle/>
        <a:p>
          <a:endParaRPr lang="ru-RU"/>
        </a:p>
      </dgm:t>
    </dgm:pt>
    <dgm:pt modelId="{F93C90BF-0D79-47C2-A6BA-5FB330F84344}" type="sibTrans" cxnId="{A0874AE7-1CA2-445C-A005-08C40D2ED969}">
      <dgm:prSet/>
      <dgm:spPr/>
      <dgm:t>
        <a:bodyPr/>
        <a:lstStyle/>
        <a:p>
          <a:endParaRPr lang="ru-RU"/>
        </a:p>
      </dgm:t>
    </dgm:pt>
    <dgm:pt modelId="{510D6E72-105F-43A3-B190-1FFBA53D5B69}">
      <dgm:prSet phldrT="[Текст]" custT="1"/>
      <dgm:spPr/>
      <dgm:t>
        <a:bodyPr/>
        <a:lstStyle/>
        <a:p>
          <a:r>
            <a:rPr lang="ru-RU" sz="2000" dirty="0" smtClean="0"/>
            <a:t>Уважения к человеку труда и старшему поколению, взаимного уважения,</a:t>
          </a:r>
          <a:endParaRPr lang="ru-RU" sz="2000" dirty="0"/>
        </a:p>
      </dgm:t>
    </dgm:pt>
    <dgm:pt modelId="{F8494628-5257-4B53-AEA2-E7F82825DDF4}" type="parTrans" cxnId="{401279B0-D284-4666-A443-A73311B903B4}">
      <dgm:prSet/>
      <dgm:spPr/>
      <dgm:t>
        <a:bodyPr/>
        <a:lstStyle/>
        <a:p>
          <a:endParaRPr lang="ru-RU"/>
        </a:p>
      </dgm:t>
    </dgm:pt>
    <dgm:pt modelId="{2576F548-3079-432F-9549-CE9FE7F81CE6}" type="sibTrans" cxnId="{401279B0-D284-4666-A443-A73311B903B4}">
      <dgm:prSet/>
      <dgm:spPr/>
      <dgm:t>
        <a:bodyPr/>
        <a:lstStyle/>
        <a:p>
          <a:endParaRPr lang="ru-RU"/>
        </a:p>
      </dgm:t>
    </dgm:pt>
    <dgm:pt modelId="{EA5FED53-D488-4477-BD01-08EDD15D9D7C}">
      <dgm:prSet phldrT="[Текст]" custT="1"/>
      <dgm:spPr/>
      <dgm:t>
        <a:bodyPr/>
        <a:lstStyle/>
        <a:p>
          <a:r>
            <a:rPr lang="ru-RU" sz="2000" dirty="0" smtClean="0"/>
            <a:t>Бережного отношения к культурному наследию и традициям многонационального народа Российской Федерации,</a:t>
          </a:r>
          <a:endParaRPr lang="ru-RU" sz="2000" dirty="0"/>
        </a:p>
      </dgm:t>
    </dgm:pt>
    <dgm:pt modelId="{EF04AA72-94F2-4120-8AF3-D0587BCB0DAF}" type="parTrans" cxnId="{764EC7C3-56E4-458F-A4FA-1F913AFBF832}">
      <dgm:prSet/>
      <dgm:spPr/>
      <dgm:t>
        <a:bodyPr/>
        <a:lstStyle/>
        <a:p>
          <a:endParaRPr lang="ru-RU"/>
        </a:p>
      </dgm:t>
    </dgm:pt>
    <dgm:pt modelId="{79A56078-E737-4253-8B0D-E2C583462F89}" type="sibTrans" cxnId="{764EC7C3-56E4-458F-A4FA-1F913AFBF832}">
      <dgm:prSet/>
      <dgm:spPr/>
      <dgm:t>
        <a:bodyPr/>
        <a:lstStyle/>
        <a:p>
          <a:endParaRPr lang="ru-RU"/>
        </a:p>
      </dgm:t>
    </dgm:pt>
    <dgm:pt modelId="{E4729408-92F2-400F-80A1-3BCD1121E793}">
      <dgm:prSet phldrT="[Текст]" custT="1"/>
      <dgm:spPr/>
      <dgm:t>
        <a:bodyPr/>
        <a:lstStyle/>
        <a:p>
          <a:r>
            <a:rPr lang="ru-RU" sz="2000" dirty="0" smtClean="0"/>
            <a:t>Бережного отношения к природе и окружающей среде.</a:t>
          </a:r>
          <a:endParaRPr lang="ru-RU" sz="2000" dirty="0"/>
        </a:p>
      </dgm:t>
    </dgm:pt>
    <dgm:pt modelId="{91D32CF0-C5C6-4279-ACFA-8527D86D0FC1}" type="parTrans" cxnId="{9E923F37-A3EE-4A26-AC7C-5A8DDB699099}">
      <dgm:prSet/>
      <dgm:spPr/>
      <dgm:t>
        <a:bodyPr/>
        <a:lstStyle/>
        <a:p>
          <a:endParaRPr lang="ru-RU"/>
        </a:p>
      </dgm:t>
    </dgm:pt>
    <dgm:pt modelId="{6C64E7F8-5AAB-4DE2-98D1-348877704F37}" type="sibTrans" cxnId="{9E923F37-A3EE-4A26-AC7C-5A8DDB699099}">
      <dgm:prSet/>
      <dgm:spPr/>
      <dgm:t>
        <a:bodyPr/>
        <a:lstStyle/>
        <a:p>
          <a:endParaRPr lang="ru-RU"/>
        </a:p>
      </dgm:t>
    </dgm:pt>
    <dgm:pt modelId="{706AC9A1-FAF8-4CF2-BF09-D5308A7706DE}">
      <dgm:prSet phldrT="[Текст]" custT="1"/>
      <dgm:spPr/>
      <dgm:t>
        <a:bodyPr/>
        <a:lstStyle/>
        <a:p>
          <a:r>
            <a:rPr lang="ru-RU" sz="2000" dirty="0" smtClean="0"/>
            <a:t>Уважения к закону и правопорядку,</a:t>
          </a:r>
          <a:endParaRPr lang="ru-RU" sz="2000" dirty="0"/>
        </a:p>
      </dgm:t>
    </dgm:pt>
    <dgm:pt modelId="{C5D9909D-F0FA-46BE-ADD4-F42C113C0CA6}" type="parTrans" cxnId="{FA2D3CE2-13CC-4F40-AD52-0489409A0F44}">
      <dgm:prSet/>
      <dgm:spPr/>
      <dgm:t>
        <a:bodyPr/>
        <a:lstStyle/>
        <a:p>
          <a:endParaRPr lang="ru-RU"/>
        </a:p>
      </dgm:t>
    </dgm:pt>
    <dgm:pt modelId="{63E94D19-08DE-43E7-BE41-8A2A61CC81DF}" type="sibTrans" cxnId="{FA2D3CE2-13CC-4F40-AD52-0489409A0F44}">
      <dgm:prSet/>
      <dgm:spPr/>
      <dgm:t>
        <a:bodyPr/>
        <a:lstStyle/>
        <a:p>
          <a:endParaRPr lang="ru-RU"/>
        </a:p>
      </dgm:t>
    </dgm:pt>
    <dgm:pt modelId="{6DF52A9E-7756-436A-996E-DBEA62A32FD8}" type="pres">
      <dgm:prSet presAssocID="{01A28862-8E0A-4315-A377-F1E9B74A37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D43335-1E58-4814-8D93-51AA447F39C3}" type="pres">
      <dgm:prSet presAssocID="{255D9996-47C4-4B5F-9CCF-1BDFD23507A2}" presName="linNode" presStyleCnt="0"/>
      <dgm:spPr/>
    </dgm:pt>
    <dgm:pt modelId="{BFAFAC96-0DFE-4D47-8681-612F730F6222}" type="pres">
      <dgm:prSet presAssocID="{255D9996-47C4-4B5F-9CCF-1BDFD23507A2}" presName="parentText" presStyleLbl="node1" presStyleIdx="0" presStyleCnt="1" custScaleX="312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AB038-9641-4D2A-B3FF-42CD5CD5AF2A}" type="pres">
      <dgm:prSet presAssocID="{255D9996-47C4-4B5F-9CCF-1BDFD23507A2}" presName="descendantText" presStyleLbl="alignAccFollowNode1" presStyleIdx="0" presStyleCnt="1" custScaleX="288328" custScaleY="116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D9E7EC-E65C-4C26-976C-DEFBF84F7C80}" type="presOf" srcId="{E4729408-92F2-400F-80A1-3BCD1121E793}" destId="{C68AB038-9641-4D2A-B3FF-42CD5CD5AF2A}" srcOrd="0" destOrd="5" presId="urn:microsoft.com/office/officeart/2005/8/layout/vList5"/>
    <dgm:cxn modelId="{764EC7C3-56E4-458F-A4FA-1F913AFBF832}" srcId="{255D9996-47C4-4B5F-9CCF-1BDFD23507A2}" destId="{EA5FED53-D488-4477-BD01-08EDD15D9D7C}" srcOrd="4" destOrd="0" parTransId="{EF04AA72-94F2-4120-8AF3-D0587BCB0DAF}" sibTransId="{79A56078-E737-4253-8B0D-E2C583462F89}"/>
    <dgm:cxn modelId="{6706CA88-B431-49BF-B050-161F8F7B3A5C}" type="presOf" srcId="{255D9996-47C4-4B5F-9CCF-1BDFD23507A2}" destId="{BFAFAC96-0DFE-4D47-8681-612F730F6222}" srcOrd="0" destOrd="0" presId="urn:microsoft.com/office/officeart/2005/8/layout/vList5"/>
    <dgm:cxn modelId="{1E61C8B9-CB03-4D1D-9412-C2B85342527A}" srcId="{01A28862-8E0A-4315-A377-F1E9B74A37A0}" destId="{255D9996-47C4-4B5F-9CCF-1BDFD23507A2}" srcOrd="0" destOrd="0" parTransId="{7449E404-6DD1-4B02-BBAC-90428EA8C147}" sibTransId="{C156A20B-B446-4238-8776-CD492F9B3F6D}"/>
    <dgm:cxn modelId="{8B4A7242-5AC1-4313-AD37-C00D636B8C2A}" type="presOf" srcId="{706AC9A1-FAF8-4CF2-BF09-D5308A7706DE}" destId="{C68AB038-9641-4D2A-B3FF-42CD5CD5AF2A}" srcOrd="0" destOrd="2" presId="urn:microsoft.com/office/officeart/2005/8/layout/vList5"/>
    <dgm:cxn modelId="{4818BCDC-A535-421E-8C2E-10DC213727E4}" type="presOf" srcId="{510D6E72-105F-43A3-B190-1FFBA53D5B69}" destId="{C68AB038-9641-4D2A-B3FF-42CD5CD5AF2A}" srcOrd="0" destOrd="3" presId="urn:microsoft.com/office/officeart/2005/8/layout/vList5"/>
    <dgm:cxn modelId="{EAE67606-9E65-4801-A6E0-A9F95F02C3F4}" type="presOf" srcId="{EA5FED53-D488-4477-BD01-08EDD15D9D7C}" destId="{C68AB038-9641-4D2A-B3FF-42CD5CD5AF2A}" srcOrd="0" destOrd="4" presId="urn:microsoft.com/office/officeart/2005/8/layout/vList5"/>
    <dgm:cxn modelId="{FA2D3CE2-13CC-4F40-AD52-0489409A0F44}" srcId="{255D9996-47C4-4B5F-9CCF-1BDFD23507A2}" destId="{706AC9A1-FAF8-4CF2-BF09-D5308A7706DE}" srcOrd="2" destOrd="0" parTransId="{C5D9909D-F0FA-46BE-ADD4-F42C113C0CA6}" sibTransId="{63E94D19-08DE-43E7-BE41-8A2A61CC81DF}"/>
    <dgm:cxn modelId="{82605EF6-4A95-43A4-836A-BA8A9C662C79}" type="presOf" srcId="{01A28862-8E0A-4315-A377-F1E9B74A37A0}" destId="{6DF52A9E-7756-436A-996E-DBEA62A32FD8}" srcOrd="0" destOrd="0" presId="urn:microsoft.com/office/officeart/2005/8/layout/vList5"/>
    <dgm:cxn modelId="{8066C5A1-FEE1-4EBF-BABC-B21D2C3CCA87}" srcId="{255D9996-47C4-4B5F-9CCF-1BDFD23507A2}" destId="{9EA81F91-F75F-4878-BC2E-D06F32D0ABDC}" srcOrd="0" destOrd="0" parTransId="{A247BE2F-AA6D-4EC9-AD40-26F79492A1C0}" sibTransId="{D8B680BF-ACAF-41CB-B37F-0BFEE70586C9}"/>
    <dgm:cxn modelId="{9E923F37-A3EE-4A26-AC7C-5A8DDB699099}" srcId="{255D9996-47C4-4B5F-9CCF-1BDFD23507A2}" destId="{E4729408-92F2-400F-80A1-3BCD1121E793}" srcOrd="5" destOrd="0" parTransId="{91D32CF0-C5C6-4279-ACFA-8527D86D0FC1}" sibTransId="{6C64E7F8-5AAB-4DE2-98D1-348877704F37}"/>
    <dgm:cxn modelId="{401279B0-D284-4666-A443-A73311B903B4}" srcId="{255D9996-47C4-4B5F-9CCF-1BDFD23507A2}" destId="{510D6E72-105F-43A3-B190-1FFBA53D5B69}" srcOrd="3" destOrd="0" parTransId="{F8494628-5257-4B53-AEA2-E7F82825DDF4}" sibTransId="{2576F548-3079-432F-9549-CE9FE7F81CE6}"/>
    <dgm:cxn modelId="{9F261CB6-B514-42B0-BAC0-56EBF48980BA}" type="presOf" srcId="{DC94E307-B086-4578-9776-229C90FE950B}" destId="{C68AB038-9641-4D2A-B3FF-42CD5CD5AF2A}" srcOrd="0" destOrd="1" presId="urn:microsoft.com/office/officeart/2005/8/layout/vList5"/>
    <dgm:cxn modelId="{C6B24D22-5FA8-406E-AC06-B1637022CD3C}" type="presOf" srcId="{9EA81F91-F75F-4878-BC2E-D06F32D0ABDC}" destId="{C68AB038-9641-4D2A-B3FF-42CD5CD5AF2A}" srcOrd="0" destOrd="0" presId="urn:microsoft.com/office/officeart/2005/8/layout/vList5"/>
    <dgm:cxn modelId="{A0874AE7-1CA2-445C-A005-08C40D2ED969}" srcId="{255D9996-47C4-4B5F-9CCF-1BDFD23507A2}" destId="{DC94E307-B086-4578-9776-229C90FE950B}" srcOrd="1" destOrd="0" parTransId="{07055AC4-5612-4C11-8A4F-1108EE68A2DC}" sibTransId="{F93C90BF-0D79-47C2-A6BA-5FB330F84344}"/>
    <dgm:cxn modelId="{7C44F599-402A-4499-959C-9C858CC7D52D}" type="presParOf" srcId="{6DF52A9E-7756-436A-996E-DBEA62A32FD8}" destId="{16D43335-1E58-4814-8D93-51AA447F39C3}" srcOrd="0" destOrd="0" presId="urn:microsoft.com/office/officeart/2005/8/layout/vList5"/>
    <dgm:cxn modelId="{93934D54-D323-4A20-B9F7-1EC8090A76DD}" type="presParOf" srcId="{16D43335-1E58-4814-8D93-51AA447F39C3}" destId="{BFAFAC96-0DFE-4D47-8681-612F730F6222}" srcOrd="0" destOrd="0" presId="urn:microsoft.com/office/officeart/2005/8/layout/vList5"/>
    <dgm:cxn modelId="{E206051C-7BC3-4451-9BBD-B27D330D8142}" type="presParOf" srcId="{16D43335-1E58-4814-8D93-51AA447F39C3}" destId="{C68AB038-9641-4D2A-B3FF-42CD5CD5AF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1F194A-1AC0-4FDA-9DC3-DB4A2AA7ABA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B95DBA-BA57-4D9B-BA41-11DD579EB424}">
      <dgm:prSet phldrT="[Текст]" custT="1"/>
      <dgm:spPr/>
      <dgm:t>
        <a:bodyPr/>
        <a:lstStyle/>
        <a:p>
          <a:pPr algn="ctr"/>
          <a:r>
            <a:rPr lang="ru-RU" sz="2800" dirty="0" smtClean="0">
              <a:solidFill>
                <a:schemeClr val="accent1">
                  <a:lumMod val="75000"/>
                </a:schemeClr>
              </a:solidFill>
            </a:rPr>
            <a:t>Структура программы воспитания:</a:t>
          </a:r>
          <a:endParaRPr lang="ru-RU" sz="2800" dirty="0" smtClean="0">
            <a:solidFill>
              <a:schemeClr val="accent1">
                <a:lumMod val="75000"/>
              </a:schemeClr>
            </a:solidFill>
          </a:endParaRPr>
        </a:p>
        <a:p>
          <a:pPr algn="just"/>
          <a:r>
            <a:rPr lang="ru-RU" sz="2000" dirty="0" smtClean="0"/>
            <a:t>*</a:t>
          </a:r>
          <a:r>
            <a:rPr lang="ru-RU" sz="1200" dirty="0" smtClean="0"/>
            <a:t> </a:t>
          </a:r>
          <a:r>
            <a:rPr lang="ru-RU" sz="2400" dirty="0" smtClean="0"/>
            <a:t>Раздел </a:t>
          </a:r>
          <a:r>
            <a:rPr lang="en-US" sz="2400" dirty="0" smtClean="0"/>
            <a:t>I </a:t>
          </a:r>
          <a:r>
            <a:rPr lang="ru-RU" sz="2400" dirty="0" smtClean="0"/>
            <a:t>«Особенности </a:t>
          </a:r>
          <a:r>
            <a:rPr lang="ru-RU" sz="2400" dirty="0" smtClean="0"/>
            <a:t>организуемого в школе воспитательного </a:t>
          </a:r>
          <a:r>
            <a:rPr lang="ru-RU" sz="2400" dirty="0" smtClean="0"/>
            <a:t>процесса» </a:t>
          </a:r>
          <a:endParaRPr lang="ru-RU" sz="2400" dirty="0" smtClean="0"/>
        </a:p>
        <a:p>
          <a:pPr algn="just"/>
          <a:r>
            <a:rPr lang="ru-RU" sz="2400" dirty="0" smtClean="0"/>
            <a:t>* </a:t>
          </a:r>
          <a:r>
            <a:rPr lang="ru-RU" sz="2400" dirty="0" smtClean="0"/>
            <a:t> Раздел </a:t>
          </a:r>
          <a:r>
            <a:rPr lang="en-US" sz="2400" dirty="0" smtClean="0"/>
            <a:t>II </a:t>
          </a:r>
          <a:r>
            <a:rPr lang="ru-RU" sz="2400" dirty="0" smtClean="0"/>
            <a:t>«Цель </a:t>
          </a:r>
          <a:r>
            <a:rPr lang="ru-RU" sz="2400" dirty="0" smtClean="0"/>
            <a:t>и задачи </a:t>
          </a:r>
          <a:r>
            <a:rPr lang="ru-RU" sz="2400" dirty="0" smtClean="0"/>
            <a:t>воспитания»</a:t>
          </a:r>
          <a:endParaRPr lang="ru-RU" sz="2400" dirty="0" smtClean="0"/>
        </a:p>
        <a:p>
          <a:pPr algn="just"/>
          <a:r>
            <a:rPr lang="ru-RU" sz="2400" dirty="0" smtClean="0"/>
            <a:t>* Раздел </a:t>
          </a:r>
          <a:r>
            <a:rPr lang="en-US" sz="2400" dirty="0" smtClean="0"/>
            <a:t>III </a:t>
          </a:r>
          <a:r>
            <a:rPr lang="ru-RU" sz="2400" dirty="0" smtClean="0"/>
            <a:t>«Виды</a:t>
          </a:r>
          <a:r>
            <a:rPr lang="ru-RU" sz="2400" dirty="0" smtClean="0"/>
            <a:t>, формы и содержание </a:t>
          </a:r>
          <a:r>
            <a:rPr lang="ru-RU" sz="2400" dirty="0" smtClean="0"/>
            <a:t>деятельности»</a:t>
          </a:r>
          <a:endParaRPr lang="ru-RU" sz="2400" dirty="0" smtClean="0"/>
        </a:p>
        <a:p>
          <a:pPr algn="just"/>
          <a:r>
            <a:rPr lang="ru-RU" sz="2400" dirty="0" smtClean="0"/>
            <a:t>* </a:t>
          </a:r>
          <a:r>
            <a:rPr lang="ru-RU" sz="2400" dirty="0" smtClean="0"/>
            <a:t>Раздел </a:t>
          </a:r>
          <a:r>
            <a:rPr lang="en-US" sz="2400" dirty="0" smtClean="0"/>
            <a:t>IV </a:t>
          </a:r>
          <a:r>
            <a:rPr lang="ru-RU" sz="2400" dirty="0" smtClean="0"/>
            <a:t>«Основные </a:t>
          </a:r>
          <a:r>
            <a:rPr lang="ru-RU" sz="2400" dirty="0" smtClean="0"/>
            <a:t>направления самоанализа </a:t>
          </a:r>
          <a:r>
            <a:rPr lang="ru-RU" sz="2400" dirty="0" smtClean="0"/>
            <a:t>воспитательной работы»</a:t>
          </a:r>
          <a:endParaRPr lang="ru-RU" sz="2400" dirty="0" smtClean="0"/>
        </a:p>
        <a:p>
          <a:pPr algn="l"/>
          <a:endParaRPr lang="ru-RU" sz="1200" dirty="0"/>
        </a:p>
      </dgm:t>
    </dgm:pt>
    <dgm:pt modelId="{2547C136-4646-4625-89F2-E123A0C532A9}" type="parTrans" cxnId="{12E9E8E1-315C-48C9-874C-F9C43DDB55E4}">
      <dgm:prSet/>
      <dgm:spPr/>
      <dgm:t>
        <a:bodyPr/>
        <a:lstStyle/>
        <a:p>
          <a:endParaRPr lang="ru-RU"/>
        </a:p>
      </dgm:t>
    </dgm:pt>
    <dgm:pt modelId="{5D98B99B-5136-42B7-8A0A-2C84B94AB13F}" type="sibTrans" cxnId="{12E9E8E1-315C-48C9-874C-F9C43DDB55E4}">
      <dgm:prSet/>
      <dgm:spPr/>
      <dgm:t>
        <a:bodyPr/>
        <a:lstStyle/>
        <a:p>
          <a:endParaRPr lang="ru-RU"/>
        </a:p>
      </dgm:t>
    </dgm:pt>
    <dgm:pt modelId="{76921D0C-9798-4B4B-915C-9A73506D1C4E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1">
                  <a:lumMod val="75000"/>
                </a:schemeClr>
              </a:solidFill>
            </a:rPr>
            <a:t>Особенные для каждого уровня общего образования приложения</a:t>
          </a:r>
          <a:r>
            <a:rPr lang="ru-RU" sz="1800" dirty="0" smtClean="0"/>
            <a:t>:</a:t>
          </a:r>
        </a:p>
        <a:p>
          <a:r>
            <a:rPr lang="ru-RU" sz="2000" dirty="0" smtClean="0"/>
            <a:t>календарные планы воспитательной работы </a:t>
          </a:r>
          <a:endParaRPr lang="ru-RU" sz="2000" dirty="0"/>
        </a:p>
      </dgm:t>
    </dgm:pt>
    <dgm:pt modelId="{E7CCA403-D07B-4BF9-A546-651F9854F5D9}" type="parTrans" cxnId="{C1FEE01B-30BA-4EB6-9254-FC713CBEC46F}">
      <dgm:prSet/>
      <dgm:spPr/>
      <dgm:t>
        <a:bodyPr/>
        <a:lstStyle/>
        <a:p>
          <a:endParaRPr lang="ru-RU"/>
        </a:p>
      </dgm:t>
    </dgm:pt>
    <dgm:pt modelId="{9BBEA904-BED8-49EA-BB4D-718E895CA7DD}" type="sibTrans" cxnId="{C1FEE01B-30BA-4EB6-9254-FC713CBEC46F}">
      <dgm:prSet/>
      <dgm:spPr/>
      <dgm:t>
        <a:bodyPr/>
        <a:lstStyle/>
        <a:p>
          <a:endParaRPr lang="ru-RU"/>
        </a:p>
      </dgm:t>
    </dgm:pt>
    <dgm:pt modelId="{8C3956BC-C38A-49AE-933C-DE1202619B27}" type="pres">
      <dgm:prSet presAssocID="{A31F194A-1AC0-4FDA-9DC3-DB4A2AA7ABA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305A646-EF8F-4295-B5EA-137DB44F536D}" type="pres">
      <dgm:prSet presAssocID="{A31F194A-1AC0-4FDA-9DC3-DB4A2AA7ABA8}" presName="pyramid" presStyleLbl="node1" presStyleIdx="0" presStyleCnt="1" custScaleX="62338" custLinFactNeighborX="-29487" custLinFactNeighborY="-5339"/>
      <dgm:spPr/>
    </dgm:pt>
    <dgm:pt modelId="{8EEC4F90-843E-4548-AA80-DFB8CAF21E32}" type="pres">
      <dgm:prSet presAssocID="{A31F194A-1AC0-4FDA-9DC3-DB4A2AA7ABA8}" presName="theList" presStyleCnt="0"/>
      <dgm:spPr/>
    </dgm:pt>
    <dgm:pt modelId="{D5513F1F-7524-474D-9006-958BDEE58D78}" type="pres">
      <dgm:prSet presAssocID="{38B95DBA-BA57-4D9B-BA41-11DD579EB424}" presName="aNode" presStyleLbl="fgAcc1" presStyleIdx="0" presStyleCnt="2" custScaleX="197156" custScaleY="1060474" custLinFactY="-54912" custLinFactNeighborX="448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C2AD9-6B26-4AF2-B497-E858C4545F3E}" type="pres">
      <dgm:prSet presAssocID="{38B95DBA-BA57-4D9B-BA41-11DD579EB424}" presName="aSpace" presStyleCnt="0"/>
      <dgm:spPr/>
    </dgm:pt>
    <dgm:pt modelId="{0588EF8A-0323-41AA-A68F-E1CB20AFC418}" type="pres">
      <dgm:prSet presAssocID="{76921D0C-9798-4B4B-915C-9A73506D1C4E}" presName="aNode" presStyleLbl="fgAcc1" presStyleIdx="1" presStyleCnt="2" custScaleX="197156" custScaleY="420543" custLinFactY="-4924" custLinFactNeighborX="427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FA637-4E93-45FC-853C-F1131E71CC42}" type="pres">
      <dgm:prSet presAssocID="{76921D0C-9798-4B4B-915C-9A73506D1C4E}" presName="aSpace" presStyleCnt="0"/>
      <dgm:spPr/>
    </dgm:pt>
  </dgm:ptLst>
  <dgm:cxnLst>
    <dgm:cxn modelId="{C1FEE01B-30BA-4EB6-9254-FC713CBEC46F}" srcId="{A31F194A-1AC0-4FDA-9DC3-DB4A2AA7ABA8}" destId="{76921D0C-9798-4B4B-915C-9A73506D1C4E}" srcOrd="1" destOrd="0" parTransId="{E7CCA403-D07B-4BF9-A546-651F9854F5D9}" sibTransId="{9BBEA904-BED8-49EA-BB4D-718E895CA7DD}"/>
    <dgm:cxn modelId="{C02ACD43-095C-4A76-896B-BBF90CAF9B87}" type="presOf" srcId="{76921D0C-9798-4B4B-915C-9A73506D1C4E}" destId="{0588EF8A-0323-41AA-A68F-E1CB20AFC418}" srcOrd="0" destOrd="0" presId="urn:microsoft.com/office/officeart/2005/8/layout/pyramid2"/>
    <dgm:cxn modelId="{8DFFB76D-82C8-40E6-8611-BE1DD624E880}" type="presOf" srcId="{A31F194A-1AC0-4FDA-9DC3-DB4A2AA7ABA8}" destId="{8C3956BC-C38A-49AE-933C-DE1202619B27}" srcOrd="0" destOrd="0" presId="urn:microsoft.com/office/officeart/2005/8/layout/pyramid2"/>
    <dgm:cxn modelId="{C5BD6191-0404-454B-86EF-AFF57A3E04A1}" type="presOf" srcId="{38B95DBA-BA57-4D9B-BA41-11DD579EB424}" destId="{D5513F1F-7524-474D-9006-958BDEE58D78}" srcOrd="0" destOrd="0" presId="urn:microsoft.com/office/officeart/2005/8/layout/pyramid2"/>
    <dgm:cxn modelId="{12E9E8E1-315C-48C9-874C-F9C43DDB55E4}" srcId="{A31F194A-1AC0-4FDA-9DC3-DB4A2AA7ABA8}" destId="{38B95DBA-BA57-4D9B-BA41-11DD579EB424}" srcOrd="0" destOrd="0" parTransId="{2547C136-4646-4625-89F2-E123A0C532A9}" sibTransId="{5D98B99B-5136-42B7-8A0A-2C84B94AB13F}"/>
    <dgm:cxn modelId="{6F595FB3-DB4C-4CB4-928E-2D5CF3059F36}" type="presParOf" srcId="{8C3956BC-C38A-49AE-933C-DE1202619B27}" destId="{4305A646-EF8F-4295-B5EA-137DB44F536D}" srcOrd="0" destOrd="0" presId="urn:microsoft.com/office/officeart/2005/8/layout/pyramid2"/>
    <dgm:cxn modelId="{A7DD82A0-C2E6-4AC0-91AE-8E55EFC6E85B}" type="presParOf" srcId="{8C3956BC-C38A-49AE-933C-DE1202619B27}" destId="{8EEC4F90-843E-4548-AA80-DFB8CAF21E32}" srcOrd="1" destOrd="0" presId="urn:microsoft.com/office/officeart/2005/8/layout/pyramid2"/>
    <dgm:cxn modelId="{07F36AE9-36B3-4FF6-B3DE-D8BAF7D26587}" type="presParOf" srcId="{8EEC4F90-843E-4548-AA80-DFB8CAF21E32}" destId="{D5513F1F-7524-474D-9006-958BDEE58D78}" srcOrd="0" destOrd="0" presId="urn:microsoft.com/office/officeart/2005/8/layout/pyramid2"/>
    <dgm:cxn modelId="{7DE68592-58B2-4C1E-B060-5B89A1EAE46F}" type="presParOf" srcId="{8EEC4F90-843E-4548-AA80-DFB8CAF21E32}" destId="{439C2AD9-6B26-4AF2-B497-E858C4545F3E}" srcOrd="1" destOrd="0" presId="urn:microsoft.com/office/officeart/2005/8/layout/pyramid2"/>
    <dgm:cxn modelId="{4CE3328B-4CC9-4C19-9DC6-54521E7950F9}" type="presParOf" srcId="{8EEC4F90-843E-4548-AA80-DFB8CAF21E32}" destId="{0588EF8A-0323-41AA-A68F-E1CB20AFC418}" srcOrd="2" destOrd="0" presId="urn:microsoft.com/office/officeart/2005/8/layout/pyramid2"/>
    <dgm:cxn modelId="{8B5064D7-BEA6-47FC-84D0-AF21EFCB589B}" type="presParOf" srcId="{8EEC4F90-843E-4548-AA80-DFB8CAF21E32}" destId="{680FA637-4E93-45FC-853C-F1131E71CC42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AB038-9641-4D2A-B3FF-42CD5CD5AF2A}">
      <dsp:nvSpPr>
        <dsp:cNvPr id="0" name=""/>
        <dsp:cNvSpPr/>
      </dsp:nvSpPr>
      <dsp:spPr>
        <a:xfrm rot="5400000">
          <a:off x="2364680" y="-1741482"/>
          <a:ext cx="4103483" cy="787240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Чувства патриотизма и гражданственности,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Уважения к памятникам защитников Отечества и подвигов героев Отечества;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Уважения к закону и правопорядку,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Уважения к человеку труда и старшему поколению, взаимного уважения,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Бережного отношения к культурному наследию и традициям многонационального народа Российской Федерации,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Бережного отношения к природе и окружающей среде.</a:t>
          </a:r>
          <a:endParaRPr lang="ru-RU" sz="2000" kern="1200" dirty="0"/>
        </a:p>
      </dsp:txBody>
      <dsp:txXfrm rot="-5400000">
        <a:off x="480221" y="343293"/>
        <a:ext cx="7672086" cy="3702851"/>
      </dsp:txXfrm>
    </dsp:sp>
    <dsp:sp modelId="{BFAFAC96-0DFE-4D47-8681-612F730F6222}">
      <dsp:nvSpPr>
        <dsp:cNvPr id="0" name=""/>
        <dsp:cNvSpPr/>
      </dsp:nvSpPr>
      <dsp:spPr>
        <a:xfrm>
          <a:off x="305" y="2143"/>
          <a:ext cx="479915" cy="4385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* </a:t>
          </a:r>
          <a:endParaRPr lang="ru-RU" sz="3300" kern="1200" dirty="0"/>
        </a:p>
      </dsp:txBody>
      <dsp:txXfrm>
        <a:off x="23733" y="25571"/>
        <a:ext cx="433059" cy="4338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5A646-EF8F-4295-B5EA-137DB44F536D}">
      <dsp:nvSpPr>
        <dsp:cNvPr id="0" name=""/>
        <dsp:cNvSpPr/>
      </dsp:nvSpPr>
      <dsp:spPr>
        <a:xfrm>
          <a:off x="0" y="0"/>
          <a:ext cx="4003212" cy="642178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13F1F-7524-474D-9006-958BDEE58D78}">
      <dsp:nvSpPr>
        <dsp:cNvPr id="0" name=""/>
        <dsp:cNvSpPr/>
      </dsp:nvSpPr>
      <dsp:spPr>
        <a:xfrm>
          <a:off x="-3" y="419841"/>
          <a:ext cx="8229607" cy="36077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1">
                  <a:lumMod val="75000"/>
                </a:schemeClr>
              </a:solidFill>
            </a:rPr>
            <a:t>Структура программы воспитания:</a:t>
          </a:r>
          <a:endParaRPr lang="ru-RU" sz="2800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*</a:t>
          </a:r>
          <a:r>
            <a:rPr lang="ru-RU" sz="1200" kern="1200" dirty="0" smtClean="0"/>
            <a:t> </a:t>
          </a:r>
          <a:r>
            <a:rPr lang="ru-RU" sz="2400" kern="1200" dirty="0" smtClean="0"/>
            <a:t>Раздел </a:t>
          </a:r>
          <a:r>
            <a:rPr lang="en-US" sz="2400" kern="1200" dirty="0" smtClean="0"/>
            <a:t>I </a:t>
          </a:r>
          <a:r>
            <a:rPr lang="ru-RU" sz="2400" kern="1200" dirty="0" smtClean="0"/>
            <a:t>«Особенности </a:t>
          </a:r>
          <a:r>
            <a:rPr lang="ru-RU" sz="2400" kern="1200" dirty="0" smtClean="0"/>
            <a:t>организуемого в школе воспитательного </a:t>
          </a:r>
          <a:r>
            <a:rPr lang="ru-RU" sz="2400" kern="1200" dirty="0" smtClean="0"/>
            <a:t>процесса» </a:t>
          </a:r>
          <a:endParaRPr lang="ru-RU" sz="2400" kern="1200" dirty="0" smtClean="0"/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* </a:t>
          </a:r>
          <a:r>
            <a:rPr lang="ru-RU" sz="2400" kern="1200" dirty="0" smtClean="0"/>
            <a:t> Раздел </a:t>
          </a:r>
          <a:r>
            <a:rPr lang="en-US" sz="2400" kern="1200" dirty="0" smtClean="0"/>
            <a:t>II </a:t>
          </a:r>
          <a:r>
            <a:rPr lang="ru-RU" sz="2400" kern="1200" dirty="0" smtClean="0"/>
            <a:t>«Цель </a:t>
          </a:r>
          <a:r>
            <a:rPr lang="ru-RU" sz="2400" kern="1200" dirty="0" smtClean="0"/>
            <a:t>и задачи </a:t>
          </a:r>
          <a:r>
            <a:rPr lang="ru-RU" sz="2400" kern="1200" dirty="0" smtClean="0"/>
            <a:t>воспитания»</a:t>
          </a:r>
          <a:endParaRPr lang="ru-RU" sz="2400" kern="1200" dirty="0" smtClean="0"/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* Раздел </a:t>
          </a:r>
          <a:r>
            <a:rPr lang="en-US" sz="2400" kern="1200" dirty="0" smtClean="0"/>
            <a:t>III </a:t>
          </a:r>
          <a:r>
            <a:rPr lang="ru-RU" sz="2400" kern="1200" dirty="0" smtClean="0"/>
            <a:t>«Виды</a:t>
          </a:r>
          <a:r>
            <a:rPr lang="ru-RU" sz="2400" kern="1200" dirty="0" smtClean="0"/>
            <a:t>, формы и содержание </a:t>
          </a:r>
          <a:r>
            <a:rPr lang="ru-RU" sz="2400" kern="1200" dirty="0" smtClean="0"/>
            <a:t>деятельности»</a:t>
          </a:r>
          <a:endParaRPr lang="ru-RU" sz="2400" kern="1200" dirty="0" smtClean="0"/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* </a:t>
          </a:r>
          <a:r>
            <a:rPr lang="ru-RU" sz="2400" kern="1200" dirty="0" smtClean="0"/>
            <a:t>Раздел </a:t>
          </a:r>
          <a:r>
            <a:rPr lang="en-US" sz="2400" kern="1200" dirty="0" smtClean="0"/>
            <a:t>IV </a:t>
          </a:r>
          <a:r>
            <a:rPr lang="ru-RU" sz="2400" kern="1200" dirty="0" smtClean="0"/>
            <a:t>«Основные </a:t>
          </a:r>
          <a:r>
            <a:rPr lang="ru-RU" sz="2400" kern="1200" dirty="0" smtClean="0"/>
            <a:t>направления самоанализа </a:t>
          </a:r>
          <a:r>
            <a:rPr lang="ru-RU" sz="2400" kern="1200" dirty="0" smtClean="0"/>
            <a:t>воспитательной работы»</a:t>
          </a:r>
          <a:endParaRPr lang="ru-RU" sz="24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76111" y="595955"/>
        <a:ext cx="7877379" cy="3255479"/>
      </dsp:txXfrm>
    </dsp:sp>
    <dsp:sp modelId="{0588EF8A-0323-41AA-A68F-E1CB20AFC418}">
      <dsp:nvSpPr>
        <dsp:cNvPr id="0" name=""/>
        <dsp:cNvSpPr/>
      </dsp:nvSpPr>
      <dsp:spPr>
        <a:xfrm>
          <a:off x="-3" y="4240131"/>
          <a:ext cx="8229607" cy="14306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1">
                  <a:lumMod val="75000"/>
                </a:schemeClr>
              </a:solidFill>
            </a:rPr>
            <a:t>Особенные для каждого уровня общего образования приложения</a:t>
          </a:r>
          <a:r>
            <a:rPr lang="ru-RU" sz="1800" kern="1200" dirty="0" smtClean="0"/>
            <a:t>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календарные планы воспитательной работы </a:t>
          </a:r>
          <a:endParaRPr lang="ru-RU" sz="2000" kern="1200" dirty="0"/>
        </a:p>
      </dsp:txBody>
      <dsp:txXfrm>
        <a:off x="69837" y="4309971"/>
        <a:ext cx="8089927" cy="1290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43CCB-18C9-464C-AA68-EB4922F221F3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DF26B-9692-40B8-B50B-B0275CF39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507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DF26B-9692-40B8-B50B-B0275CF39A3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889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DF26B-9692-40B8-B50B-B0275CF39A3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form/instrao/ru/examples/ph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548680"/>
            <a:ext cx="7467600" cy="5925272"/>
          </a:xfrm>
        </p:spPr>
        <p:txBody>
          <a:bodyPr>
            <a:normAutofit lnSpcReduction="10000"/>
          </a:bodyPr>
          <a:lstStyle/>
          <a:p>
            <a:pPr algn="ctr"/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Основания 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разработки</a:t>
            </a:r>
            <a:b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рабочей программы 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воспитания</a:t>
            </a:r>
            <a:b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июля 2020 года принят  закон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№ 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304-ФЗ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внесении изменений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в 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«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образовании в Российской Федерации» </a:t>
            </a:r>
            <a:endParaRPr lang="ru-RU" sz="32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вопросам воспитания обучающихся </a:t>
            </a:r>
            <a:b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301208"/>
            <a:ext cx="16891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Что нового……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Введение таких документов по организации воспитательной работы, как:</a:t>
            </a:r>
            <a:endParaRPr lang="ru-RU" sz="27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00808"/>
            <a:ext cx="8329642" cy="4032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 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* «рабочая программа воспитания»;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* «календарный план воспитательной работы»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800" dirty="0" smtClean="0"/>
              <a:t>(</a:t>
            </a:r>
            <a:r>
              <a:rPr lang="ru-RU" sz="2800" i="1" dirty="0" smtClean="0"/>
              <a:t>эти документы должны  быть включены в основную образовательную программу</a:t>
            </a:r>
            <a:r>
              <a:rPr lang="ru-RU" sz="2800" dirty="0" smtClean="0"/>
              <a:t>).</a:t>
            </a:r>
          </a:p>
          <a:p>
            <a:pPr marL="0" indent="0">
              <a:buNone/>
            </a:pPr>
            <a:endParaRPr lang="ru-RU" sz="2800" dirty="0"/>
          </a:p>
          <a:p>
            <a:pPr marL="177800" indent="-177800">
              <a:buNone/>
            </a:pPr>
            <a:r>
              <a:rPr lang="ru-RU" sz="2800" dirty="0" smtClean="0"/>
              <a:t>  *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Закрепление за образовательными         организациями права на самостоятельную разработку этих документов.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85184"/>
            <a:ext cx="16891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Что нового……</a:t>
            </a:r>
            <a:br>
              <a:rPr lang="ru-RU" sz="3600" dirty="0"/>
            </a:br>
            <a:r>
              <a:rPr lang="ru-RU" sz="2700" dirty="0" smtClean="0"/>
              <a:t>Расширение направлений воспитательной работы, а именно включение в него направлений по формированию </a:t>
            </a:r>
            <a:br>
              <a:rPr lang="ru-RU" sz="2700" dirty="0" smtClean="0"/>
            </a:br>
            <a:r>
              <a:rPr lang="ru-RU" sz="2700" dirty="0" smtClean="0"/>
              <a:t>у обучающихся:</a:t>
            </a:r>
            <a:endParaRPr lang="ru-RU" sz="27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818016"/>
              </p:ext>
            </p:extLst>
          </p:nvPr>
        </p:nvGraphicFramePr>
        <p:xfrm>
          <a:off x="395536" y="1844824"/>
          <a:ext cx="8352928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637336"/>
            <a:ext cx="134230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Примерная программа воспитания (ППВ)….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Разработана сотрудниками Института стратегии развития образования РАО;</a:t>
            </a:r>
          </a:p>
          <a:p>
            <a:r>
              <a:rPr lang="ru-RU" dirty="0" smtClean="0"/>
              <a:t>2 июня  </a:t>
            </a:r>
            <a:r>
              <a:rPr lang="en-US" dirty="0" smtClean="0"/>
              <a:t>2020 </a:t>
            </a:r>
            <a:r>
              <a:rPr lang="ru-RU" dirty="0" smtClean="0"/>
              <a:t>года утверждена на заседании Федерального учебно-методического объединения по общему образованию;</a:t>
            </a:r>
          </a:p>
          <a:p>
            <a:r>
              <a:rPr lang="ru-RU" dirty="0" smtClean="0"/>
              <a:t>К программе разработаны методические рекомендации и сборник разработок модулей программы воспитания (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: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//form/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instrao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/ru/examples/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php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157192"/>
            <a:ext cx="16891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Назначение ППВ – помочь школам создать и реализовать собственные работающие программы воспитания (РПВ), стать конструктором для их создания 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Рабочую программу воспитания (РПВ) образовательная организация разрабатывает на основе примерной программы (</a:t>
            </a:r>
            <a:r>
              <a:rPr lang="ru-RU" smtClean="0"/>
              <a:t>ППВ).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РПВ должна быть короткой и ясной, содержать конкретное описание предстоящей работы с детьми, а  не рассуждения о воспитании.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К программе воспитания  прилагается ежегодный календарный план воспитательной работы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05264"/>
            <a:ext cx="144385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051652"/>
              </p:ext>
            </p:extLst>
          </p:nvPr>
        </p:nvGraphicFramePr>
        <p:xfrm>
          <a:off x="498252" y="332656"/>
          <a:ext cx="8229600" cy="6421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efremova\Desktop\kisspng-word-games-and-puzzles-activity-book-for-kids-chil-penned-villain-5aa98af2c13fc2.86008837152106059479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028" y="5805264"/>
            <a:ext cx="1351608" cy="97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C:\Users\Алекс\Desktop\1500x5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83000"/>
            <a:ext cx="8715436" cy="2603520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026" name="Picture 2" descr="C:\Users\Алекс\Desktop\depositphotos_5989226-stock-illustration-back-to-school-colorful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72816"/>
            <a:ext cx="8358246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484</TotalTime>
  <Words>275</Words>
  <Application>Microsoft Office PowerPoint</Application>
  <PresentationFormat>Экран (4:3)</PresentationFormat>
  <Paragraphs>40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 </vt:lpstr>
      <vt:lpstr>Что нового…… Введение таких документов по организации воспитательной работы, как:</vt:lpstr>
      <vt:lpstr>Что нового…… Расширение направлений воспитательной работы, а именно включение в него направлений по формированию  у обучающихся:</vt:lpstr>
      <vt:lpstr>Примерная программа воспитания (ППВ)….</vt:lpstr>
      <vt:lpstr>Назначение ППВ – помочь школам создать и реализовать собственные работающие программы воспитания (РПВ), стать конструктором для их создания 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УУД на уроках изобразительного искусства</dc:title>
  <dc:creator>Оксана Александровна</dc:creator>
  <cp:lastModifiedBy>Любовь Ксенофонтовна Ефремова</cp:lastModifiedBy>
  <cp:revision>87</cp:revision>
  <dcterms:created xsi:type="dcterms:W3CDTF">2015-03-15T16:37:00Z</dcterms:created>
  <dcterms:modified xsi:type="dcterms:W3CDTF">2020-11-11T05:22:55Z</dcterms:modified>
</cp:coreProperties>
</file>