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6"/>
  </p:notesMasterIdLst>
  <p:sldIdLst>
    <p:sldId id="449" r:id="rId2"/>
    <p:sldId id="453" r:id="rId3"/>
    <p:sldId id="484" r:id="rId4"/>
    <p:sldId id="492" r:id="rId5"/>
    <p:sldId id="483" r:id="rId6"/>
    <p:sldId id="485" r:id="rId7"/>
    <p:sldId id="475" r:id="rId8"/>
    <p:sldId id="452" r:id="rId9"/>
    <p:sldId id="491" r:id="rId10"/>
    <p:sldId id="467" r:id="rId11"/>
    <p:sldId id="476" r:id="rId12"/>
    <p:sldId id="490" r:id="rId13"/>
    <p:sldId id="454" r:id="rId14"/>
    <p:sldId id="455" r:id="rId15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9">
          <p15:clr>
            <a:srgbClr val="A4A3A4"/>
          </p15:clr>
        </p15:guide>
        <p15:guide id="2" pos="347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ирпичевская Марина Олеговна" initials="КМО" lastIdx="6" clrIdx="0">
    <p:extLst>
      <p:ext uri="{19B8F6BF-5375-455C-9EA6-DF929625EA0E}">
        <p15:presenceInfo xmlns:p15="http://schemas.microsoft.com/office/powerpoint/2012/main" userId="S-1-5-21-2188240542-2414054070-1260488716-1191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A0"/>
    <a:srgbClr val="F9F6F3"/>
    <a:srgbClr val="FFFFFF"/>
    <a:srgbClr val="FD7E0D"/>
    <a:srgbClr val="0F50A1"/>
    <a:srgbClr val="FE7E0D"/>
    <a:srgbClr val="45AE5A"/>
    <a:srgbClr val="F8F6F3"/>
    <a:srgbClr val="696EBE"/>
    <a:srgbClr val="FAC9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68" autoAdjust="0"/>
    <p:restoredTop sz="96405" autoAdjust="0"/>
  </p:normalViewPr>
  <p:slideViewPr>
    <p:cSldViewPr snapToGrid="0" snapToObjects="1">
      <p:cViewPr varScale="1">
        <p:scale>
          <a:sx n="162" d="100"/>
          <a:sy n="162" d="100"/>
        </p:scale>
        <p:origin x="1624" y="192"/>
      </p:cViewPr>
      <p:guideLst>
        <p:guide orient="horz" pos="939"/>
        <p:guide pos="34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9907F-1D83-1C49-8FCE-AA0748F5714B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6070C-9839-704F-966F-3E29B2481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42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mmco-expo.ru/?utm_source=mmco_email&amp;utm_medium=total&amp;utm_campaign=1904&amp;utm_content=1904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ru-RU" dirty="0"/>
              <a:t>Финансовая грамотность – одно из ключевых направлений деятельности Банка России, которое закреплено законодательно. В апреле 2020 года в Федеральный закон от 10.07.2002 № 86-ФЗ «О центральном банке Российской Федерации (Банке России)» были внесены изменения, наделяющие его полномочиями в области повышения финансовой грамотности населения и субъектов малого и среднего предпринимательства (МСП), обеспечения доступности финансовых услуг.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Утвержденные стратегические документы:</a:t>
            </a:r>
          </a:p>
          <a:p>
            <a:r>
              <a:rPr lang="ru-RU" dirty="0"/>
              <a:t>Стратегия повышения финансовой грамотности в Российской Федерации на 2017-2023 годы и План мероприятий («дорожная карта») Министерства финансов Российской Федерации и Центрального банка Российской Федерации по реализации Стратегии; </a:t>
            </a:r>
          </a:p>
          <a:p>
            <a:endParaRPr lang="ru-RU" dirty="0"/>
          </a:p>
          <a:p>
            <a:r>
              <a:rPr lang="ru-RU" dirty="0"/>
              <a:t>На региональном уровне утверждены:</a:t>
            </a:r>
          </a:p>
          <a:p>
            <a:r>
              <a:rPr lang="ru-RU" dirty="0"/>
              <a:t>Региональные программы по повышению финансовой грамотности населения и планы по их реализации.</a:t>
            </a:r>
          </a:p>
          <a:p>
            <a:endParaRPr lang="en-US" dirty="0"/>
          </a:p>
          <a:p>
            <a:r>
              <a:rPr lang="ru-RU" dirty="0"/>
              <a:t>Обучающиеся образовательных организаций составляют потенциал развития России. В Стратегии повышения финансовой грамотности в Российской Федерации на 2017-2023 годы обучающиеся выделены в качестве одной из приоритетных целевых групп</a:t>
            </a:r>
            <a:r>
              <a:rPr lang="ru-RU" baseline="0" dirty="0"/>
              <a:t> населения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179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Верните</a:t>
            </a:r>
            <a:r>
              <a:rPr lang="ru-RU" baseline="0" dirty="0"/>
              <a:t> предыдущий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6070C-9839-704F-966F-3E29B2481BE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365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Мы создали группу в </a:t>
            </a:r>
            <a:r>
              <a:rPr lang="ru-RU" dirty="0" err="1"/>
              <a:t>соцсети</a:t>
            </a:r>
            <a:r>
              <a:rPr lang="ru-RU" dirty="0"/>
              <a:t> </a:t>
            </a:r>
            <a:r>
              <a:rPr lang="ru-RU" dirty="0" err="1"/>
              <a:t>ВКонтакте</a:t>
            </a:r>
            <a:r>
              <a:rPr lang="ru-RU" dirty="0"/>
              <a:t>, которая называется Финансовое просвещение. </a:t>
            </a:r>
          </a:p>
          <a:p>
            <a:r>
              <a:rPr lang="ru-RU" dirty="0"/>
              <a:t>Приглашаем присоединиться к нашей группе,</a:t>
            </a:r>
            <a:r>
              <a:rPr lang="ru-RU" baseline="0" dirty="0"/>
              <a:t> там на регулярной основе размещаются готовые кейсы, задачи, анонсы мероприятий и другая полезная для педагога информация.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367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hlinkClick r:id="rId3"/>
              </a:rPr>
              <a:t>https://online.mmco-expo.ru/?utm_source=mmco_email&amp;utm_medium=total&amp;utm_campaign=1904&amp;utm_content=1904</a:t>
            </a:r>
            <a:r>
              <a:rPr lang="ru-RU" sz="900" dirty="0"/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/>
              <a:t>Московский международный салон образования. Крупное образовательное мероприятие.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/>
              <a:t>Первая часть прошла в апреле, Банком России проведены</a:t>
            </a:r>
            <a:r>
              <a:rPr lang="ru-RU" sz="900" baseline="0" dirty="0"/>
              <a:t> </a:t>
            </a:r>
            <a:r>
              <a:rPr lang="ru-RU" sz="900" baseline="0" dirty="0" err="1"/>
              <a:t>вебинары</a:t>
            </a:r>
            <a:r>
              <a:rPr lang="ru-RU" sz="900" baseline="0" dirty="0"/>
              <a:t> для учителей школ, педагогов дошкольного образования и для преподавателей вузов. </a:t>
            </a:r>
            <a:endParaRPr lang="ru-RU" sz="9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/>
              <a:t>Осенью</a:t>
            </a:r>
            <a:r>
              <a:rPr lang="ru-RU" sz="900" baseline="0" dirty="0"/>
              <a:t> текущего года планируется очное ММСО в Москве, Банк России по традиции планирует принять участие.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459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Пользуйтесь</a:t>
            </a:r>
            <a:r>
              <a:rPr lang="ru-RU" baseline="0" dirty="0"/>
              <a:t> материалами Банка России для подготовки уроков и других материалов для обучающихся.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EB12F-99FA-4AEF-9134-AE5507F1297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999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Важнейшая задача – создание необходимых условий для включения</a:t>
            </a:r>
            <a:r>
              <a:rPr lang="ru-RU" baseline="0" dirty="0"/>
              <a:t> </a:t>
            </a:r>
            <a:r>
              <a:rPr lang="ru-RU" baseline="0" dirty="0" err="1"/>
              <a:t>фг</a:t>
            </a:r>
            <a:r>
              <a:rPr lang="ru-RU" baseline="0" dirty="0"/>
              <a:t> в образовательный процесс</a:t>
            </a:r>
            <a:r>
              <a:rPr lang="ru-RU" dirty="0"/>
              <a:t>: разработка нормативной базы, методических материалов и организация повышения квалификации педагогов.</a:t>
            </a:r>
          </a:p>
          <a:p>
            <a:endParaRPr lang="ru-RU" dirty="0"/>
          </a:p>
          <a:p>
            <a:r>
              <a:rPr lang="ru-RU" dirty="0"/>
              <a:t>Так как основой реализации образовательного процесса являются Федеральные государственные образовательные стандарты (ФГОС), первоочередной целью Банка России было оказать содействие внедрению элементов финансовой грамотности во ФГОС и примерную основную образовательную программу (ПООП) и в этом вопросе удалось достичь заметных успехов. </a:t>
            </a:r>
          </a:p>
          <a:p>
            <a:endParaRPr lang="ru-RU" dirty="0"/>
          </a:p>
          <a:p>
            <a:r>
              <a:rPr lang="ru-RU" dirty="0"/>
              <a:t>Общее образование: Разработанные по инициативе Банка России предложения по включению разделов по финансовой грамотности включены во ФГОС начального («Математика», «Технология», «Окружающий мир») и основного («Математика», «Обществознание», «География» и «Информатика») общего образования. Предметные области по финансовой грамотности включены во ФГОС среднего общего образования в предмете «Экономика» для социально–экономического профиля. Ряд вопросов по финансовой грамотности уже есть в ЕГЭ и ОГЭ по Обществознанию.</a:t>
            </a:r>
          </a:p>
          <a:p>
            <a:endParaRPr lang="ru-RU" dirty="0"/>
          </a:p>
          <a:p>
            <a:r>
              <a:rPr lang="ru-RU" dirty="0"/>
              <a:t>СПО: Во ФГОС СПО утверждена общая компетенция № 11 с формулировкой: «Использовать знания по финансовой грамотности, планировать предпринимательскую деятельность в профессиональной сфере».</a:t>
            </a:r>
          </a:p>
          <a:p>
            <a:endParaRPr lang="ru-RU" dirty="0"/>
          </a:p>
          <a:p>
            <a:r>
              <a:rPr lang="ru-RU" dirty="0"/>
              <a:t>ВО: Банком России совместно с </a:t>
            </a:r>
            <a:r>
              <a:rPr lang="ru-RU" dirty="0" err="1"/>
              <a:t>Минобрнауки</a:t>
            </a:r>
            <a:r>
              <a:rPr lang="ru-RU" dirty="0"/>
              <a:t> России и Минфином России во ФГОС ВО третьего поколения включена универсальная компетенция «Экономическая культура, в том числе финансовая грамотность» с наименованием УК № 10. «Способен принимать обоснованные экономические решения в различных областях жизнедеятельности».</a:t>
            </a:r>
          </a:p>
          <a:p>
            <a:endParaRPr lang="ru-RU" dirty="0"/>
          </a:p>
          <a:p>
            <a:r>
              <a:rPr lang="ru-RU" dirty="0"/>
              <a:t>Таким образом, для внедрения элементов финансовой грамотности в программы всех уровней образования имеются достаточные основания. Данную работу можно проводить как в рамках отдельного курса, так и в интеграции с другими предметами и дисциплинами, а также в рамках дополнительного образования.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1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Акценты новых ФГОС для начального и основного общего образования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452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Предметные результаты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725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00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Новые реалии диктуют новые подходы, система образования –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исключение.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Цифровой образовательный контент становится 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неотъемлемой частью образовательного процесса. 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рамках реализации Стратегии повышения финансовой грамотности Банком России совместно с </a:t>
            </a:r>
            <a:r>
              <a:rPr lang="ru-RU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Минпросвещения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России, Академией </a:t>
            </a:r>
            <a:r>
              <a:rPr lang="ru-RU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Минпросвещения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России и другими заинтересованными участниками реализации Стратегии ведут работу по включению финансовой грамотности в цифровую образовательную платформу </a:t>
            </a:r>
            <a:r>
              <a:rPr lang="ru-RU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Минпросвещения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России ФГИС «Моя школа».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Уже сейчас подготовлено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более 70 сценариев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уроков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(одобренных авторами учебных предметов и разработчиками платформы). Данную работу планируется продолжать. Также перед нами стоит задача по созданию самостоятельного курса по финансово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 грамотности.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04BCD-10C8-42A5-ABBA-D5D1FBF78B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278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Банк России в тесном взаимодействии с </a:t>
            </a:r>
            <a:r>
              <a:rPr lang="ru-RU" dirty="0" err="1"/>
              <a:t>Минпросвещения</a:t>
            </a:r>
            <a:r>
              <a:rPr lang="ru-RU" dirty="0"/>
              <a:t> России, ведущими вузами и экспертами-методологами разработал ряд методических материалов, структуру курса, тематическое планирование с почасовой разбивкой по темам и учебно-методические пособия. Все разработки готовы к использованию и предусматривают последовательное изучение основ финансовой грамотности от простого (ДОО) к сложному (ВУЗы), постепенное накапливание знаний. </a:t>
            </a:r>
          </a:p>
          <a:p>
            <a:r>
              <a:rPr lang="ru-RU" dirty="0"/>
              <a:t>Материалы находятся в открытом доступе на информационном портале Банка России fincult.info в разделе «Преподавательская», например:</a:t>
            </a:r>
          </a:p>
          <a:p>
            <a:r>
              <a:rPr lang="ru-RU" dirty="0"/>
              <a:t>Учебно-методический комплекс «Введение в финансовую грамотность» для учащихся начальной школы;</a:t>
            </a:r>
          </a:p>
          <a:p>
            <a:r>
              <a:rPr lang="ru-RU" dirty="0"/>
              <a:t>Методические материалы;</a:t>
            </a:r>
          </a:p>
          <a:p>
            <a:r>
              <a:rPr lang="ru-RU" dirty="0"/>
              <a:t>Сборники задач для детей дошкольного возраста;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15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Отдельно хотелось бы остановиться на УМК для системы высшего образования, который разработан по заказу Банка России авторским коллективом экономического</a:t>
            </a:r>
            <a:r>
              <a:rPr lang="ru-RU" baseline="0" dirty="0"/>
              <a:t> факультета </a:t>
            </a:r>
            <a:r>
              <a:rPr lang="ru-RU" dirty="0"/>
              <a:t>МГУ имени Ломоносова. </a:t>
            </a:r>
          </a:p>
          <a:p>
            <a:r>
              <a:rPr lang="ru-RU" dirty="0"/>
              <a:t>В учебнике студенты найдут ответы на наиболее важные и актуальные вопросы по финансовым темам: о кредитах и депозитах, страховании, пенсионном обеспечении, финансовой безопасности и платежных картах. Специальные разделы посвящены возможностям и рискам начинающих инвесторов и предпринимателей, финансовым инструментам для создания и развития собственного бизнеса и мерам государственной поддержки предпринимательства.</a:t>
            </a:r>
          </a:p>
          <a:p>
            <a:r>
              <a:rPr lang="ru-RU" dirty="0"/>
              <a:t>Методические рекомендации содержат советы по организации обучения, формам подачи материала и примерную рабочую программу.</a:t>
            </a:r>
          </a:p>
          <a:p>
            <a:r>
              <a:rPr lang="ru-RU" dirty="0"/>
              <a:t>Свободно скачать комплект можно на сайте «Финансовая культура».  Также к началу учебного около</a:t>
            </a:r>
            <a:r>
              <a:rPr lang="ru-RU" baseline="0" dirty="0"/>
              <a:t> 200 вузов-партнеров Банка России получат комплекты УМК для использования в образовательном процессе.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259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Онлайн-уроки финансовой грамотности.</a:t>
            </a:r>
            <a:r>
              <a:rPr lang="ru-RU" baseline="0" dirty="0"/>
              <a:t> </a:t>
            </a:r>
          </a:p>
          <a:p>
            <a:r>
              <a:rPr lang="ru-RU" baseline="0" dirty="0"/>
              <a:t>Охваты 2021 года – 4,7 млн. просмотров и весенняя сессия 2022 года – 2,5 млн. </a:t>
            </a:r>
          </a:p>
          <a:p>
            <a:endParaRPr lang="ru-RU" baseline="0" dirty="0"/>
          </a:p>
          <a:p>
            <a:r>
              <a:rPr lang="ru-RU" dirty="0"/>
              <a:t>Как принять участие?</a:t>
            </a:r>
          </a:p>
          <a:p>
            <a:r>
              <a:rPr lang="ru-RU" dirty="0"/>
              <a:t>Принять участие в онлайн-уроках могут все образовательные организации, имеющие доступ в Интернет, компьютер, устройство для вывода изображения на экран (проектор, интерактивная доска и т.п.) и звука.</a:t>
            </a:r>
          </a:p>
          <a:p>
            <a:r>
              <a:rPr lang="ru-RU" dirty="0"/>
              <a:t>Выбрать тему, дату и  время урока на сайте http://dni-fg.ru.</a:t>
            </a:r>
          </a:p>
          <a:p>
            <a:r>
              <a:rPr lang="ru-RU" dirty="0"/>
              <a:t>Подать заявку для предварительной регистрации.</a:t>
            </a:r>
          </a:p>
          <a:p>
            <a:r>
              <a:rPr lang="ru-RU" dirty="0"/>
              <a:t>Принять участие в онлайн-уроке, накануне проверить оборудование.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84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2289104-BD6B-A347-8BEA-74F57D7D9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94" y="2630576"/>
            <a:ext cx="3918926" cy="156247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0744EAEA-C10D-5143-9EB3-DDC3379EBB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3393" y="4291306"/>
            <a:ext cx="3918926" cy="7441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Имя Фамилия, должность, подразделение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E25897-C3C9-6B43-BF89-EDF4F44418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741" y="388115"/>
            <a:ext cx="2108228" cy="8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5672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ент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C48C0A7-A155-D64E-BBC8-3BC84F68C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нтент темный">
    <p:bg>
      <p:bgPr>
        <a:solidFill>
          <a:srgbClr val="F8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504E2D-3B21-CB42-BA02-AF0E44698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497" y="270226"/>
            <a:ext cx="1030310" cy="291922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8D1869C-29C3-BA42-B9C1-C191C0B5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CAE08A-9062-244E-8E37-7F0C8E9AA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57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 50%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8E47A7F-3557-F5C0-D870-340F54C1D62D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8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8BE367C-CB3B-3C54-7DD5-64EBA159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8" y="216696"/>
            <a:ext cx="6569001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6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685783"/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 defTabSz="685783"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2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Контент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C48C0A7-A155-D64E-BBC8-3BC84F68C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" name="Рисунок 2">
            <a:extLst>
              <a:ext uri="{FF2B5EF4-FFF2-40B4-BE49-F238E27FC236}">
                <a16:creationId xmlns:a16="http://schemas.microsoft.com/office/drawing/2014/main" id="{CE691F8F-A548-D045-B811-323E9FE854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1238" y="1219200"/>
            <a:ext cx="1355725" cy="1728788"/>
          </a:xfrm>
        </p:spPr>
        <p:txBody>
          <a:bodyPr/>
          <a:lstStyle/>
          <a:p>
            <a:endParaRPr lang="ru-RU"/>
          </a:p>
        </p:txBody>
      </p:sp>
      <p:sp>
        <p:nvSpPr>
          <p:cNvPr id="32" name="Рисунок 2">
            <a:extLst>
              <a:ext uri="{FF2B5EF4-FFF2-40B4-BE49-F238E27FC236}">
                <a16:creationId xmlns:a16="http://schemas.microsoft.com/office/drawing/2014/main" id="{3AF0171D-2096-9F41-9034-284218A5C7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19052" y="1707731"/>
            <a:ext cx="1355725" cy="1728788"/>
          </a:xfrm>
        </p:spPr>
        <p:txBody>
          <a:bodyPr/>
          <a:lstStyle/>
          <a:p>
            <a:endParaRPr lang="ru-RU"/>
          </a:p>
        </p:txBody>
      </p:sp>
      <p:sp>
        <p:nvSpPr>
          <p:cNvPr id="33" name="Рисунок 2">
            <a:extLst>
              <a:ext uri="{FF2B5EF4-FFF2-40B4-BE49-F238E27FC236}">
                <a16:creationId xmlns:a16="http://schemas.microsoft.com/office/drawing/2014/main" id="{8429F4D9-496D-BD40-9D28-2ED959D0C3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88358" y="823233"/>
            <a:ext cx="1355725" cy="1728788"/>
          </a:xfrm>
        </p:spPr>
        <p:txBody>
          <a:bodyPr/>
          <a:lstStyle/>
          <a:p>
            <a:endParaRPr lang="ru-RU"/>
          </a:p>
        </p:txBody>
      </p:sp>
      <p:sp>
        <p:nvSpPr>
          <p:cNvPr id="34" name="Рисунок 2">
            <a:extLst>
              <a:ext uri="{FF2B5EF4-FFF2-40B4-BE49-F238E27FC236}">
                <a16:creationId xmlns:a16="http://schemas.microsoft.com/office/drawing/2014/main" id="{F475DE03-556B-F84D-B5BA-31BD7E4FE9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12940" y="3148763"/>
            <a:ext cx="1355725" cy="1728788"/>
          </a:xfrm>
        </p:spPr>
        <p:txBody>
          <a:bodyPr/>
          <a:lstStyle/>
          <a:p>
            <a:endParaRPr lang="ru-RU"/>
          </a:p>
        </p:txBody>
      </p:sp>
      <p:sp>
        <p:nvSpPr>
          <p:cNvPr id="35" name="Рисунок 2">
            <a:extLst>
              <a:ext uri="{FF2B5EF4-FFF2-40B4-BE49-F238E27FC236}">
                <a16:creationId xmlns:a16="http://schemas.microsoft.com/office/drawing/2014/main" id="{C070D2C0-5DF4-8F41-AB1B-20C943B57B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04380" y="3648879"/>
            <a:ext cx="1355725" cy="1728788"/>
          </a:xfrm>
        </p:spPr>
        <p:txBody>
          <a:bodyPr/>
          <a:lstStyle/>
          <a:p>
            <a:endParaRPr lang="ru-RU"/>
          </a:p>
        </p:txBody>
      </p:sp>
      <p:sp>
        <p:nvSpPr>
          <p:cNvPr id="36" name="Рисунок 2">
            <a:extLst>
              <a:ext uri="{FF2B5EF4-FFF2-40B4-BE49-F238E27FC236}">
                <a16:creationId xmlns:a16="http://schemas.microsoft.com/office/drawing/2014/main" id="{DF0CCC42-8F19-F24E-9DFE-85918670A6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88357" y="2771396"/>
            <a:ext cx="1355725" cy="1728788"/>
          </a:xfrm>
        </p:spPr>
        <p:txBody>
          <a:bodyPr/>
          <a:lstStyle/>
          <a:p>
            <a:endParaRPr lang="ru-RU"/>
          </a:p>
        </p:txBody>
      </p:sp>
      <p:sp>
        <p:nvSpPr>
          <p:cNvPr id="37" name="Рисунок 2">
            <a:extLst>
              <a:ext uri="{FF2B5EF4-FFF2-40B4-BE49-F238E27FC236}">
                <a16:creationId xmlns:a16="http://schemas.microsoft.com/office/drawing/2014/main" id="{44277DCA-96C7-954D-ADAE-37FA4246D3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2940" y="5076823"/>
            <a:ext cx="1355725" cy="1728788"/>
          </a:xfrm>
        </p:spPr>
        <p:txBody>
          <a:bodyPr/>
          <a:lstStyle/>
          <a:p>
            <a:endParaRPr lang="ru-RU"/>
          </a:p>
        </p:txBody>
      </p:sp>
      <p:sp>
        <p:nvSpPr>
          <p:cNvPr id="38" name="Рисунок 2">
            <a:extLst>
              <a:ext uri="{FF2B5EF4-FFF2-40B4-BE49-F238E27FC236}">
                <a16:creationId xmlns:a16="http://schemas.microsoft.com/office/drawing/2014/main" id="{92876156-5067-C64C-847E-97117BD9A1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88357" y="4680478"/>
            <a:ext cx="1355725" cy="17287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2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76313"/>
            <a:ext cx="7886700" cy="3674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0163FE7-FAD8-C849-B24E-6CF99759040C}"/>
              </a:ext>
            </a:extLst>
          </p:cNvPr>
          <p:cNvSpPr txBox="1">
            <a:spLocks/>
          </p:cNvSpPr>
          <p:nvPr userDrawn="1"/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A197CC-A4E1-A844-99C1-CBA76C835C3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3497" y="270226"/>
            <a:ext cx="1030310" cy="29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8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59" r:id="rId3"/>
    <p:sldLayoutId id="2147483747" r:id="rId4"/>
    <p:sldLayoutId id="2147483694" r:id="rId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n-lt"/>
          <a:ea typeface="+mj-ea"/>
          <a:cs typeface="Calibri" panose="020F05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696EBE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6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gif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0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11.svg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sv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sv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C236AB-36B4-37D6-AE7D-1EF7926F56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6959" y="711415"/>
            <a:ext cx="4657041" cy="3720669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2974842-5879-E24A-BB70-C8E1DCE2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93" y="1790514"/>
            <a:ext cx="4525577" cy="1203539"/>
          </a:xfrm>
        </p:spPr>
        <p:txBody>
          <a:bodyPr/>
          <a:lstStyle/>
          <a:p>
            <a:r>
              <a:rPr lang="ru-RU" dirty="0">
                <a:solidFill>
                  <a:srgbClr val="0F50A1"/>
                </a:solidFill>
              </a:rPr>
              <a:t>Финансовая грамотность </a:t>
            </a:r>
            <a:br>
              <a:rPr lang="ru-RU" dirty="0">
                <a:solidFill>
                  <a:srgbClr val="0F50A1"/>
                </a:solidFill>
              </a:rPr>
            </a:br>
            <a:r>
              <a:rPr lang="ru-RU" dirty="0">
                <a:solidFill>
                  <a:srgbClr val="0F50A1"/>
                </a:solidFill>
              </a:rPr>
              <a:t>в системе образования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AEFCAE3-55C7-204D-9F33-ADD1392216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393" y="4291306"/>
            <a:ext cx="3918926" cy="393982"/>
          </a:xfrm>
        </p:spPr>
        <p:txBody>
          <a:bodyPr/>
          <a:lstStyle/>
          <a:p>
            <a:r>
              <a:rPr lang="ru-RU" sz="1100" dirty="0">
                <a:solidFill>
                  <a:srgbClr val="0F50A1"/>
                </a:solidFill>
              </a:rPr>
              <a:t>Август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9E528-789E-289F-384E-4B1F1322FBDA}"/>
              </a:ext>
            </a:extLst>
          </p:cNvPr>
          <p:cNvSpPr txBox="1"/>
          <p:nvPr/>
        </p:nvSpPr>
        <p:spPr>
          <a:xfrm>
            <a:off x="483393" y="3163430"/>
            <a:ext cx="36526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ФИО </a:t>
            </a:r>
            <a:r>
              <a:rPr lang="ru-RU" sz="1400" dirty="0"/>
              <a:t>выступающего</a:t>
            </a:r>
            <a:r>
              <a:rPr lang="ru-RU" sz="1400" b="1" dirty="0"/>
              <a:t> </a:t>
            </a:r>
            <a:endParaRPr lang="ru-RU" sz="11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DC1763-B443-EBDA-5749-B981CCF3AC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3" r="108"/>
          <a:stretch/>
        </p:blipFill>
        <p:spPr>
          <a:xfrm>
            <a:off x="5433501" y="1249367"/>
            <a:ext cx="3453559" cy="243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79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BE4EF20-3E04-F840-A59E-3DBDAE82A7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1389" y="0"/>
            <a:ext cx="4042612" cy="51435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1E9BC4-A15E-A04B-9B0D-B3D0D2D69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Онлайн-уроки</a:t>
            </a:r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B9AE4110-9301-95F3-C84F-F00720EDA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>
                <a:solidFill>
                  <a:schemeClr val="bg1"/>
                </a:solidFill>
              </a:rPr>
              <a:pPr/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D66D65-56B4-FF47-A2F0-B0D347877B0D}"/>
              </a:ext>
            </a:extLst>
          </p:cNvPr>
          <p:cNvSpPr txBox="1"/>
          <p:nvPr/>
        </p:nvSpPr>
        <p:spPr>
          <a:xfrm>
            <a:off x="861305" y="3828891"/>
            <a:ext cx="178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D7E0D"/>
                </a:solidFill>
              </a:rPr>
              <a:t>4</a:t>
            </a:r>
            <a:r>
              <a:rPr lang="ru-RU" sz="2800" b="1" dirty="0">
                <a:solidFill>
                  <a:srgbClr val="FD7E0D"/>
                </a:solidFill>
              </a:rPr>
              <a:t>,</a:t>
            </a:r>
            <a:r>
              <a:rPr lang="en-US" sz="2800" b="1" dirty="0">
                <a:solidFill>
                  <a:srgbClr val="FD7E0D"/>
                </a:solidFill>
              </a:rPr>
              <a:t>7</a:t>
            </a:r>
            <a:r>
              <a:rPr lang="ru-RU" sz="2800" b="1" dirty="0">
                <a:solidFill>
                  <a:srgbClr val="FD7E0D"/>
                </a:solidFill>
              </a:rPr>
              <a:t> млн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3BB549-75ED-2E49-AAAD-72DE15808DED}"/>
              </a:ext>
            </a:extLst>
          </p:cNvPr>
          <p:cNvSpPr txBox="1"/>
          <p:nvPr/>
        </p:nvSpPr>
        <p:spPr>
          <a:xfrm>
            <a:off x="861305" y="3671174"/>
            <a:ext cx="933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Просмотры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A8E6EB-0375-634A-9085-34D4FD7C3D2C}"/>
              </a:ext>
            </a:extLst>
          </p:cNvPr>
          <p:cNvSpPr txBox="1"/>
          <p:nvPr/>
        </p:nvSpPr>
        <p:spPr>
          <a:xfrm>
            <a:off x="3371003" y="3801979"/>
            <a:ext cx="1864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D7E0D"/>
                </a:solidFill>
              </a:rPr>
              <a:t>2,5 млн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C054805-FD8D-5B45-A73B-E978540B95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525" y="3809673"/>
            <a:ext cx="360000" cy="360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80D252F-586B-D24B-970F-BBC3C3545FDF}"/>
              </a:ext>
            </a:extLst>
          </p:cNvPr>
          <p:cNvSpPr txBox="1"/>
          <p:nvPr/>
        </p:nvSpPr>
        <p:spPr>
          <a:xfrm>
            <a:off x="664351" y="1182820"/>
            <a:ext cx="39690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200" b="1" dirty="0"/>
              <a:t>Доступность</a:t>
            </a:r>
            <a:br>
              <a:rPr lang="ru-RU" sz="1200" dirty="0"/>
            </a:br>
            <a:r>
              <a:rPr lang="ru-RU" sz="1000" dirty="0"/>
              <a:t>Подключиться могут школьники на территории всей страны, от Калининграда до Петропавловска-Камчатского </a:t>
            </a:r>
          </a:p>
          <a:p>
            <a:pPr marL="285750" indent="-285750">
              <a:spcBef>
                <a:spcPts val="12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200" b="1" dirty="0"/>
              <a:t>Интеграция</a:t>
            </a:r>
            <a:br>
              <a:rPr lang="ru-RU" sz="1200" dirty="0"/>
            </a:br>
            <a:r>
              <a:rPr lang="ru-RU" sz="1000" dirty="0"/>
              <a:t>Темы соответствуют учебникам по финансовой грамотности, что позволяет легко встраивать их</a:t>
            </a:r>
            <a:br>
              <a:rPr lang="ru-RU" sz="1000" dirty="0"/>
            </a:br>
            <a:r>
              <a:rPr lang="ru-RU" sz="1000" dirty="0"/>
              <a:t>в школьную программу</a:t>
            </a:r>
          </a:p>
          <a:p>
            <a:pPr marL="285750" indent="-285750">
              <a:spcBef>
                <a:spcPts val="12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200" b="1" dirty="0"/>
              <a:t>Живые коммуникации</a:t>
            </a:r>
            <a:br>
              <a:rPr lang="ru-RU" sz="1200" dirty="0"/>
            </a:br>
            <a:r>
              <a:rPr lang="ru-RU" sz="1000" dirty="0"/>
              <a:t>Возможность задать вопрос и получить ответы</a:t>
            </a:r>
            <a:br>
              <a:rPr lang="ru-RU" sz="1000" dirty="0"/>
            </a:br>
            <a:r>
              <a:rPr lang="ru-RU" sz="1000" dirty="0"/>
              <a:t>в прямом эфире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1003" y="3649566"/>
            <a:ext cx="932769" cy="3048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7994" y="3834460"/>
            <a:ext cx="359695" cy="3596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224" y="3570301"/>
            <a:ext cx="524301" cy="2499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9848" y="3559715"/>
            <a:ext cx="524301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83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528673-3B26-7D48-AF92-90090D0E8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Информационные каналы Банка России </a:t>
            </a:r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4291ED4D-CED3-EB12-8EEA-3E2323E3A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11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6DB9B2E-BDA1-1F46-9759-A65984815934}"/>
              </a:ext>
            </a:extLst>
          </p:cNvPr>
          <p:cNvGrpSpPr/>
          <p:nvPr/>
        </p:nvGrpSpPr>
        <p:grpSpPr>
          <a:xfrm>
            <a:off x="5068612" y="567440"/>
            <a:ext cx="4076003" cy="4227437"/>
            <a:chOff x="4393106" y="904775"/>
            <a:chExt cx="3962759" cy="410998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EEBC2F3F-D05E-6141-BE74-36F1B54D9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94208" y="1195241"/>
              <a:ext cx="3661657" cy="2896163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D58D26C5-B2C3-8D44-B968-DEF0BC5AE7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93106" y="904775"/>
              <a:ext cx="3962759" cy="4109987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9ECC35D-229F-274C-86F2-F09EA0CF966C}"/>
              </a:ext>
            </a:extLst>
          </p:cNvPr>
          <p:cNvSpPr txBox="1"/>
          <p:nvPr/>
        </p:nvSpPr>
        <p:spPr>
          <a:xfrm>
            <a:off x="429658" y="944338"/>
            <a:ext cx="3031559" cy="377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spcBef>
                <a:spcPts val="450"/>
              </a:spcBef>
              <a:buClr>
                <a:srgbClr val="0582BB"/>
              </a:buClr>
            </a:pPr>
            <a:r>
              <a:rPr lang="ru-RU" sz="1200" b="1" dirty="0">
                <a:solidFill>
                  <a:srgbClr val="000000"/>
                </a:solidFill>
                <a:latin typeface="Arial" panose="020B0604020202020204"/>
              </a:rPr>
              <a:t>Портал «Финансовая культура»:</a:t>
            </a:r>
          </a:p>
          <a:p>
            <a:pPr marL="128588" indent="-128588" defTabSz="685783">
              <a:spcBef>
                <a:spcPts val="450"/>
              </a:spcBef>
              <a:buClr>
                <a:srgbClr val="ED1133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000000"/>
                </a:solidFill>
                <a:latin typeface="Arial" panose="020B0604020202020204"/>
              </a:rPr>
              <a:t>Статьи о финансах</a:t>
            </a:r>
            <a:br>
              <a:rPr lang="ru-RU" sz="1050" b="1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050" dirty="0">
                <a:solidFill>
                  <a:srgbClr val="000000"/>
                </a:solidFill>
                <a:latin typeface="Arial" panose="020B0604020202020204"/>
              </a:rPr>
              <a:t>Актуальная информация простым </a:t>
            </a:r>
            <a:br>
              <a:rPr lang="ru-RU" sz="105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050" dirty="0">
                <a:solidFill>
                  <a:srgbClr val="000000"/>
                </a:solidFill>
                <a:latin typeface="Arial" panose="020B0604020202020204"/>
              </a:rPr>
              <a:t>языком в доступной форме</a:t>
            </a:r>
          </a:p>
          <a:p>
            <a:pPr marL="128588" indent="-128588" defTabSz="685783">
              <a:spcBef>
                <a:spcPts val="450"/>
              </a:spcBef>
              <a:buClr>
                <a:srgbClr val="ED1133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000000"/>
                </a:solidFill>
                <a:latin typeface="Arial" panose="020B0604020202020204"/>
              </a:rPr>
              <a:t>Преподавательская</a:t>
            </a:r>
            <a:br>
              <a:rPr lang="ru-RU" sz="1050" b="1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050" dirty="0">
                <a:solidFill>
                  <a:srgbClr val="000000"/>
                </a:solidFill>
                <a:latin typeface="Arial" panose="020B0604020202020204"/>
              </a:rPr>
              <a:t>Учебно-методические материалы </a:t>
            </a:r>
            <a:br>
              <a:rPr lang="ru-RU" sz="105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050" dirty="0">
                <a:solidFill>
                  <a:srgbClr val="000000"/>
                </a:solidFill>
                <a:latin typeface="Arial" panose="020B0604020202020204"/>
              </a:rPr>
              <a:t>для педагогов, обучающихся и их родителей</a:t>
            </a:r>
          </a:p>
          <a:p>
            <a:pPr marL="128588" indent="-128588" defTabSz="685783">
              <a:spcBef>
                <a:spcPts val="450"/>
              </a:spcBef>
              <a:buClr>
                <a:srgbClr val="ED1133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000000"/>
                </a:solidFill>
                <a:latin typeface="Arial" panose="020B0604020202020204"/>
              </a:rPr>
              <a:t>Грабли </a:t>
            </a:r>
            <a:br>
              <a:rPr lang="ru-RU" sz="1050" b="1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050" dirty="0">
                <a:solidFill>
                  <a:srgbClr val="000000"/>
                </a:solidFill>
                <a:latin typeface="Arial" panose="020B0604020202020204"/>
              </a:rPr>
              <a:t>Учимся на чужих ошибках </a:t>
            </a:r>
            <a:br>
              <a:rPr lang="ru-RU" sz="105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050" dirty="0">
                <a:solidFill>
                  <a:srgbClr val="000000"/>
                </a:solidFill>
                <a:latin typeface="Arial" panose="020B0604020202020204"/>
              </a:rPr>
              <a:t>(каталог мошеннических схем)</a:t>
            </a:r>
            <a:br>
              <a:rPr lang="ru-RU" sz="1050" b="1" dirty="0">
                <a:solidFill>
                  <a:srgbClr val="000000"/>
                </a:solidFill>
                <a:latin typeface="Arial" panose="020B0604020202020204"/>
              </a:rPr>
            </a:br>
            <a:endParaRPr lang="ru-RU" sz="1050" b="1" dirty="0">
              <a:solidFill>
                <a:srgbClr val="000000"/>
              </a:solidFill>
              <a:latin typeface="Arial" panose="020B0604020202020204"/>
            </a:endParaRPr>
          </a:p>
          <a:p>
            <a:pPr defTabSz="685783">
              <a:spcBef>
                <a:spcPts val="1200"/>
              </a:spcBef>
              <a:buClr>
                <a:srgbClr val="0582BB"/>
              </a:buClr>
            </a:pPr>
            <a:r>
              <a:rPr lang="en-US" sz="1200" b="1" dirty="0">
                <a:solidFill>
                  <a:srgbClr val="000000"/>
                </a:solidFill>
                <a:latin typeface="Arial" panose="020B0604020202020204"/>
              </a:rPr>
              <a:t>Telegram-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/>
              </a:rPr>
              <a:t>канал Банка России </a:t>
            </a:r>
          </a:p>
          <a:p>
            <a:pPr defTabSz="685783">
              <a:buClr>
                <a:srgbClr val="0582BB"/>
              </a:buClr>
            </a:pPr>
            <a:r>
              <a:rPr lang="ru-RU" sz="1050" dirty="0">
                <a:solidFill>
                  <a:srgbClr val="000000"/>
                </a:solidFill>
              </a:rPr>
              <a:t>Оперативная </a:t>
            </a:r>
            <a:r>
              <a:rPr lang="ru-RU" sz="1050" dirty="0">
                <a:solidFill>
                  <a:srgbClr val="000000"/>
                </a:solidFill>
                <a:latin typeface="Arial" panose="020B0604020202020204"/>
              </a:rPr>
              <a:t>информация </a:t>
            </a:r>
            <a:br>
              <a:rPr lang="ru-RU" sz="105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050" dirty="0">
                <a:solidFill>
                  <a:srgbClr val="000000"/>
                </a:solidFill>
                <a:latin typeface="Arial" panose="020B0604020202020204"/>
              </a:rPr>
              <a:t>о последних изменениях</a:t>
            </a:r>
            <a:br>
              <a:rPr lang="ru-RU" sz="1050" dirty="0">
                <a:solidFill>
                  <a:srgbClr val="000000"/>
                </a:solidFill>
                <a:latin typeface="Arial" panose="020B0604020202020204"/>
              </a:rPr>
            </a:br>
            <a:endParaRPr lang="ru-RU" sz="1200" b="1" dirty="0">
              <a:solidFill>
                <a:srgbClr val="000000"/>
              </a:solidFill>
              <a:latin typeface="Arial" panose="020B0604020202020204"/>
            </a:endParaRPr>
          </a:p>
          <a:p>
            <a:pPr defTabSz="685783">
              <a:spcBef>
                <a:spcPts val="1200"/>
              </a:spcBef>
              <a:buClr>
                <a:srgbClr val="0582BB"/>
              </a:buClr>
            </a:pPr>
            <a:r>
              <a:rPr lang="ru-RU" sz="1200" b="1" dirty="0">
                <a:solidFill>
                  <a:srgbClr val="000000"/>
                </a:solidFill>
                <a:latin typeface="Arial" panose="020B0604020202020204"/>
              </a:rPr>
              <a:t>Мобильное приложение </a:t>
            </a:r>
            <a:br>
              <a:rPr lang="ru-RU" sz="1200" b="1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200" b="1" dirty="0">
                <a:solidFill>
                  <a:srgbClr val="000000"/>
                </a:solidFill>
                <a:latin typeface="Arial" panose="020B0604020202020204"/>
              </a:rPr>
              <a:t>ЦБ онлайн</a:t>
            </a:r>
          </a:p>
          <a:p>
            <a:pPr defTabSz="685783">
              <a:buClr>
                <a:srgbClr val="0582BB"/>
              </a:buClr>
            </a:pPr>
            <a:r>
              <a:rPr lang="ru-RU" sz="1050" dirty="0">
                <a:solidFill>
                  <a:srgbClr val="000000"/>
                </a:solidFill>
                <a:latin typeface="Arial" panose="020B0604020202020204"/>
              </a:rPr>
              <a:t>Канал для обращений граждан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1827A8-40BF-E04D-A0D3-290992C42BE0}"/>
              </a:ext>
            </a:extLst>
          </p:cNvPr>
          <p:cNvSpPr txBox="1"/>
          <p:nvPr/>
        </p:nvSpPr>
        <p:spPr>
          <a:xfrm>
            <a:off x="3588922" y="1031745"/>
            <a:ext cx="11076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2100" b="1" dirty="0">
                <a:solidFill>
                  <a:srgbClr val="004AA0"/>
                </a:solidFill>
                <a:latin typeface="Arial" panose="020B0604020202020204"/>
              </a:rPr>
              <a:t>1 млн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E3834E4-AD2B-F840-9CBE-599AEC6C2E52}"/>
              </a:ext>
            </a:extLst>
          </p:cNvPr>
          <p:cNvSpPr/>
          <p:nvPr/>
        </p:nvSpPr>
        <p:spPr>
          <a:xfrm>
            <a:off x="3588922" y="1369570"/>
            <a:ext cx="132027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/>
            <a:r>
              <a:rPr lang="ru-RU" sz="9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/>
              </a:rPr>
              <a:t>Уникальных посетителей портала «Финансовая культура» в месяц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53432D36-7366-654E-8901-279943461C3F}"/>
              </a:ext>
            </a:extLst>
          </p:cNvPr>
          <p:cNvSpPr/>
          <p:nvPr/>
        </p:nvSpPr>
        <p:spPr>
          <a:xfrm>
            <a:off x="5154945" y="1127500"/>
            <a:ext cx="194695" cy="194695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4A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69">
              <a:defRPr/>
            </a:pPr>
            <a:endParaRPr lang="ru-RU" sz="935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DA7B7515-5BD0-F347-BB22-1A3F1507CB98}"/>
              </a:ext>
            </a:extLst>
          </p:cNvPr>
          <p:cNvSpPr/>
          <p:nvPr/>
        </p:nvSpPr>
        <p:spPr>
          <a:xfrm>
            <a:off x="5561286" y="2151013"/>
            <a:ext cx="54403" cy="5440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F4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69">
              <a:defRPr/>
            </a:pPr>
            <a:endParaRPr lang="ru-RU" sz="935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F81CC8A-51ED-D445-A5B7-5A6712EEFF29}"/>
              </a:ext>
            </a:extLst>
          </p:cNvPr>
          <p:cNvSpPr/>
          <p:nvPr/>
        </p:nvSpPr>
        <p:spPr>
          <a:xfrm>
            <a:off x="5675586" y="2265313"/>
            <a:ext cx="54403" cy="5440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F4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69">
              <a:defRPr/>
            </a:pPr>
            <a:endParaRPr lang="ru-RU" sz="935">
              <a:solidFill>
                <a:srgbClr val="FFFFFF"/>
              </a:solidFill>
              <a:latin typeface="Arial" panose="020B0604020202020204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89138C1-6A7E-5745-A7C0-55E1C2E10CB8}"/>
              </a:ext>
            </a:extLst>
          </p:cNvPr>
          <p:cNvCxnSpPr>
            <a:cxnSpLocks/>
            <a:stCxn id="31" idx="3"/>
            <a:endCxn id="33" idx="2"/>
          </p:cNvCxnSpPr>
          <p:nvPr/>
        </p:nvCxnSpPr>
        <p:spPr>
          <a:xfrm flipV="1">
            <a:off x="4696556" y="1224848"/>
            <a:ext cx="458389" cy="14646"/>
          </a:xfrm>
          <a:prstGeom prst="line">
            <a:avLst/>
          </a:prstGeom>
          <a:ln w="19050">
            <a:solidFill>
              <a:srgbClr val="004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AD87A2F-4623-794F-B974-B96A668A8479}"/>
              </a:ext>
            </a:extLst>
          </p:cNvPr>
          <p:cNvSpPr txBox="1"/>
          <p:nvPr/>
        </p:nvSpPr>
        <p:spPr>
          <a:xfrm>
            <a:off x="3588922" y="2629414"/>
            <a:ext cx="13519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2100" b="1" dirty="0">
                <a:solidFill>
                  <a:srgbClr val="004AA0"/>
                </a:solidFill>
                <a:latin typeface="Arial" panose="020B0604020202020204"/>
              </a:rPr>
              <a:t>267 тыс.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701508D-8EF2-834D-8D85-6EEB67F773E7}"/>
              </a:ext>
            </a:extLst>
          </p:cNvPr>
          <p:cNvSpPr/>
          <p:nvPr/>
        </p:nvSpPr>
        <p:spPr>
          <a:xfrm>
            <a:off x="3588922" y="2967239"/>
            <a:ext cx="1320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/>
            <a:r>
              <a:rPr lang="ru-RU" sz="9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/>
              </a:rPr>
              <a:t>Подписчиков в </a:t>
            </a:r>
            <a:r>
              <a:rPr lang="ru-RU" sz="9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/>
              </a:rPr>
              <a:t>соцсетях</a:t>
            </a:r>
            <a:r>
              <a:rPr lang="ru-RU" sz="9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/>
              </a:rPr>
              <a:t> совокупно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5D08D315-9496-344B-A458-B7FC37A65457}"/>
              </a:ext>
            </a:extLst>
          </p:cNvPr>
          <p:cNvSpPr/>
          <p:nvPr/>
        </p:nvSpPr>
        <p:spPr>
          <a:xfrm>
            <a:off x="5154121" y="2298283"/>
            <a:ext cx="558011" cy="13168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5D2584-6371-A329-009F-EA7B03C86B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293" y="2786095"/>
            <a:ext cx="333731" cy="3337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9ABB8C-F4C7-E8E2-F0BE-9918FB2F0BD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527" y="3176372"/>
            <a:ext cx="333731" cy="33373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EC0C886-D5BC-720B-AC2A-96414274A6F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848" y="2398448"/>
            <a:ext cx="333731" cy="333731"/>
          </a:xfrm>
          <a:prstGeom prst="rect">
            <a:avLst/>
          </a:prstGeom>
        </p:spPr>
      </p:pic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85EE9EDC-78BE-D04D-86C2-0C9C2C96AD3F}"/>
              </a:ext>
            </a:extLst>
          </p:cNvPr>
          <p:cNvCxnSpPr>
            <a:cxnSpLocks/>
          </p:cNvCxnSpPr>
          <p:nvPr/>
        </p:nvCxnSpPr>
        <p:spPr>
          <a:xfrm>
            <a:off x="4786853" y="2967239"/>
            <a:ext cx="351876" cy="0"/>
          </a:xfrm>
          <a:prstGeom prst="line">
            <a:avLst/>
          </a:prstGeom>
          <a:ln w="19050">
            <a:solidFill>
              <a:srgbClr val="004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5478F91-6B25-7146-AA2C-6190DBA596B4}"/>
              </a:ext>
            </a:extLst>
          </p:cNvPr>
          <p:cNvSpPr txBox="1"/>
          <p:nvPr/>
        </p:nvSpPr>
        <p:spPr>
          <a:xfrm>
            <a:off x="3588922" y="3651313"/>
            <a:ext cx="13519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100" b="1" dirty="0">
                <a:solidFill>
                  <a:srgbClr val="004AA0"/>
                </a:solidFill>
                <a:latin typeface="Arial" panose="020B0604020202020204"/>
              </a:rPr>
              <a:t>&gt;</a:t>
            </a:r>
            <a:r>
              <a:rPr lang="ru-RU" sz="2100" b="1" dirty="0">
                <a:solidFill>
                  <a:srgbClr val="004AA0"/>
                </a:solidFill>
                <a:latin typeface="Arial" panose="020B0604020202020204"/>
              </a:rPr>
              <a:t> 1 млн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7F30C79-86D4-804A-BBB0-D7DD85E1BB9E}"/>
              </a:ext>
            </a:extLst>
          </p:cNvPr>
          <p:cNvSpPr/>
          <p:nvPr/>
        </p:nvSpPr>
        <p:spPr>
          <a:xfrm>
            <a:off x="3588922" y="3989138"/>
            <a:ext cx="1320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/>
            <a:r>
              <a:rPr lang="ru-RU" sz="9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/>
              </a:rPr>
              <a:t>Сессий в 1-м полугодии 2022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D68A3C1-EC1B-D947-96A0-91D01BA1F4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8" t="15247" r="33003" b="17163"/>
          <a:stretch/>
        </p:blipFill>
        <p:spPr>
          <a:xfrm>
            <a:off x="5154121" y="3727999"/>
            <a:ext cx="575867" cy="572428"/>
          </a:xfrm>
          <a:prstGeom prst="roundRect">
            <a:avLst/>
          </a:prstGeom>
          <a:ln>
            <a:noFill/>
          </a:ln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85EE9EDC-78BE-D04D-86C2-0C9C2C96AD3F}"/>
              </a:ext>
            </a:extLst>
          </p:cNvPr>
          <p:cNvCxnSpPr>
            <a:cxnSpLocks/>
          </p:cNvCxnSpPr>
          <p:nvPr/>
        </p:nvCxnSpPr>
        <p:spPr>
          <a:xfrm>
            <a:off x="4786853" y="4012045"/>
            <a:ext cx="351876" cy="0"/>
          </a:xfrm>
          <a:prstGeom prst="line">
            <a:avLst/>
          </a:prstGeom>
          <a:ln w="19050">
            <a:solidFill>
              <a:srgbClr val="004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664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2B252048-81A8-AEBB-3771-E283D2EA0098}"/>
              </a:ext>
            </a:extLst>
          </p:cNvPr>
          <p:cNvSpPr/>
          <p:nvPr/>
        </p:nvSpPr>
        <p:spPr>
          <a:xfrm>
            <a:off x="648554" y="3917817"/>
            <a:ext cx="2494696" cy="928503"/>
          </a:xfrm>
          <a:prstGeom prst="roundRect">
            <a:avLst/>
          </a:prstGeom>
          <a:solidFill>
            <a:srgbClr val="F9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F9FFC45-869C-19F5-D504-C3D2C95783D4}"/>
              </a:ext>
            </a:extLst>
          </p:cNvPr>
          <p:cNvSpPr/>
          <p:nvPr/>
        </p:nvSpPr>
        <p:spPr>
          <a:xfrm>
            <a:off x="5285874" y="0"/>
            <a:ext cx="3858126" cy="5143500"/>
          </a:xfrm>
          <a:prstGeom prst="rect">
            <a:avLst/>
          </a:prstGeom>
          <a:solidFill>
            <a:srgbClr val="0F5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572E3F0-12B4-7B8E-86AA-18954A7018E3}"/>
              </a:ext>
            </a:extLst>
          </p:cNvPr>
          <p:cNvGrpSpPr/>
          <p:nvPr/>
        </p:nvGrpSpPr>
        <p:grpSpPr>
          <a:xfrm>
            <a:off x="5481589" y="575189"/>
            <a:ext cx="3662411" cy="4227437"/>
            <a:chOff x="3164296" y="904775"/>
            <a:chExt cx="3560657" cy="4109987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6004E968-AB5C-F9DC-B1E0-33676C01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470997" y="1181933"/>
              <a:ext cx="3253956" cy="289616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B334FAE-201A-A4BF-BB95-EADCDAD9C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0147"/>
            <a:stretch/>
          </p:blipFill>
          <p:spPr>
            <a:xfrm>
              <a:off x="3164296" y="904775"/>
              <a:ext cx="3560657" cy="4109987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CAB3E3-CCE4-AEC5-B683-754F8C4D5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6" y="216695"/>
            <a:ext cx="4350153" cy="426244"/>
          </a:xfrm>
        </p:spPr>
        <p:txBody>
          <a:bodyPr>
            <a:noAutofit/>
          </a:bodyPr>
          <a:lstStyle/>
          <a:p>
            <a:r>
              <a:rPr lang="ru-RU" dirty="0"/>
              <a:t>Комьюнити в соцсети </a:t>
            </a:r>
            <a:br>
              <a:rPr lang="ru-RU" dirty="0"/>
            </a:br>
            <a:r>
              <a:rPr lang="ru-RU" dirty="0"/>
              <a:t>«ВКонтакте»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43C4EF8-D96E-3FAD-360D-B6E4AB963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>
                <a:solidFill>
                  <a:schemeClr val="bg1"/>
                </a:solidFill>
              </a:rPr>
              <a:pPr/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233085-83C6-3D37-FE35-9A37E48EB5D3}"/>
              </a:ext>
            </a:extLst>
          </p:cNvPr>
          <p:cNvSpPr/>
          <p:nvPr/>
        </p:nvSpPr>
        <p:spPr>
          <a:xfrm>
            <a:off x="1348558" y="4417872"/>
            <a:ext cx="1720397" cy="362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/>
              <a:t>подписчиков (педагоги, методисты, волонтеры)</a:t>
            </a:r>
            <a:endParaRPr lang="ru-RU" sz="10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701A56-DEF5-892E-CFB2-8906638030A9}"/>
              </a:ext>
            </a:extLst>
          </p:cNvPr>
          <p:cNvSpPr txBox="1"/>
          <p:nvPr/>
        </p:nvSpPr>
        <p:spPr>
          <a:xfrm>
            <a:off x="1348559" y="389572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D7E0D"/>
                </a:solidFill>
              </a:rPr>
              <a:t>5 000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D5BF07-D4A3-4FDA-AD74-5481C0B44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207205"/>
            <a:ext cx="1735090" cy="2285050"/>
          </a:xfrm>
          <a:prstGeom prst="rect">
            <a:avLst/>
          </a:prstGeom>
          <a:effectLst>
            <a:outerShdw blurRad="50800" dist="38100" dir="2700000" algn="tl" rotWithShape="0">
              <a:srgbClr val="004AA0">
                <a:alpha val="40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86B5643-7226-B9FF-9A6D-4E82C0B253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7392" y="2579138"/>
            <a:ext cx="1735090" cy="1912851"/>
          </a:xfrm>
          <a:prstGeom prst="rect">
            <a:avLst/>
          </a:prstGeom>
          <a:effectLst>
            <a:outerShdw blurRad="50800" dist="38100" dir="2700000" algn="tl" rotWithShape="0">
              <a:srgbClr val="004AA0">
                <a:alpha val="40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708C1F-44D1-19EF-3FA2-DF43585E3561}"/>
              </a:ext>
            </a:extLst>
          </p:cNvPr>
          <p:cNvSpPr txBox="1"/>
          <p:nvPr/>
        </p:nvSpPr>
        <p:spPr>
          <a:xfrm>
            <a:off x="571015" y="1722757"/>
            <a:ext cx="358950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образовательные кейсы для детей (викторины, ребусы, анаграммы)</a:t>
            </a:r>
          </a:p>
          <a:p>
            <a:pPr marL="171450" indent="-171450">
              <a:spcBef>
                <a:spcPts val="6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учебно-методические комплекты</a:t>
            </a:r>
          </a:p>
          <a:p>
            <a:pPr marL="171450" indent="-171450">
              <a:spcBef>
                <a:spcPts val="6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записи полезных вебинаров</a:t>
            </a:r>
          </a:p>
          <a:p>
            <a:pPr marL="171450" indent="-171450">
              <a:spcBef>
                <a:spcPts val="6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анонсы мероприятий и конкурсов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F019B7-A856-7995-2960-BF09C0BB6F8F}"/>
              </a:ext>
            </a:extLst>
          </p:cNvPr>
          <p:cNvSpPr txBox="1"/>
          <p:nvPr/>
        </p:nvSpPr>
        <p:spPr>
          <a:xfrm>
            <a:off x="571015" y="944672"/>
            <a:ext cx="40009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/>
              <a:t>Размещаем готовые кейсы, которые можно использовать во время уроков и лекций, на школьных площадках и в летнем лагере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D9E628-88F8-637F-277E-3771D93AEFD6}"/>
              </a:ext>
            </a:extLst>
          </p:cNvPr>
          <p:cNvSpPr txBox="1"/>
          <p:nvPr/>
        </p:nvSpPr>
        <p:spPr>
          <a:xfrm>
            <a:off x="571016" y="3237758"/>
            <a:ext cx="3498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4AA0"/>
                </a:solidFill>
              </a:rPr>
              <a:t>Идея онлайн комьюнити: обмен опытом и знаниями между педагогами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74ADE09-2D4D-1E28-3A2E-A93287FBA1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71423" y="4218886"/>
            <a:ext cx="360000" cy="36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/>
        </p:blipFill>
        <p:spPr bwMode="auto">
          <a:xfrm>
            <a:off x="3326130" y="3468590"/>
            <a:ext cx="1668780" cy="166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155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3DC1763-B443-EBDA-5749-B981CCF3AC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95092" y="903036"/>
            <a:ext cx="4048908" cy="280184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A99AE-6A35-4C1E-8082-A4A87B5CA521}" type="slidenum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8071875" y="295340"/>
            <a:ext cx="444112" cy="28682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988943" y="4552559"/>
            <a:ext cx="1385152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>
                <a:latin typeface="Arial" panose="020B0604020202020204"/>
              </a:rPr>
              <a:t>Приняли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участие очно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405FBF-E9DC-DF66-07A1-B0A4801F8FBA}"/>
              </a:ext>
            </a:extLst>
          </p:cNvPr>
          <p:cNvSpPr txBox="1"/>
          <p:nvPr/>
        </p:nvSpPr>
        <p:spPr>
          <a:xfrm>
            <a:off x="705041" y="2128192"/>
            <a:ext cx="3906961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FE7E0D"/>
              </a:buClr>
              <a:buFont typeface="Arial" panose="020B0604020202020204" pitchFamily="34" charset="0"/>
              <a:buChar char="•"/>
            </a:pPr>
            <a:r>
              <a:rPr lang="ru-RU" sz="1100" dirty="0"/>
              <a:t>Формирование основ финансовой грамотности</a:t>
            </a:r>
            <a:br>
              <a:rPr lang="ru-RU" sz="1100" dirty="0"/>
            </a:br>
            <a:r>
              <a:rPr lang="ru-RU" sz="1100" dirty="0"/>
              <a:t>в дошкольном возрасте, существующие практики </a:t>
            </a:r>
          </a:p>
          <a:p>
            <a:pPr marL="285750" indent="-285750">
              <a:spcBef>
                <a:spcPts val="600"/>
              </a:spcBef>
              <a:buClr>
                <a:srgbClr val="FE7E0D"/>
              </a:buClr>
              <a:buFont typeface="Arial" panose="020B0604020202020204" pitchFamily="34" charset="0"/>
              <a:buChar char="•"/>
            </a:pPr>
            <a:r>
              <a:rPr lang="ru-RU" sz="1100" dirty="0"/>
              <a:t>Практические аспекты включения ФГ в образовательный процесс в соответствии с новыми ФГОС и ПООП</a:t>
            </a:r>
          </a:p>
          <a:p>
            <a:pPr marL="285750" indent="-285750">
              <a:spcBef>
                <a:spcPts val="600"/>
              </a:spcBef>
              <a:buClr>
                <a:srgbClr val="FE7E0D"/>
              </a:buClr>
              <a:buFont typeface="Arial" panose="020B0604020202020204" pitchFamily="34" charset="0"/>
              <a:buChar char="•"/>
            </a:pPr>
            <a:r>
              <a:rPr lang="ru-RU" sz="1100" dirty="0"/>
              <a:t>Основные подходы к формированию финансовой грамотности в вузах России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5063C3-F46C-0347-91F1-3BEB933A9E0D}"/>
              </a:ext>
            </a:extLst>
          </p:cNvPr>
          <p:cNvSpPr txBox="1"/>
          <p:nvPr/>
        </p:nvSpPr>
        <p:spPr>
          <a:xfrm>
            <a:off x="996403" y="1820015"/>
            <a:ext cx="1420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/>
              <a:t>Темы вебинаров: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9FFBED8-2038-DBE4-D328-030CD53E4B0E}"/>
              </a:ext>
            </a:extLst>
          </p:cNvPr>
          <p:cNvCxnSpPr/>
          <p:nvPr/>
        </p:nvCxnSpPr>
        <p:spPr>
          <a:xfrm>
            <a:off x="469075" y="688769"/>
            <a:ext cx="0" cy="4454731"/>
          </a:xfrm>
          <a:prstGeom prst="line">
            <a:avLst/>
          </a:prstGeom>
          <a:ln w="28575">
            <a:solidFill>
              <a:srgbClr val="0F50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реугольник 5">
            <a:extLst>
              <a:ext uri="{FF2B5EF4-FFF2-40B4-BE49-F238E27FC236}">
                <a16:creationId xmlns:a16="http://schemas.microsoft.com/office/drawing/2014/main" id="{83C90ECF-A429-EFE6-60E8-257A7EE95E6D}"/>
              </a:ext>
            </a:extLst>
          </p:cNvPr>
          <p:cNvSpPr/>
          <p:nvPr/>
        </p:nvSpPr>
        <p:spPr>
          <a:xfrm rot="16200000">
            <a:off x="397823" y="1228647"/>
            <a:ext cx="237507" cy="204747"/>
          </a:xfrm>
          <a:prstGeom prst="triangle">
            <a:avLst/>
          </a:prstGeom>
          <a:solidFill>
            <a:srgbClr val="FE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A08B669-992B-383C-87C4-D02884080DE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680090" y="3520056"/>
            <a:ext cx="965815" cy="9658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B1D5F45-98A6-C175-5682-05774753194F}"/>
              </a:ext>
            </a:extLst>
          </p:cNvPr>
          <p:cNvSpPr txBox="1"/>
          <p:nvPr/>
        </p:nvSpPr>
        <p:spPr>
          <a:xfrm>
            <a:off x="3030390" y="4008543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4AA0"/>
                </a:solidFill>
              </a:rPr>
              <a:t>&gt;</a:t>
            </a:r>
            <a:r>
              <a:rPr lang="ru-RU" sz="3600" b="1" dirty="0">
                <a:solidFill>
                  <a:srgbClr val="004AA0"/>
                </a:solidFill>
              </a:rPr>
              <a:t>3000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F2D8BE-50BB-7CD9-B635-5B9B8B37CE27}"/>
              </a:ext>
            </a:extLst>
          </p:cNvPr>
          <p:cNvSpPr txBox="1"/>
          <p:nvPr/>
        </p:nvSpPr>
        <p:spPr>
          <a:xfrm>
            <a:off x="996403" y="1074946"/>
            <a:ext cx="366465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29 и 30 апреля</a:t>
            </a:r>
            <a:br>
              <a:rPr lang="ru-RU" sz="1000" dirty="0"/>
            </a:br>
            <a:r>
              <a:rPr lang="ru-RU" sz="1000" b="0" dirty="0"/>
              <a:t>Цифровое деловое пространство</a:t>
            </a:r>
            <a:r>
              <a:rPr lang="ru-RU" sz="1000" dirty="0"/>
              <a:t>, </a:t>
            </a:r>
            <a:r>
              <a:rPr lang="ru-RU" sz="1000" b="0" dirty="0"/>
              <a:t>Покровка, 47</a:t>
            </a:r>
            <a:br>
              <a:rPr lang="ru-RU" sz="1000" b="0" dirty="0"/>
            </a:br>
            <a:r>
              <a:rPr lang="en-US" sz="1000" b="0" dirty="0">
                <a:solidFill>
                  <a:srgbClr val="0F50A1"/>
                </a:solidFill>
              </a:rPr>
              <a:t>online.mmco-expo.ru</a:t>
            </a:r>
            <a:endParaRPr lang="ru-RU" sz="1000" dirty="0"/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12F27BF7-EBD0-8017-38F9-94667E4F5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216695"/>
            <a:ext cx="4978803" cy="426244"/>
          </a:xfrm>
        </p:spPr>
        <p:txBody>
          <a:bodyPr>
            <a:normAutofit fontScale="90000"/>
          </a:bodyPr>
          <a:lstStyle/>
          <a:p>
            <a:r>
              <a:rPr lang="ru-RU" dirty="0"/>
              <a:t>Московский международный салон образования- 2022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44731" y="4451647"/>
            <a:ext cx="901174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</a:rPr>
              <a:t>Сайт ММСО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71081" y="4552559"/>
            <a:ext cx="1489864" cy="3626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>
                <a:solidFill>
                  <a:schemeClr val="dk1"/>
                </a:solidFill>
              </a:rPr>
              <a:t>Подключились онлайн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305089-20FE-1D20-7C9D-D0EFE6A3EE04}"/>
              </a:ext>
            </a:extLst>
          </p:cNvPr>
          <p:cNvSpPr txBox="1"/>
          <p:nvPr/>
        </p:nvSpPr>
        <p:spPr>
          <a:xfrm>
            <a:off x="4976067" y="4002963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4AA0"/>
                </a:solidFill>
              </a:rPr>
              <a:t>&gt;</a:t>
            </a:r>
            <a:r>
              <a:rPr lang="ru-RU" sz="3600" b="1" dirty="0">
                <a:solidFill>
                  <a:srgbClr val="004AA0"/>
                </a:solidFill>
              </a:rPr>
              <a:t>50 000</a:t>
            </a:r>
          </a:p>
        </p:txBody>
      </p:sp>
    </p:spTree>
    <p:extLst>
      <p:ext uri="{BB962C8B-B14F-4D97-AF65-F5344CB8AC3E}">
        <p14:creationId xmlns:p14="http://schemas.microsoft.com/office/powerpoint/2010/main" val="4062042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Скругленный прямоугольник 62">
            <a:extLst>
              <a:ext uri="{FF2B5EF4-FFF2-40B4-BE49-F238E27FC236}">
                <a16:creationId xmlns:a16="http://schemas.microsoft.com/office/drawing/2014/main" id="{3FAB261A-9E0E-1330-B3C7-0E5ECD42BA4D}"/>
              </a:ext>
            </a:extLst>
          </p:cNvPr>
          <p:cNvSpPr/>
          <p:nvPr/>
        </p:nvSpPr>
        <p:spPr>
          <a:xfrm>
            <a:off x="6860017" y="3152562"/>
            <a:ext cx="1793866" cy="1943288"/>
          </a:xfrm>
          <a:prstGeom prst="roundRect">
            <a:avLst>
              <a:gd name="adj" fmla="val 6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1E9BC4-A15E-A04B-9B0D-B3D0D2D69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216695"/>
            <a:ext cx="4908590" cy="426244"/>
          </a:xfrm>
        </p:spPr>
        <p:txBody>
          <a:bodyPr>
            <a:noAutofit/>
          </a:bodyPr>
          <a:lstStyle/>
          <a:p>
            <a:r>
              <a:rPr lang="ru-RU" dirty="0"/>
              <a:t>Материалы по финансовой грамотности в помощь педагогу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552023-6999-8B43-AE61-658646CE0D0D}"/>
              </a:ext>
            </a:extLst>
          </p:cNvPr>
          <p:cNvSpPr txBox="1"/>
          <p:nvPr/>
        </p:nvSpPr>
        <p:spPr>
          <a:xfrm>
            <a:off x="127289" y="2506231"/>
            <a:ext cx="3021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>
                <a:solidFill>
                  <a:srgbClr val="000000"/>
                </a:solidFill>
              </a:rPr>
              <a:t>Парциальная программа</a:t>
            </a:r>
            <a:br>
              <a:rPr lang="ru-RU" sz="900" dirty="0">
                <a:solidFill>
                  <a:srgbClr val="000000"/>
                </a:solidFill>
              </a:rPr>
            </a:br>
            <a:r>
              <a:rPr lang="ru-RU" sz="900" dirty="0">
                <a:solidFill>
                  <a:srgbClr val="000000"/>
                </a:solidFill>
              </a:rPr>
              <a:t>по экономическому воспитанию дошкольников</a:t>
            </a:r>
            <a:br>
              <a:rPr lang="ru-RU" sz="900" dirty="0">
                <a:solidFill>
                  <a:srgbClr val="000000"/>
                </a:solidFill>
              </a:rPr>
            </a:br>
            <a:r>
              <a:rPr lang="ru-RU" sz="900" dirty="0">
                <a:solidFill>
                  <a:srgbClr val="000000"/>
                </a:solidFill>
              </a:rPr>
              <a:t>с комплектом демонстрационных</a:t>
            </a:r>
            <a:br>
              <a:rPr lang="ru-RU" sz="900" dirty="0">
                <a:solidFill>
                  <a:srgbClr val="000000"/>
                </a:solidFill>
              </a:rPr>
            </a:br>
            <a:r>
              <a:rPr lang="ru-RU" sz="900" dirty="0">
                <a:solidFill>
                  <a:srgbClr val="000000"/>
                </a:solidFill>
              </a:rPr>
              <a:t>и методических материалов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F50A1"/>
              </a:solidFill>
              <a:effectLst/>
              <a:uLnTx/>
              <a:uFillTx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DA9D1D-8110-B445-915C-9B37BBC9A94A}"/>
              </a:ext>
            </a:extLst>
          </p:cNvPr>
          <p:cNvSpPr txBox="1"/>
          <p:nvPr/>
        </p:nvSpPr>
        <p:spPr>
          <a:xfrm>
            <a:off x="3384952" y="2506231"/>
            <a:ext cx="28179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0000"/>
                </a:solidFill>
              </a:defRPr>
            </a:lvl1pPr>
          </a:lstStyle>
          <a:p>
            <a:r>
              <a:rPr lang="ru-RU" sz="900" dirty="0"/>
              <a:t>Учебно-методический комплекс</a:t>
            </a:r>
            <a:br>
              <a:rPr lang="ru-RU" sz="900" dirty="0"/>
            </a:br>
            <a:r>
              <a:rPr lang="ru-RU" sz="900" dirty="0"/>
              <a:t>для начальной школы</a:t>
            </a:r>
            <a:br>
              <a:rPr lang="ru-RU" sz="900" dirty="0"/>
            </a:br>
            <a:r>
              <a:rPr lang="ru-RU" sz="900" dirty="0"/>
              <a:t>«Введение в финансовую грамотность»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132F6CA-45BA-C34E-B39B-5F583F7FA5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6839" y="236278"/>
            <a:ext cx="1238648" cy="38707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3DDA6D7-9D32-FD44-AF8A-1CDBDA799B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6307" y="1255131"/>
            <a:ext cx="883271" cy="883271"/>
          </a:xfrm>
          <a:prstGeom prst="rect">
            <a:avLst/>
          </a:prstGeom>
          <a:ln w="12700">
            <a:noFill/>
          </a:ln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161C96D-8900-474F-BDE4-06E4C5D584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2293" y="1255131"/>
            <a:ext cx="883271" cy="883271"/>
          </a:xfrm>
          <a:prstGeom prst="rect">
            <a:avLst/>
          </a:prstGeom>
          <a:ln w="12700">
            <a:noFill/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73DF699-A903-9147-AAB4-CD6AE58891B7}"/>
              </a:ext>
            </a:extLst>
          </p:cNvPr>
          <p:cNvSpPr txBox="1"/>
          <p:nvPr/>
        </p:nvSpPr>
        <p:spPr>
          <a:xfrm>
            <a:off x="6439265" y="2506231"/>
            <a:ext cx="251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0000"/>
                </a:solidFill>
              </a:defRPr>
            </a:lvl1pPr>
          </a:lstStyle>
          <a:p>
            <a:r>
              <a:rPr lang="ru-RU" sz="900" dirty="0"/>
              <a:t>Сборник материалов для детей-сирот «Деньги»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BC11226-CD41-0C41-A869-AC8DB243400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6243" y="1255131"/>
            <a:ext cx="883271" cy="883271"/>
          </a:xfrm>
          <a:prstGeom prst="rect">
            <a:avLst/>
          </a:prstGeom>
          <a:ln w="12700">
            <a:noFill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71607BF-2AF8-984D-8EBF-69AC169A747A}"/>
              </a:ext>
            </a:extLst>
          </p:cNvPr>
          <p:cNvSpPr txBox="1"/>
          <p:nvPr/>
        </p:nvSpPr>
        <p:spPr>
          <a:xfrm>
            <a:off x="370123" y="4578953"/>
            <a:ext cx="2535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Сборник материалов для детей-сирот «Финансовое мошенничество»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EE3C61F-8559-234E-BE42-1F62A79BD7D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6307" y="3324764"/>
            <a:ext cx="883270" cy="883270"/>
          </a:xfrm>
          <a:prstGeom prst="rect">
            <a:avLst/>
          </a:prstGeom>
          <a:ln w="12700">
            <a:noFill/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8C8B299-CD93-A048-BD68-BA5D07264683}"/>
              </a:ext>
            </a:extLst>
          </p:cNvPr>
          <p:cNvSpPr txBox="1"/>
          <p:nvPr/>
        </p:nvSpPr>
        <p:spPr>
          <a:xfrm>
            <a:off x="6806335" y="4588019"/>
            <a:ext cx="19012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«Онлайн-уроки финансовой грамотности» для школьников</a:t>
            </a:r>
            <a:br>
              <a:rPr lang="ru-RU" dirty="0"/>
            </a:br>
            <a:r>
              <a:rPr lang="ru-RU" dirty="0"/>
              <a:t>и студентов колледжей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92CFBA9-9848-294B-8D55-BCE75475EEC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2293" y="3324764"/>
            <a:ext cx="883270" cy="883270"/>
          </a:xfrm>
          <a:prstGeom prst="rect">
            <a:avLst/>
          </a:prstGeom>
          <a:ln w="12700">
            <a:noFill/>
          </a:ln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E3484E4E-EEEF-BCC9-2BBB-F55ABB9AFE96}"/>
              </a:ext>
            </a:extLst>
          </p:cNvPr>
          <p:cNvSpPr/>
          <p:nvPr/>
        </p:nvSpPr>
        <p:spPr>
          <a:xfrm>
            <a:off x="1753467" y="818230"/>
            <a:ext cx="63322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B20D26"/>
              </a:buClr>
            </a:pPr>
            <a:r>
              <a:rPr lang="en-US" sz="1050" dirty="0">
                <a:solidFill>
                  <a:srgbClr val="0F50A1"/>
                </a:solidFill>
              </a:rPr>
              <a:t>QR-</a:t>
            </a:r>
            <a:r>
              <a:rPr lang="ru-RU" sz="1050" dirty="0">
                <a:solidFill>
                  <a:srgbClr val="0F50A1"/>
                </a:solidFill>
              </a:rPr>
              <a:t>коды из раздела «Преподавательская» на портале «Финансовая культура» и вебинары: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8AE10D3-7F86-EF37-B6FA-9E69B128FF0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6839" y="3324763"/>
            <a:ext cx="883271" cy="883271"/>
          </a:xfrm>
          <a:prstGeom prst="rect">
            <a:avLst/>
          </a:prstGeom>
          <a:ln w="12700">
            <a:noFill/>
          </a:ln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0A141C5C-F462-0FE1-A192-A5DC40F964E5}"/>
              </a:ext>
            </a:extLst>
          </p:cNvPr>
          <p:cNvSpPr txBox="1"/>
          <p:nvPr/>
        </p:nvSpPr>
        <p:spPr>
          <a:xfrm>
            <a:off x="3739553" y="4578953"/>
            <a:ext cx="21837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Учебно-методический комплект</a:t>
            </a:r>
            <a:br>
              <a:rPr lang="ru-RU" dirty="0"/>
            </a:br>
            <a:r>
              <a:rPr lang="ru-RU" dirty="0"/>
              <a:t>для вузов «Финансовая грамотность»</a:t>
            </a:r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id="{FC9609EF-38FC-48AE-5F7F-678061815474}"/>
              </a:ext>
            </a:extLst>
          </p:cNvPr>
          <p:cNvSpPr/>
          <p:nvPr/>
        </p:nvSpPr>
        <p:spPr>
          <a:xfrm>
            <a:off x="1196307" y="2201841"/>
            <a:ext cx="883270" cy="252000"/>
          </a:xfrm>
          <a:prstGeom prst="roundRect">
            <a:avLst/>
          </a:prstGeom>
          <a:solidFill>
            <a:srgbClr val="066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ru-RU" sz="900" dirty="0"/>
              <a:t>дошкольники</a:t>
            </a:r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id="{77481E2E-7BCD-CBAC-4067-54D25B647F66}"/>
              </a:ext>
            </a:extLst>
          </p:cNvPr>
          <p:cNvSpPr/>
          <p:nvPr/>
        </p:nvSpPr>
        <p:spPr>
          <a:xfrm>
            <a:off x="4178297" y="2201841"/>
            <a:ext cx="1231261" cy="252000"/>
          </a:xfrm>
          <a:prstGeom prst="roundRect">
            <a:avLst/>
          </a:prstGeom>
          <a:solidFill>
            <a:srgbClr val="066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algn="ctr"/>
            <a:r>
              <a:rPr lang="ru-RU" sz="900" dirty="0"/>
              <a:t>начальная школа</a:t>
            </a:r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DBEAB1E3-C1B0-2F4B-0A47-808E222B8A19}"/>
              </a:ext>
            </a:extLst>
          </p:cNvPr>
          <p:cNvSpPr/>
          <p:nvPr/>
        </p:nvSpPr>
        <p:spPr>
          <a:xfrm>
            <a:off x="7253556" y="2201841"/>
            <a:ext cx="883270" cy="252000"/>
          </a:xfrm>
          <a:prstGeom prst="roundRect">
            <a:avLst/>
          </a:prstGeom>
          <a:solidFill>
            <a:srgbClr val="066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дети-сироты</a:t>
            </a:r>
          </a:p>
        </p:txBody>
      </p:sp>
      <p:sp>
        <p:nvSpPr>
          <p:cNvPr id="59" name="Скругленный прямоугольник 58">
            <a:extLst>
              <a:ext uri="{FF2B5EF4-FFF2-40B4-BE49-F238E27FC236}">
                <a16:creationId xmlns:a16="http://schemas.microsoft.com/office/drawing/2014/main" id="{06D578F8-AFF9-ED6C-7FF5-8C5D62719535}"/>
              </a:ext>
            </a:extLst>
          </p:cNvPr>
          <p:cNvSpPr/>
          <p:nvPr/>
        </p:nvSpPr>
        <p:spPr>
          <a:xfrm>
            <a:off x="1196307" y="4305840"/>
            <a:ext cx="883270" cy="252000"/>
          </a:xfrm>
          <a:prstGeom prst="roundRect">
            <a:avLst/>
          </a:prstGeom>
          <a:solidFill>
            <a:srgbClr val="066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дети-сироты</a:t>
            </a:r>
          </a:p>
        </p:txBody>
      </p:sp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id="{EDF4959B-C5DD-E7C2-859E-1B20A2E633A6}"/>
              </a:ext>
            </a:extLst>
          </p:cNvPr>
          <p:cNvSpPr/>
          <p:nvPr/>
        </p:nvSpPr>
        <p:spPr>
          <a:xfrm>
            <a:off x="4352293" y="4305840"/>
            <a:ext cx="883270" cy="252000"/>
          </a:xfrm>
          <a:prstGeom prst="roundRect">
            <a:avLst/>
          </a:prstGeom>
          <a:solidFill>
            <a:srgbClr val="066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студенты</a:t>
            </a:r>
          </a:p>
        </p:txBody>
      </p:sp>
      <p:sp>
        <p:nvSpPr>
          <p:cNvPr id="61" name="Скругленный прямоугольник 60">
            <a:extLst>
              <a:ext uri="{FF2B5EF4-FFF2-40B4-BE49-F238E27FC236}">
                <a16:creationId xmlns:a16="http://schemas.microsoft.com/office/drawing/2014/main" id="{7AA51787-4BE5-2364-1459-763183843D10}"/>
              </a:ext>
            </a:extLst>
          </p:cNvPr>
          <p:cNvSpPr/>
          <p:nvPr/>
        </p:nvSpPr>
        <p:spPr>
          <a:xfrm>
            <a:off x="7315315" y="4305840"/>
            <a:ext cx="883270" cy="252000"/>
          </a:xfrm>
          <a:prstGeom prst="roundRect">
            <a:avLst/>
          </a:prstGeom>
          <a:solidFill>
            <a:srgbClr val="FE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вебинары</a:t>
            </a:r>
          </a:p>
        </p:txBody>
      </p:sp>
      <p:sp>
        <p:nvSpPr>
          <p:cNvPr id="64" name="Номер слайда 2">
            <a:extLst>
              <a:ext uri="{FF2B5EF4-FFF2-40B4-BE49-F238E27FC236}">
                <a16:creationId xmlns:a16="http://schemas.microsoft.com/office/drawing/2014/main" id="{CAF41529-9378-0900-9618-1E8E2C73B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</p:spPr>
        <p:txBody>
          <a:bodyPr/>
          <a:lstStyle/>
          <a:p>
            <a:fld id="{42ED1534-C449-B249-B62F-D76E8C2D94CB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14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9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Скругленный прямоугольник 101">
            <a:extLst>
              <a:ext uri="{FF2B5EF4-FFF2-40B4-BE49-F238E27FC236}">
                <a16:creationId xmlns:a16="http://schemas.microsoft.com/office/drawing/2014/main" id="{4CF8A862-C25B-C7A4-9589-9896236CAE00}"/>
              </a:ext>
            </a:extLst>
          </p:cNvPr>
          <p:cNvSpPr/>
          <p:nvPr/>
        </p:nvSpPr>
        <p:spPr>
          <a:xfrm>
            <a:off x="687995" y="1150325"/>
            <a:ext cx="3737465" cy="861773"/>
          </a:xfrm>
          <a:prstGeom prst="roundRect">
            <a:avLst>
              <a:gd name="adj" fmla="val 16531"/>
            </a:avLst>
          </a:prstGeom>
          <a:solidFill>
            <a:srgbClr val="00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050" dirty="0">
                <a:solidFill>
                  <a:schemeClr val="bg1"/>
                </a:solidFill>
              </a:rPr>
              <a:t>ФГОС – обязательные требования к основным образовательным программам,</a:t>
            </a:r>
            <a:br>
              <a:rPr lang="ru-RU" sz="1050" dirty="0">
                <a:solidFill>
                  <a:schemeClr val="bg1"/>
                </a:solidFill>
              </a:rPr>
            </a:br>
            <a:r>
              <a:rPr lang="ru-RU" sz="1050" dirty="0">
                <a:solidFill>
                  <a:schemeClr val="bg1"/>
                </a:solidFill>
              </a:rPr>
              <a:t>реализуемым в образовательных учреждениях</a:t>
            </a:r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8E4C3514-1456-4F51-3965-6B7D82295E85}"/>
              </a:ext>
            </a:extLst>
          </p:cNvPr>
          <p:cNvSpPr/>
          <p:nvPr/>
        </p:nvSpPr>
        <p:spPr>
          <a:xfrm>
            <a:off x="4256712" y="2416798"/>
            <a:ext cx="656749" cy="656749"/>
          </a:xfrm>
          <a:prstGeom prst="ellipse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9ACDA037-F7B9-6BBE-498B-8D205AF30655}"/>
              </a:ext>
            </a:extLst>
          </p:cNvPr>
          <p:cNvSpPr/>
          <p:nvPr/>
        </p:nvSpPr>
        <p:spPr>
          <a:xfrm>
            <a:off x="7105492" y="2412720"/>
            <a:ext cx="656749" cy="656749"/>
          </a:xfrm>
          <a:prstGeom prst="ellipse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C7376E59-E6AF-8FE5-3F93-7602D7FE2042}"/>
              </a:ext>
            </a:extLst>
          </p:cNvPr>
          <p:cNvSpPr/>
          <p:nvPr/>
        </p:nvSpPr>
        <p:spPr>
          <a:xfrm>
            <a:off x="1311213" y="2414120"/>
            <a:ext cx="656749" cy="656749"/>
          </a:xfrm>
          <a:prstGeom prst="ellipse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69F5502-B33D-694F-A855-310CB379F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Федеральные государственные </a:t>
            </a:r>
            <a:br>
              <a:rPr lang="ru-RU" dirty="0"/>
            </a:br>
            <a:r>
              <a:rPr lang="ru-RU" dirty="0"/>
              <a:t>образовательные стандарты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A99AE-6A35-4C1E-8082-A4A87B5CA521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9" name="Прямоугольник 308"/>
          <p:cNvSpPr/>
          <p:nvPr/>
        </p:nvSpPr>
        <p:spPr>
          <a:xfrm>
            <a:off x="3623141" y="3434699"/>
            <a:ext cx="20152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44"/>
              </a:buClr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Введена общая компетенция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 финансовой грамотности</a:t>
            </a:r>
            <a:endParaRPr kumimoji="0" lang="ru-RU" sz="10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6" name="Прямоугольник 315"/>
          <p:cNvSpPr/>
          <p:nvPr/>
        </p:nvSpPr>
        <p:spPr>
          <a:xfrm>
            <a:off x="6014307" y="3434698"/>
            <a:ext cx="29368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44"/>
              </a:buClr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Включена универсальная компетенция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 финансовой грамотности </a:t>
            </a:r>
            <a:r>
              <a:rPr kumimoji="0" lang="ru-RU" sz="1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«Экономическая культура, в т.ч. финансовая грамотность»</a:t>
            </a:r>
          </a:p>
        </p:txBody>
      </p:sp>
      <p:sp>
        <p:nvSpPr>
          <p:cNvPr id="370" name="Прямоугольник 369"/>
          <p:cNvSpPr/>
          <p:nvPr/>
        </p:nvSpPr>
        <p:spPr>
          <a:xfrm>
            <a:off x="766372" y="3978484"/>
            <a:ext cx="8386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Математика</a:t>
            </a:r>
          </a:p>
        </p:txBody>
      </p:sp>
      <p:sp>
        <p:nvSpPr>
          <p:cNvPr id="376" name="Прямоугольник 375"/>
          <p:cNvSpPr/>
          <p:nvPr/>
        </p:nvSpPr>
        <p:spPr>
          <a:xfrm>
            <a:off x="768944" y="4481654"/>
            <a:ext cx="76655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География</a:t>
            </a:r>
          </a:p>
        </p:txBody>
      </p:sp>
      <p:sp>
        <p:nvSpPr>
          <p:cNvPr id="382" name="Прямоугольник 381"/>
          <p:cNvSpPr/>
          <p:nvPr/>
        </p:nvSpPr>
        <p:spPr>
          <a:xfrm>
            <a:off x="1907393" y="3969034"/>
            <a:ext cx="113845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Окружающий мир</a:t>
            </a:r>
          </a:p>
        </p:txBody>
      </p:sp>
      <p:sp>
        <p:nvSpPr>
          <p:cNvPr id="393" name="Прямоугольник 392"/>
          <p:cNvSpPr/>
          <p:nvPr/>
        </p:nvSpPr>
        <p:spPr>
          <a:xfrm>
            <a:off x="1914933" y="4482823"/>
            <a:ext cx="9316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Информатика</a:t>
            </a:r>
          </a:p>
        </p:txBody>
      </p:sp>
      <p:sp>
        <p:nvSpPr>
          <p:cNvPr id="399" name="Прямоугольник 398"/>
          <p:cNvSpPr/>
          <p:nvPr/>
        </p:nvSpPr>
        <p:spPr>
          <a:xfrm>
            <a:off x="1904778" y="4212569"/>
            <a:ext cx="11079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Обществознание</a:t>
            </a:r>
          </a:p>
        </p:txBody>
      </p:sp>
      <p:sp>
        <p:nvSpPr>
          <p:cNvPr id="400" name="Прямоугольник 399"/>
          <p:cNvSpPr/>
          <p:nvPr/>
        </p:nvSpPr>
        <p:spPr>
          <a:xfrm>
            <a:off x="773185" y="4218010"/>
            <a:ext cx="6607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Алгебра </a:t>
            </a:r>
          </a:p>
        </p:txBody>
      </p:sp>
      <p:sp>
        <p:nvSpPr>
          <p:cNvPr id="401" name="Прямоугольник 400"/>
          <p:cNvSpPr/>
          <p:nvPr/>
        </p:nvSpPr>
        <p:spPr>
          <a:xfrm>
            <a:off x="441048" y="3434699"/>
            <a:ext cx="27050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Темы по финансовой грамотности </a:t>
            </a: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присутствуют в следующих предметах: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1297212" y="3122980"/>
            <a:ext cx="7334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F50A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Школы</a:t>
            </a:r>
          </a:p>
        </p:txBody>
      </p:sp>
      <p:sp>
        <p:nvSpPr>
          <p:cNvPr id="168" name="Прямоугольник 167"/>
          <p:cNvSpPr/>
          <p:nvPr/>
        </p:nvSpPr>
        <p:spPr>
          <a:xfrm>
            <a:off x="3334550" y="3158330"/>
            <a:ext cx="2491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F50A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Колледжи и техникумы</a:t>
            </a:r>
          </a:p>
        </p:txBody>
      </p:sp>
      <p:sp>
        <p:nvSpPr>
          <p:cNvPr id="169" name="Прямоугольник 168"/>
          <p:cNvSpPr/>
          <p:nvPr/>
        </p:nvSpPr>
        <p:spPr>
          <a:xfrm>
            <a:off x="7192466" y="3163264"/>
            <a:ext cx="5865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F50A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Вузы</a:t>
            </a:r>
          </a:p>
        </p:txBody>
      </p:sp>
      <p:grpSp>
        <p:nvGrpSpPr>
          <p:cNvPr id="126" name="Рисунок 162">
            <a:extLst>
              <a:ext uri="{FF2B5EF4-FFF2-40B4-BE49-F238E27FC236}">
                <a16:creationId xmlns:a16="http://schemas.microsoft.com/office/drawing/2014/main" id="{9C37CD80-D7C4-4AB6-A175-19F71EC73D6D}"/>
              </a:ext>
            </a:extLst>
          </p:cNvPr>
          <p:cNvGrpSpPr>
            <a:grpSpLocks noChangeAspect="1"/>
          </p:cNvGrpSpPr>
          <p:nvPr/>
        </p:nvGrpSpPr>
        <p:grpSpPr>
          <a:xfrm>
            <a:off x="7255420" y="2623815"/>
            <a:ext cx="418836" cy="339597"/>
            <a:chOff x="2487836" y="3546637"/>
            <a:chExt cx="704850" cy="571500"/>
          </a:xfrm>
          <a:solidFill>
            <a:schemeClr val="bg1"/>
          </a:solidFill>
        </p:grpSpPr>
        <p:sp>
          <p:nvSpPr>
            <p:cNvPr id="127" name="Полилиния: фигура 164">
              <a:extLst>
                <a:ext uri="{FF2B5EF4-FFF2-40B4-BE49-F238E27FC236}">
                  <a16:creationId xmlns:a16="http://schemas.microsoft.com/office/drawing/2014/main" id="{39086DF2-3B09-4788-A58E-072EA8F6B851}"/>
                </a:ext>
              </a:extLst>
            </p:cNvPr>
            <p:cNvSpPr/>
            <p:nvPr/>
          </p:nvSpPr>
          <p:spPr>
            <a:xfrm>
              <a:off x="2611661" y="3740947"/>
              <a:ext cx="19050" cy="209550"/>
            </a:xfrm>
            <a:custGeom>
              <a:avLst/>
              <a:gdLst>
                <a:gd name="connsiteX0" fmla="*/ 9525 w 19050"/>
                <a:gd name="connsiteY0" fmla="*/ 217170 h 209550"/>
                <a:gd name="connsiteX1" fmla="*/ 0 w 19050"/>
                <a:gd name="connsiteY1" fmla="*/ 207645 h 209550"/>
                <a:gd name="connsiteX2" fmla="*/ 0 w 19050"/>
                <a:gd name="connsiteY2" fmla="*/ 9525 h 209550"/>
                <a:gd name="connsiteX3" fmla="*/ 9525 w 19050"/>
                <a:gd name="connsiteY3" fmla="*/ 0 h 209550"/>
                <a:gd name="connsiteX4" fmla="*/ 19050 w 19050"/>
                <a:gd name="connsiteY4" fmla="*/ 9525 h 209550"/>
                <a:gd name="connsiteX5" fmla="*/ 19050 w 19050"/>
                <a:gd name="connsiteY5" fmla="*/ 207645 h 209550"/>
                <a:gd name="connsiteX6" fmla="*/ 9525 w 19050"/>
                <a:gd name="connsiteY6" fmla="*/ 21717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209550">
                  <a:moveTo>
                    <a:pt x="9525" y="217170"/>
                  </a:moveTo>
                  <a:cubicBezTo>
                    <a:pt x="3810" y="217170"/>
                    <a:pt x="0" y="213360"/>
                    <a:pt x="0" y="207645"/>
                  </a:cubicBezTo>
                  <a:lnTo>
                    <a:pt x="0" y="9525"/>
                  </a:lnTo>
                  <a:cubicBezTo>
                    <a:pt x="0" y="3810"/>
                    <a:pt x="3810" y="0"/>
                    <a:pt x="9525" y="0"/>
                  </a:cubicBezTo>
                  <a:cubicBezTo>
                    <a:pt x="15240" y="0"/>
                    <a:pt x="19050" y="3810"/>
                    <a:pt x="19050" y="9525"/>
                  </a:cubicBezTo>
                  <a:lnTo>
                    <a:pt x="19050" y="207645"/>
                  </a:lnTo>
                  <a:cubicBezTo>
                    <a:pt x="19050" y="213360"/>
                    <a:pt x="15240" y="217170"/>
                    <a:pt x="9525" y="2171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Полилиния: фигура 165">
              <a:extLst>
                <a:ext uri="{FF2B5EF4-FFF2-40B4-BE49-F238E27FC236}">
                  <a16:creationId xmlns:a16="http://schemas.microsoft.com/office/drawing/2014/main" id="{02AA41CC-5E92-487B-8B18-A117D6EFEC93}"/>
                </a:ext>
              </a:extLst>
            </p:cNvPr>
            <p:cNvSpPr/>
            <p:nvPr/>
          </p:nvSpPr>
          <p:spPr>
            <a:xfrm>
              <a:off x="2695481" y="3750472"/>
              <a:ext cx="352425" cy="200025"/>
            </a:xfrm>
            <a:custGeom>
              <a:avLst/>
              <a:gdLst>
                <a:gd name="connsiteX0" fmla="*/ 352425 w 352425"/>
                <a:gd name="connsiteY0" fmla="*/ 207645 h 200025"/>
                <a:gd name="connsiteX1" fmla="*/ 9525 w 352425"/>
                <a:gd name="connsiteY1" fmla="*/ 207645 h 200025"/>
                <a:gd name="connsiteX2" fmla="*/ 0 w 352425"/>
                <a:gd name="connsiteY2" fmla="*/ 198120 h 200025"/>
                <a:gd name="connsiteX3" fmla="*/ 9525 w 352425"/>
                <a:gd name="connsiteY3" fmla="*/ 188595 h 200025"/>
                <a:gd name="connsiteX4" fmla="*/ 341948 w 352425"/>
                <a:gd name="connsiteY4" fmla="*/ 188595 h 200025"/>
                <a:gd name="connsiteX5" fmla="*/ 341948 w 352425"/>
                <a:gd name="connsiteY5" fmla="*/ 19050 h 200025"/>
                <a:gd name="connsiteX6" fmla="*/ 340995 w 352425"/>
                <a:gd name="connsiteY6" fmla="*/ 19050 h 200025"/>
                <a:gd name="connsiteX7" fmla="*/ 331470 w 352425"/>
                <a:gd name="connsiteY7" fmla="*/ 9525 h 200025"/>
                <a:gd name="connsiteX8" fmla="*/ 340995 w 352425"/>
                <a:gd name="connsiteY8" fmla="*/ 0 h 200025"/>
                <a:gd name="connsiteX9" fmla="*/ 351473 w 352425"/>
                <a:gd name="connsiteY9" fmla="*/ 0 h 200025"/>
                <a:gd name="connsiteX10" fmla="*/ 360998 w 352425"/>
                <a:gd name="connsiteY10" fmla="*/ 9525 h 200025"/>
                <a:gd name="connsiteX11" fmla="*/ 360998 w 352425"/>
                <a:gd name="connsiteY11" fmla="*/ 199073 h 200025"/>
                <a:gd name="connsiteX12" fmla="*/ 352425 w 352425"/>
                <a:gd name="connsiteY12" fmla="*/ 20764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2425" h="200025">
                  <a:moveTo>
                    <a:pt x="352425" y="207645"/>
                  </a:moveTo>
                  <a:lnTo>
                    <a:pt x="9525" y="207645"/>
                  </a:lnTo>
                  <a:cubicBezTo>
                    <a:pt x="3810" y="207645"/>
                    <a:pt x="0" y="203835"/>
                    <a:pt x="0" y="198120"/>
                  </a:cubicBezTo>
                  <a:cubicBezTo>
                    <a:pt x="0" y="192405"/>
                    <a:pt x="3810" y="188595"/>
                    <a:pt x="9525" y="188595"/>
                  </a:cubicBezTo>
                  <a:lnTo>
                    <a:pt x="341948" y="188595"/>
                  </a:lnTo>
                  <a:lnTo>
                    <a:pt x="341948" y="19050"/>
                  </a:lnTo>
                  <a:lnTo>
                    <a:pt x="340995" y="19050"/>
                  </a:lnTo>
                  <a:cubicBezTo>
                    <a:pt x="335280" y="19050"/>
                    <a:pt x="331470" y="15240"/>
                    <a:pt x="331470" y="9525"/>
                  </a:cubicBezTo>
                  <a:cubicBezTo>
                    <a:pt x="331470" y="3810"/>
                    <a:pt x="335280" y="0"/>
                    <a:pt x="340995" y="0"/>
                  </a:cubicBezTo>
                  <a:lnTo>
                    <a:pt x="351473" y="0"/>
                  </a:lnTo>
                  <a:cubicBezTo>
                    <a:pt x="357188" y="0"/>
                    <a:pt x="360998" y="3810"/>
                    <a:pt x="360998" y="9525"/>
                  </a:cubicBezTo>
                  <a:lnTo>
                    <a:pt x="360998" y="199073"/>
                  </a:lnTo>
                  <a:cubicBezTo>
                    <a:pt x="361950" y="203835"/>
                    <a:pt x="357188" y="207645"/>
                    <a:pt x="352425" y="2076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Полилиния: фигура 166">
              <a:extLst>
                <a:ext uri="{FF2B5EF4-FFF2-40B4-BE49-F238E27FC236}">
                  <a16:creationId xmlns:a16="http://schemas.microsoft.com/office/drawing/2014/main" id="{56120365-5B42-4395-A17D-D236FBD89593}"/>
                </a:ext>
              </a:extLst>
            </p:cNvPr>
            <p:cNvSpPr/>
            <p:nvPr/>
          </p:nvSpPr>
          <p:spPr>
            <a:xfrm>
              <a:off x="2487836" y="3546875"/>
              <a:ext cx="695325" cy="304800"/>
            </a:xfrm>
            <a:custGeom>
              <a:avLst/>
              <a:gdLst>
                <a:gd name="connsiteX0" fmla="*/ 351473 w 695325"/>
                <a:gd name="connsiteY0" fmla="*/ 305514 h 304800"/>
                <a:gd name="connsiteX1" fmla="*/ 347663 w 695325"/>
                <a:gd name="connsiteY1" fmla="*/ 304562 h 304800"/>
                <a:gd name="connsiteX2" fmla="*/ 228600 w 695325"/>
                <a:gd name="connsiteY2" fmla="*/ 255032 h 304800"/>
                <a:gd name="connsiteX3" fmla="*/ 223838 w 695325"/>
                <a:gd name="connsiteY3" fmla="*/ 242649 h 304800"/>
                <a:gd name="connsiteX4" fmla="*/ 236220 w 695325"/>
                <a:gd name="connsiteY4" fmla="*/ 237887 h 304800"/>
                <a:gd name="connsiteX5" fmla="*/ 351473 w 695325"/>
                <a:gd name="connsiteY5" fmla="*/ 285512 h 304800"/>
                <a:gd name="connsiteX6" fmla="*/ 669608 w 695325"/>
                <a:gd name="connsiteY6" fmla="*/ 152162 h 304800"/>
                <a:gd name="connsiteX7" fmla="*/ 351473 w 695325"/>
                <a:gd name="connsiteY7" fmla="*/ 18812 h 304800"/>
                <a:gd name="connsiteX8" fmla="*/ 34290 w 695325"/>
                <a:gd name="connsiteY8" fmla="*/ 152162 h 304800"/>
                <a:gd name="connsiteX9" fmla="*/ 137160 w 695325"/>
                <a:gd name="connsiteY9" fmla="*/ 195024 h 304800"/>
                <a:gd name="connsiteX10" fmla="*/ 141923 w 695325"/>
                <a:gd name="connsiteY10" fmla="*/ 207407 h 304800"/>
                <a:gd name="connsiteX11" fmla="*/ 129540 w 695325"/>
                <a:gd name="connsiteY11" fmla="*/ 212169 h 304800"/>
                <a:gd name="connsiteX12" fmla="*/ 5715 w 695325"/>
                <a:gd name="connsiteY12" fmla="*/ 161687 h 304800"/>
                <a:gd name="connsiteX13" fmla="*/ 0 w 695325"/>
                <a:gd name="connsiteY13" fmla="*/ 152162 h 304800"/>
                <a:gd name="connsiteX14" fmla="*/ 5715 w 695325"/>
                <a:gd name="connsiteY14" fmla="*/ 143589 h 304800"/>
                <a:gd name="connsiteX15" fmla="*/ 347663 w 695325"/>
                <a:gd name="connsiteY15" fmla="*/ 714 h 304800"/>
                <a:gd name="connsiteX16" fmla="*/ 355283 w 695325"/>
                <a:gd name="connsiteY16" fmla="*/ 714 h 304800"/>
                <a:gd name="connsiteX17" fmla="*/ 697230 w 695325"/>
                <a:gd name="connsiteY17" fmla="*/ 143589 h 304800"/>
                <a:gd name="connsiteX18" fmla="*/ 702945 w 695325"/>
                <a:gd name="connsiteY18" fmla="*/ 152162 h 304800"/>
                <a:gd name="connsiteX19" fmla="*/ 697230 w 695325"/>
                <a:gd name="connsiteY19" fmla="*/ 160734 h 304800"/>
                <a:gd name="connsiteX20" fmla="*/ 355283 w 695325"/>
                <a:gd name="connsiteY20" fmla="*/ 304562 h 304800"/>
                <a:gd name="connsiteX21" fmla="*/ 351473 w 695325"/>
                <a:gd name="connsiteY21" fmla="*/ 30551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5325" h="304800">
                  <a:moveTo>
                    <a:pt x="351473" y="305514"/>
                  </a:moveTo>
                  <a:cubicBezTo>
                    <a:pt x="350520" y="305514"/>
                    <a:pt x="348615" y="305514"/>
                    <a:pt x="347663" y="304562"/>
                  </a:cubicBezTo>
                  <a:lnTo>
                    <a:pt x="228600" y="255032"/>
                  </a:lnTo>
                  <a:cubicBezTo>
                    <a:pt x="223838" y="253127"/>
                    <a:pt x="220980" y="247412"/>
                    <a:pt x="223838" y="242649"/>
                  </a:cubicBezTo>
                  <a:cubicBezTo>
                    <a:pt x="225743" y="237887"/>
                    <a:pt x="231458" y="235982"/>
                    <a:pt x="236220" y="237887"/>
                  </a:cubicBezTo>
                  <a:lnTo>
                    <a:pt x="351473" y="285512"/>
                  </a:lnTo>
                  <a:lnTo>
                    <a:pt x="669608" y="152162"/>
                  </a:lnTo>
                  <a:lnTo>
                    <a:pt x="351473" y="18812"/>
                  </a:lnTo>
                  <a:lnTo>
                    <a:pt x="34290" y="152162"/>
                  </a:lnTo>
                  <a:lnTo>
                    <a:pt x="137160" y="195024"/>
                  </a:lnTo>
                  <a:cubicBezTo>
                    <a:pt x="141923" y="196929"/>
                    <a:pt x="144780" y="202644"/>
                    <a:pt x="141923" y="207407"/>
                  </a:cubicBezTo>
                  <a:cubicBezTo>
                    <a:pt x="140018" y="212169"/>
                    <a:pt x="134303" y="215027"/>
                    <a:pt x="129540" y="212169"/>
                  </a:cubicBezTo>
                  <a:lnTo>
                    <a:pt x="5715" y="161687"/>
                  </a:lnTo>
                  <a:cubicBezTo>
                    <a:pt x="1905" y="159782"/>
                    <a:pt x="0" y="155972"/>
                    <a:pt x="0" y="152162"/>
                  </a:cubicBezTo>
                  <a:cubicBezTo>
                    <a:pt x="0" y="148352"/>
                    <a:pt x="1905" y="144542"/>
                    <a:pt x="5715" y="143589"/>
                  </a:cubicBezTo>
                  <a:lnTo>
                    <a:pt x="347663" y="714"/>
                  </a:lnTo>
                  <a:cubicBezTo>
                    <a:pt x="349568" y="-238"/>
                    <a:pt x="352425" y="-238"/>
                    <a:pt x="355283" y="714"/>
                  </a:cubicBezTo>
                  <a:lnTo>
                    <a:pt x="697230" y="143589"/>
                  </a:lnTo>
                  <a:cubicBezTo>
                    <a:pt x="701040" y="145494"/>
                    <a:pt x="702945" y="148352"/>
                    <a:pt x="702945" y="152162"/>
                  </a:cubicBezTo>
                  <a:cubicBezTo>
                    <a:pt x="702945" y="155972"/>
                    <a:pt x="701040" y="159782"/>
                    <a:pt x="697230" y="160734"/>
                  </a:cubicBezTo>
                  <a:lnTo>
                    <a:pt x="355283" y="304562"/>
                  </a:lnTo>
                  <a:cubicBezTo>
                    <a:pt x="354330" y="305514"/>
                    <a:pt x="353378" y="305514"/>
                    <a:pt x="351473" y="3055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Полилиния: фигура 167">
              <a:extLst>
                <a:ext uri="{FF2B5EF4-FFF2-40B4-BE49-F238E27FC236}">
                  <a16:creationId xmlns:a16="http://schemas.microsoft.com/office/drawing/2014/main" id="{4555D79A-882C-4FCF-B86A-6C991A0D0245}"/>
                </a:ext>
              </a:extLst>
            </p:cNvPr>
            <p:cNvSpPr/>
            <p:nvPr/>
          </p:nvSpPr>
          <p:spPr>
            <a:xfrm>
              <a:off x="2630711" y="3986692"/>
              <a:ext cx="57150" cy="57150"/>
            </a:xfrm>
            <a:custGeom>
              <a:avLst/>
              <a:gdLst>
                <a:gd name="connsiteX0" fmla="*/ 32385 w 57150"/>
                <a:gd name="connsiteY0" fmla="*/ 64770 h 57150"/>
                <a:gd name="connsiteX1" fmla="*/ 0 w 57150"/>
                <a:gd name="connsiteY1" fmla="*/ 32385 h 57150"/>
                <a:gd name="connsiteX2" fmla="*/ 32385 w 57150"/>
                <a:gd name="connsiteY2" fmla="*/ 0 h 57150"/>
                <a:gd name="connsiteX3" fmla="*/ 64770 w 57150"/>
                <a:gd name="connsiteY3" fmla="*/ 32385 h 57150"/>
                <a:gd name="connsiteX4" fmla="*/ 32385 w 57150"/>
                <a:gd name="connsiteY4" fmla="*/ 64770 h 57150"/>
                <a:gd name="connsiteX5" fmla="*/ 32385 w 57150"/>
                <a:gd name="connsiteY5" fmla="*/ 19050 h 57150"/>
                <a:gd name="connsiteX6" fmla="*/ 19050 w 57150"/>
                <a:gd name="connsiteY6" fmla="*/ 32385 h 57150"/>
                <a:gd name="connsiteX7" fmla="*/ 32385 w 57150"/>
                <a:gd name="connsiteY7" fmla="*/ 45720 h 57150"/>
                <a:gd name="connsiteX8" fmla="*/ 45720 w 57150"/>
                <a:gd name="connsiteY8" fmla="*/ 32385 h 57150"/>
                <a:gd name="connsiteX9" fmla="*/ 32385 w 57150"/>
                <a:gd name="connsiteY9" fmla="*/ 190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32385" y="64770"/>
                  </a:moveTo>
                  <a:cubicBezTo>
                    <a:pt x="14288" y="64770"/>
                    <a:pt x="0" y="50482"/>
                    <a:pt x="0" y="32385"/>
                  </a:cubicBezTo>
                  <a:cubicBezTo>
                    <a:pt x="0" y="14288"/>
                    <a:pt x="14288" y="0"/>
                    <a:pt x="32385" y="0"/>
                  </a:cubicBezTo>
                  <a:cubicBezTo>
                    <a:pt x="50482" y="0"/>
                    <a:pt x="64770" y="14288"/>
                    <a:pt x="64770" y="32385"/>
                  </a:cubicBezTo>
                  <a:cubicBezTo>
                    <a:pt x="64770" y="50482"/>
                    <a:pt x="50482" y="64770"/>
                    <a:pt x="32385" y="64770"/>
                  </a:cubicBezTo>
                  <a:close/>
                  <a:moveTo>
                    <a:pt x="32385" y="19050"/>
                  </a:moveTo>
                  <a:cubicBezTo>
                    <a:pt x="24765" y="19050"/>
                    <a:pt x="19050" y="24765"/>
                    <a:pt x="19050" y="32385"/>
                  </a:cubicBezTo>
                  <a:cubicBezTo>
                    <a:pt x="19050" y="40005"/>
                    <a:pt x="24765" y="45720"/>
                    <a:pt x="32385" y="45720"/>
                  </a:cubicBezTo>
                  <a:cubicBezTo>
                    <a:pt x="40005" y="45720"/>
                    <a:pt x="45720" y="40005"/>
                    <a:pt x="45720" y="32385"/>
                  </a:cubicBezTo>
                  <a:cubicBezTo>
                    <a:pt x="45720" y="24765"/>
                    <a:pt x="40005" y="19050"/>
                    <a:pt x="3238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Полилиния: фигура 168">
              <a:extLst>
                <a:ext uri="{FF2B5EF4-FFF2-40B4-BE49-F238E27FC236}">
                  <a16:creationId xmlns:a16="http://schemas.microsoft.com/office/drawing/2014/main" id="{84C4F1EC-59A2-48FA-A35E-0518D5F52E38}"/>
                </a:ext>
              </a:extLst>
            </p:cNvPr>
            <p:cNvSpPr/>
            <p:nvPr/>
          </p:nvSpPr>
          <p:spPr>
            <a:xfrm>
              <a:off x="2613789" y="4029777"/>
              <a:ext cx="47625" cy="76200"/>
            </a:xfrm>
            <a:custGeom>
              <a:avLst/>
              <a:gdLst>
                <a:gd name="connsiteX0" fmla="*/ 9302 w 47625"/>
                <a:gd name="connsiteY0" fmla="*/ 80740 h 76200"/>
                <a:gd name="connsiteX1" fmla="*/ 5493 w 47625"/>
                <a:gd name="connsiteY1" fmla="*/ 79788 h 76200"/>
                <a:gd name="connsiteX2" fmla="*/ 730 w 47625"/>
                <a:gd name="connsiteY2" fmla="*/ 67405 h 76200"/>
                <a:gd name="connsiteX3" fmla="*/ 30257 w 47625"/>
                <a:gd name="connsiteY3" fmla="*/ 5493 h 76200"/>
                <a:gd name="connsiteX4" fmla="*/ 42640 w 47625"/>
                <a:gd name="connsiteY4" fmla="*/ 730 h 76200"/>
                <a:gd name="connsiteX5" fmla="*/ 47403 w 47625"/>
                <a:gd name="connsiteY5" fmla="*/ 13112 h 76200"/>
                <a:gd name="connsiteX6" fmla="*/ 17875 w 47625"/>
                <a:gd name="connsiteY6" fmla="*/ 75025 h 76200"/>
                <a:gd name="connsiteX7" fmla="*/ 9302 w 47625"/>
                <a:gd name="connsiteY7" fmla="*/ 807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76200">
                  <a:moveTo>
                    <a:pt x="9302" y="80740"/>
                  </a:moveTo>
                  <a:cubicBezTo>
                    <a:pt x="8350" y="80740"/>
                    <a:pt x="6445" y="80740"/>
                    <a:pt x="5493" y="79788"/>
                  </a:cubicBezTo>
                  <a:cubicBezTo>
                    <a:pt x="730" y="77883"/>
                    <a:pt x="-1175" y="72168"/>
                    <a:pt x="730" y="67405"/>
                  </a:cubicBezTo>
                  <a:lnTo>
                    <a:pt x="30257" y="5493"/>
                  </a:lnTo>
                  <a:cubicBezTo>
                    <a:pt x="32163" y="730"/>
                    <a:pt x="37878" y="-1175"/>
                    <a:pt x="42640" y="730"/>
                  </a:cubicBezTo>
                  <a:cubicBezTo>
                    <a:pt x="47403" y="2635"/>
                    <a:pt x="49307" y="8350"/>
                    <a:pt x="47403" y="13112"/>
                  </a:cubicBezTo>
                  <a:lnTo>
                    <a:pt x="17875" y="75025"/>
                  </a:lnTo>
                  <a:cubicBezTo>
                    <a:pt x="16923" y="78835"/>
                    <a:pt x="13113" y="80740"/>
                    <a:pt x="9302" y="807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Полилиния: фигура 170">
              <a:extLst>
                <a:ext uri="{FF2B5EF4-FFF2-40B4-BE49-F238E27FC236}">
                  <a16:creationId xmlns:a16="http://schemas.microsoft.com/office/drawing/2014/main" id="{747C880D-85C6-4A57-A64E-A538B306506D}"/>
                </a:ext>
              </a:extLst>
            </p:cNvPr>
            <p:cNvSpPr/>
            <p:nvPr/>
          </p:nvSpPr>
          <p:spPr>
            <a:xfrm>
              <a:off x="2664271" y="4029777"/>
              <a:ext cx="47625" cy="76200"/>
            </a:xfrm>
            <a:custGeom>
              <a:avLst/>
              <a:gdLst>
                <a:gd name="connsiteX0" fmla="*/ 38830 w 47625"/>
                <a:gd name="connsiteY0" fmla="*/ 80740 h 76200"/>
                <a:gd name="connsiteX1" fmla="*/ 30258 w 47625"/>
                <a:gd name="connsiteY1" fmla="*/ 75025 h 76200"/>
                <a:gd name="connsiteX2" fmla="*/ 730 w 47625"/>
                <a:gd name="connsiteY2" fmla="*/ 13112 h 76200"/>
                <a:gd name="connsiteX3" fmla="*/ 5493 w 47625"/>
                <a:gd name="connsiteY3" fmla="*/ 730 h 76200"/>
                <a:gd name="connsiteX4" fmla="*/ 17875 w 47625"/>
                <a:gd name="connsiteY4" fmla="*/ 5493 h 76200"/>
                <a:gd name="connsiteX5" fmla="*/ 47403 w 47625"/>
                <a:gd name="connsiteY5" fmla="*/ 67405 h 76200"/>
                <a:gd name="connsiteX6" fmla="*/ 42640 w 47625"/>
                <a:gd name="connsiteY6" fmla="*/ 79788 h 76200"/>
                <a:gd name="connsiteX7" fmla="*/ 38830 w 47625"/>
                <a:gd name="connsiteY7" fmla="*/ 807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76200">
                  <a:moveTo>
                    <a:pt x="38830" y="80740"/>
                  </a:moveTo>
                  <a:cubicBezTo>
                    <a:pt x="35020" y="80740"/>
                    <a:pt x="32162" y="78835"/>
                    <a:pt x="30258" y="75025"/>
                  </a:cubicBezTo>
                  <a:lnTo>
                    <a:pt x="730" y="13112"/>
                  </a:lnTo>
                  <a:cubicBezTo>
                    <a:pt x="-1175" y="8350"/>
                    <a:pt x="730" y="2635"/>
                    <a:pt x="5493" y="730"/>
                  </a:cubicBezTo>
                  <a:cubicBezTo>
                    <a:pt x="10255" y="-1175"/>
                    <a:pt x="15970" y="730"/>
                    <a:pt x="17875" y="5493"/>
                  </a:cubicBezTo>
                  <a:lnTo>
                    <a:pt x="47403" y="67405"/>
                  </a:lnTo>
                  <a:cubicBezTo>
                    <a:pt x="49308" y="72168"/>
                    <a:pt x="47403" y="77883"/>
                    <a:pt x="42640" y="79788"/>
                  </a:cubicBezTo>
                  <a:cubicBezTo>
                    <a:pt x="41688" y="80740"/>
                    <a:pt x="40735" y="80740"/>
                    <a:pt x="38830" y="807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Полилиния: фигура 180">
              <a:extLst>
                <a:ext uri="{FF2B5EF4-FFF2-40B4-BE49-F238E27FC236}">
                  <a16:creationId xmlns:a16="http://schemas.microsoft.com/office/drawing/2014/main" id="{7BAD589D-9C82-4577-AEB3-3CBFF4AC9B5C}"/>
                </a:ext>
              </a:extLst>
            </p:cNvPr>
            <p:cNvSpPr/>
            <p:nvPr/>
          </p:nvSpPr>
          <p:spPr>
            <a:xfrm>
              <a:off x="2653571" y="4032412"/>
              <a:ext cx="19050" cy="85725"/>
            </a:xfrm>
            <a:custGeom>
              <a:avLst/>
              <a:gdLst>
                <a:gd name="connsiteX0" fmla="*/ 9525 w 19050"/>
                <a:gd name="connsiteY0" fmla="*/ 87630 h 85725"/>
                <a:gd name="connsiteX1" fmla="*/ 0 w 19050"/>
                <a:gd name="connsiteY1" fmla="*/ 78105 h 85725"/>
                <a:gd name="connsiteX2" fmla="*/ 0 w 19050"/>
                <a:gd name="connsiteY2" fmla="*/ 9525 h 85725"/>
                <a:gd name="connsiteX3" fmla="*/ 9525 w 19050"/>
                <a:gd name="connsiteY3" fmla="*/ 0 h 85725"/>
                <a:gd name="connsiteX4" fmla="*/ 19050 w 19050"/>
                <a:gd name="connsiteY4" fmla="*/ 9525 h 85725"/>
                <a:gd name="connsiteX5" fmla="*/ 19050 w 19050"/>
                <a:gd name="connsiteY5" fmla="*/ 78105 h 85725"/>
                <a:gd name="connsiteX6" fmla="*/ 9525 w 19050"/>
                <a:gd name="connsiteY6" fmla="*/ 8763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85725">
                  <a:moveTo>
                    <a:pt x="9525" y="87630"/>
                  </a:moveTo>
                  <a:cubicBezTo>
                    <a:pt x="3810" y="87630"/>
                    <a:pt x="0" y="83820"/>
                    <a:pt x="0" y="78105"/>
                  </a:cubicBezTo>
                  <a:lnTo>
                    <a:pt x="0" y="9525"/>
                  </a:lnTo>
                  <a:cubicBezTo>
                    <a:pt x="0" y="3810"/>
                    <a:pt x="3810" y="0"/>
                    <a:pt x="9525" y="0"/>
                  </a:cubicBezTo>
                  <a:cubicBezTo>
                    <a:pt x="15240" y="0"/>
                    <a:pt x="19050" y="3810"/>
                    <a:pt x="19050" y="9525"/>
                  </a:cubicBezTo>
                  <a:lnTo>
                    <a:pt x="19050" y="78105"/>
                  </a:lnTo>
                  <a:cubicBezTo>
                    <a:pt x="19050" y="82868"/>
                    <a:pt x="15240" y="87630"/>
                    <a:pt x="9525" y="876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Полилиния: фигура 182">
              <a:extLst>
                <a:ext uri="{FF2B5EF4-FFF2-40B4-BE49-F238E27FC236}">
                  <a16:creationId xmlns:a16="http://schemas.microsoft.com/office/drawing/2014/main" id="{9365235B-134F-4D43-9E48-C55DBEF0294C}"/>
                </a:ext>
              </a:extLst>
            </p:cNvPr>
            <p:cNvSpPr/>
            <p:nvPr/>
          </p:nvSpPr>
          <p:spPr>
            <a:xfrm>
              <a:off x="2653571" y="3689734"/>
              <a:ext cx="200025" cy="314325"/>
            </a:xfrm>
            <a:custGeom>
              <a:avLst/>
              <a:gdLst>
                <a:gd name="connsiteX0" fmla="*/ 9525 w 200025"/>
                <a:gd name="connsiteY0" fmla="*/ 316008 h 314325"/>
                <a:gd name="connsiteX1" fmla="*/ 0 w 200025"/>
                <a:gd name="connsiteY1" fmla="*/ 306483 h 314325"/>
                <a:gd name="connsiteX2" fmla="*/ 0 w 200025"/>
                <a:gd name="connsiteY2" fmla="*/ 104553 h 314325"/>
                <a:gd name="connsiteX3" fmla="*/ 23813 w 200025"/>
                <a:gd name="connsiteY3" fmla="*/ 69310 h 314325"/>
                <a:gd name="connsiteX4" fmla="*/ 189548 w 200025"/>
                <a:gd name="connsiteY4" fmla="*/ 730 h 314325"/>
                <a:gd name="connsiteX5" fmla="*/ 201930 w 200025"/>
                <a:gd name="connsiteY5" fmla="*/ 5493 h 314325"/>
                <a:gd name="connsiteX6" fmla="*/ 197167 w 200025"/>
                <a:gd name="connsiteY6" fmla="*/ 17875 h 314325"/>
                <a:gd name="connsiteX7" fmla="*/ 31433 w 200025"/>
                <a:gd name="connsiteY7" fmla="*/ 86455 h 314325"/>
                <a:gd name="connsiteX8" fmla="*/ 20003 w 200025"/>
                <a:gd name="connsiteY8" fmla="*/ 104553 h 314325"/>
                <a:gd name="connsiteX9" fmla="*/ 20003 w 200025"/>
                <a:gd name="connsiteY9" fmla="*/ 306483 h 314325"/>
                <a:gd name="connsiteX10" fmla="*/ 9525 w 200025"/>
                <a:gd name="connsiteY10" fmla="*/ 316008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025" h="314325">
                  <a:moveTo>
                    <a:pt x="9525" y="316008"/>
                  </a:moveTo>
                  <a:cubicBezTo>
                    <a:pt x="3810" y="316008"/>
                    <a:pt x="0" y="312198"/>
                    <a:pt x="0" y="306483"/>
                  </a:cubicBezTo>
                  <a:lnTo>
                    <a:pt x="0" y="104553"/>
                  </a:lnTo>
                  <a:cubicBezTo>
                    <a:pt x="0" y="89313"/>
                    <a:pt x="9525" y="75025"/>
                    <a:pt x="23813" y="69310"/>
                  </a:cubicBezTo>
                  <a:lnTo>
                    <a:pt x="189548" y="730"/>
                  </a:lnTo>
                  <a:cubicBezTo>
                    <a:pt x="194310" y="-1175"/>
                    <a:pt x="200025" y="730"/>
                    <a:pt x="201930" y="5493"/>
                  </a:cubicBezTo>
                  <a:cubicBezTo>
                    <a:pt x="203835" y="10255"/>
                    <a:pt x="201930" y="15970"/>
                    <a:pt x="197167" y="17875"/>
                  </a:cubicBezTo>
                  <a:lnTo>
                    <a:pt x="31433" y="86455"/>
                  </a:lnTo>
                  <a:cubicBezTo>
                    <a:pt x="23813" y="89313"/>
                    <a:pt x="20003" y="95980"/>
                    <a:pt x="20003" y="104553"/>
                  </a:cubicBezTo>
                  <a:lnTo>
                    <a:pt x="20003" y="306483"/>
                  </a:lnTo>
                  <a:cubicBezTo>
                    <a:pt x="19050" y="312198"/>
                    <a:pt x="15240" y="316008"/>
                    <a:pt x="9525" y="316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35" name="Рисунок 31">
            <a:extLst>
              <a:ext uri="{FF2B5EF4-FFF2-40B4-BE49-F238E27FC236}">
                <a16:creationId xmlns:a16="http://schemas.microsoft.com/office/drawing/2014/main" id="{D4FCE5D3-EC00-47E1-958A-DA46E64362FC}"/>
              </a:ext>
            </a:extLst>
          </p:cNvPr>
          <p:cNvGrpSpPr>
            <a:grpSpLocks noChangeAspect="1"/>
          </p:cNvGrpSpPr>
          <p:nvPr/>
        </p:nvGrpSpPr>
        <p:grpSpPr>
          <a:xfrm>
            <a:off x="4397904" y="2574712"/>
            <a:ext cx="337500" cy="337499"/>
            <a:chOff x="494822" y="3255589"/>
            <a:chExt cx="368961" cy="368961"/>
          </a:xfrm>
          <a:solidFill>
            <a:schemeClr val="bg1"/>
          </a:solidFill>
        </p:grpSpPr>
        <p:sp>
          <p:nvSpPr>
            <p:cNvPr id="136" name="Полилиния: фигура 871">
              <a:extLst>
                <a:ext uri="{FF2B5EF4-FFF2-40B4-BE49-F238E27FC236}">
                  <a16:creationId xmlns:a16="http://schemas.microsoft.com/office/drawing/2014/main" id="{4CADB85D-A973-42BB-B1FA-2A3FC91789B7}"/>
                </a:ext>
              </a:extLst>
            </p:cNvPr>
            <p:cNvSpPr/>
            <p:nvPr/>
          </p:nvSpPr>
          <p:spPr>
            <a:xfrm>
              <a:off x="494282" y="3321879"/>
              <a:ext cx="255102" cy="236366"/>
            </a:xfrm>
            <a:custGeom>
              <a:avLst/>
              <a:gdLst>
                <a:gd name="connsiteX0" fmla="*/ 540 w 255101"/>
                <a:gd name="connsiteY0" fmla="*/ 171517 h 236365"/>
                <a:gd name="connsiteX1" fmla="*/ 13944 w 255101"/>
                <a:gd name="connsiteY1" fmla="*/ 145070 h 236365"/>
                <a:gd name="connsiteX2" fmla="*/ 94510 w 255101"/>
                <a:gd name="connsiteY2" fmla="*/ 24365 h 236365"/>
                <a:gd name="connsiteX3" fmla="*/ 129028 w 255101"/>
                <a:gd name="connsiteY3" fmla="*/ 1089 h 236365"/>
                <a:gd name="connsiteX4" fmla="*/ 150287 w 255101"/>
                <a:gd name="connsiteY4" fmla="*/ 3322 h 236365"/>
                <a:gd name="connsiteX5" fmla="*/ 153385 w 255101"/>
                <a:gd name="connsiteY5" fmla="*/ 13267 h 236365"/>
                <a:gd name="connsiteX6" fmla="*/ 133424 w 255101"/>
                <a:gd name="connsiteY6" fmla="*/ 43245 h 236365"/>
                <a:gd name="connsiteX7" fmla="*/ 130470 w 255101"/>
                <a:gd name="connsiteY7" fmla="*/ 47857 h 236365"/>
                <a:gd name="connsiteX8" fmla="*/ 255138 w 255101"/>
                <a:gd name="connsiteY8" fmla="*/ 63639 h 236365"/>
                <a:gd name="connsiteX9" fmla="*/ 252039 w 255101"/>
                <a:gd name="connsiteY9" fmla="*/ 74953 h 236365"/>
                <a:gd name="connsiteX10" fmla="*/ 231862 w 255101"/>
                <a:gd name="connsiteY10" fmla="*/ 72431 h 236365"/>
                <a:gd name="connsiteX11" fmla="*/ 171906 w 255101"/>
                <a:gd name="connsiteY11" fmla="*/ 64792 h 236365"/>
                <a:gd name="connsiteX12" fmla="*/ 128380 w 255101"/>
                <a:gd name="connsiteY12" fmla="*/ 59171 h 236365"/>
                <a:gd name="connsiteX13" fmla="*/ 120237 w 255101"/>
                <a:gd name="connsiteY13" fmla="*/ 62774 h 236365"/>
                <a:gd name="connsiteX14" fmla="*/ 61145 w 255101"/>
                <a:gd name="connsiteY14" fmla="*/ 151916 h 236365"/>
                <a:gd name="connsiteX15" fmla="*/ 49399 w 255101"/>
                <a:gd name="connsiteY15" fmla="*/ 155447 h 236365"/>
                <a:gd name="connsiteX16" fmla="*/ 16538 w 255101"/>
                <a:gd name="connsiteY16" fmla="*/ 163374 h 236365"/>
                <a:gd name="connsiteX17" fmla="*/ 32680 w 255101"/>
                <a:gd name="connsiteY17" fmla="*/ 200342 h 236365"/>
                <a:gd name="connsiteX18" fmla="*/ 99194 w 255101"/>
                <a:gd name="connsiteY18" fmla="*/ 210359 h 236365"/>
                <a:gd name="connsiteX19" fmla="*/ 170681 w 255101"/>
                <a:gd name="connsiteY19" fmla="*/ 221024 h 236365"/>
                <a:gd name="connsiteX20" fmla="*/ 211972 w 255101"/>
                <a:gd name="connsiteY20" fmla="*/ 227077 h 236365"/>
                <a:gd name="connsiteX21" fmla="*/ 215071 w 255101"/>
                <a:gd name="connsiteY21" fmla="*/ 227870 h 236365"/>
                <a:gd name="connsiteX22" fmla="*/ 195614 w 255101"/>
                <a:gd name="connsiteY22" fmla="*/ 236013 h 236365"/>
                <a:gd name="connsiteX23" fmla="*/ 184300 w 255101"/>
                <a:gd name="connsiteY23" fmla="*/ 234788 h 236365"/>
                <a:gd name="connsiteX24" fmla="*/ 80098 w 255101"/>
                <a:gd name="connsiteY24" fmla="*/ 219222 h 236365"/>
                <a:gd name="connsiteX25" fmla="*/ 31744 w 255101"/>
                <a:gd name="connsiteY25" fmla="*/ 212016 h 236365"/>
                <a:gd name="connsiteX26" fmla="*/ 1261 w 255101"/>
                <a:gd name="connsiteY26" fmla="*/ 182614 h 236365"/>
                <a:gd name="connsiteX27" fmla="*/ 613 w 255101"/>
                <a:gd name="connsiteY27" fmla="*/ 180957 h 236365"/>
                <a:gd name="connsiteX28" fmla="*/ 540 w 255101"/>
                <a:gd name="connsiteY28" fmla="*/ 171517 h 236365"/>
                <a:gd name="connsiteX29" fmla="*/ 139621 w 255101"/>
                <a:gd name="connsiteY29" fmla="*/ 12619 h 236365"/>
                <a:gd name="connsiteX30" fmla="*/ 135442 w 255101"/>
                <a:gd name="connsiteY30" fmla="*/ 12258 h 236365"/>
                <a:gd name="connsiteX31" fmla="*/ 104455 w 255101"/>
                <a:gd name="connsiteY31" fmla="*/ 30490 h 236365"/>
                <a:gd name="connsiteX32" fmla="*/ 31960 w 255101"/>
                <a:gd name="connsiteY32" fmla="*/ 139089 h 236365"/>
                <a:gd name="connsiteX33" fmla="*/ 30807 w 255101"/>
                <a:gd name="connsiteY33" fmla="*/ 141106 h 236365"/>
                <a:gd name="connsiteX34" fmla="*/ 52858 w 255101"/>
                <a:gd name="connsiteY34" fmla="*/ 143052 h 236365"/>
                <a:gd name="connsiteX35" fmla="*/ 139621 w 255101"/>
                <a:gd name="connsiteY35" fmla="*/ 12619 h 23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55101" h="236365">
                  <a:moveTo>
                    <a:pt x="540" y="171517"/>
                  </a:moveTo>
                  <a:cubicBezTo>
                    <a:pt x="3135" y="161716"/>
                    <a:pt x="8395" y="153357"/>
                    <a:pt x="13944" y="145070"/>
                  </a:cubicBezTo>
                  <a:cubicBezTo>
                    <a:pt x="40896" y="104859"/>
                    <a:pt x="67631" y="64576"/>
                    <a:pt x="94510" y="24365"/>
                  </a:cubicBezTo>
                  <a:cubicBezTo>
                    <a:pt x="102797" y="11970"/>
                    <a:pt x="114039" y="3683"/>
                    <a:pt x="129028" y="1089"/>
                  </a:cubicBezTo>
                  <a:cubicBezTo>
                    <a:pt x="136235" y="-137"/>
                    <a:pt x="143369" y="728"/>
                    <a:pt x="150287" y="3322"/>
                  </a:cubicBezTo>
                  <a:cubicBezTo>
                    <a:pt x="155187" y="5124"/>
                    <a:pt x="156340" y="8799"/>
                    <a:pt x="153385" y="13267"/>
                  </a:cubicBezTo>
                  <a:cubicBezTo>
                    <a:pt x="146756" y="23284"/>
                    <a:pt x="140126" y="33228"/>
                    <a:pt x="133424" y="43245"/>
                  </a:cubicBezTo>
                  <a:cubicBezTo>
                    <a:pt x="132559" y="44542"/>
                    <a:pt x="131767" y="45839"/>
                    <a:pt x="130470" y="47857"/>
                  </a:cubicBezTo>
                  <a:cubicBezTo>
                    <a:pt x="172194" y="53118"/>
                    <a:pt x="213342" y="58378"/>
                    <a:pt x="255138" y="63639"/>
                  </a:cubicBezTo>
                  <a:cubicBezTo>
                    <a:pt x="254057" y="67458"/>
                    <a:pt x="253048" y="71061"/>
                    <a:pt x="252039" y="74953"/>
                  </a:cubicBezTo>
                  <a:cubicBezTo>
                    <a:pt x="245193" y="74088"/>
                    <a:pt x="238492" y="73295"/>
                    <a:pt x="231862" y="72431"/>
                  </a:cubicBezTo>
                  <a:cubicBezTo>
                    <a:pt x="211900" y="69908"/>
                    <a:pt x="191867" y="67314"/>
                    <a:pt x="171906" y="64792"/>
                  </a:cubicBezTo>
                  <a:cubicBezTo>
                    <a:pt x="157421" y="62918"/>
                    <a:pt x="142864" y="61189"/>
                    <a:pt x="128380" y="59171"/>
                  </a:cubicBezTo>
                  <a:cubicBezTo>
                    <a:pt x="124632" y="58667"/>
                    <a:pt x="122398" y="59387"/>
                    <a:pt x="120237" y="62774"/>
                  </a:cubicBezTo>
                  <a:cubicBezTo>
                    <a:pt x="100708" y="92536"/>
                    <a:pt x="80890" y="122226"/>
                    <a:pt x="61145" y="151916"/>
                  </a:cubicBezTo>
                  <a:cubicBezTo>
                    <a:pt x="57182" y="157897"/>
                    <a:pt x="55885" y="158257"/>
                    <a:pt x="49399" y="155447"/>
                  </a:cubicBezTo>
                  <a:cubicBezTo>
                    <a:pt x="37869" y="150402"/>
                    <a:pt x="23456" y="153861"/>
                    <a:pt x="16538" y="163374"/>
                  </a:cubicBezTo>
                  <a:cubicBezTo>
                    <a:pt x="6450" y="177210"/>
                    <a:pt x="15313" y="197676"/>
                    <a:pt x="32680" y="200342"/>
                  </a:cubicBezTo>
                  <a:cubicBezTo>
                    <a:pt x="54804" y="203801"/>
                    <a:pt x="76999" y="207044"/>
                    <a:pt x="99194" y="210359"/>
                  </a:cubicBezTo>
                  <a:cubicBezTo>
                    <a:pt x="123047" y="213890"/>
                    <a:pt x="146828" y="217493"/>
                    <a:pt x="170681" y="221024"/>
                  </a:cubicBezTo>
                  <a:cubicBezTo>
                    <a:pt x="184444" y="223042"/>
                    <a:pt x="198208" y="225059"/>
                    <a:pt x="211972" y="227077"/>
                  </a:cubicBezTo>
                  <a:cubicBezTo>
                    <a:pt x="212693" y="227149"/>
                    <a:pt x="213342" y="227437"/>
                    <a:pt x="215071" y="227870"/>
                  </a:cubicBezTo>
                  <a:cubicBezTo>
                    <a:pt x="208009" y="230896"/>
                    <a:pt x="202028" y="234211"/>
                    <a:pt x="195614" y="236013"/>
                  </a:cubicBezTo>
                  <a:cubicBezTo>
                    <a:pt x="192227" y="236950"/>
                    <a:pt x="188048" y="235364"/>
                    <a:pt x="184300" y="234788"/>
                  </a:cubicBezTo>
                  <a:cubicBezTo>
                    <a:pt x="149566" y="229599"/>
                    <a:pt x="114832" y="224411"/>
                    <a:pt x="80098" y="219222"/>
                  </a:cubicBezTo>
                  <a:cubicBezTo>
                    <a:pt x="63956" y="216844"/>
                    <a:pt x="47814" y="214610"/>
                    <a:pt x="31744" y="212016"/>
                  </a:cubicBezTo>
                  <a:cubicBezTo>
                    <a:pt x="15457" y="209350"/>
                    <a:pt x="4648" y="198684"/>
                    <a:pt x="1261" y="182614"/>
                  </a:cubicBezTo>
                  <a:cubicBezTo>
                    <a:pt x="1117" y="182038"/>
                    <a:pt x="829" y="181534"/>
                    <a:pt x="613" y="180957"/>
                  </a:cubicBezTo>
                  <a:cubicBezTo>
                    <a:pt x="540" y="177714"/>
                    <a:pt x="540" y="174615"/>
                    <a:pt x="540" y="171517"/>
                  </a:cubicBezTo>
                  <a:close/>
                  <a:moveTo>
                    <a:pt x="139621" y="12619"/>
                  </a:moveTo>
                  <a:cubicBezTo>
                    <a:pt x="137748" y="12474"/>
                    <a:pt x="136595" y="12258"/>
                    <a:pt x="135442" y="12258"/>
                  </a:cubicBezTo>
                  <a:cubicBezTo>
                    <a:pt x="121750" y="12546"/>
                    <a:pt x="111733" y="19609"/>
                    <a:pt x="104455" y="30490"/>
                  </a:cubicBezTo>
                  <a:cubicBezTo>
                    <a:pt x="80098" y="66594"/>
                    <a:pt x="56101" y="102841"/>
                    <a:pt x="31960" y="139089"/>
                  </a:cubicBezTo>
                  <a:cubicBezTo>
                    <a:pt x="31455" y="139881"/>
                    <a:pt x="31023" y="140746"/>
                    <a:pt x="30807" y="141106"/>
                  </a:cubicBezTo>
                  <a:cubicBezTo>
                    <a:pt x="38085" y="141755"/>
                    <a:pt x="45147" y="142403"/>
                    <a:pt x="52858" y="143052"/>
                  </a:cubicBezTo>
                  <a:cubicBezTo>
                    <a:pt x="81323" y="100319"/>
                    <a:pt x="110292" y="56721"/>
                    <a:pt x="139621" y="126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Полилиния: фигура 872">
              <a:extLst>
                <a:ext uri="{FF2B5EF4-FFF2-40B4-BE49-F238E27FC236}">
                  <a16:creationId xmlns:a16="http://schemas.microsoft.com/office/drawing/2014/main" id="{E1A55031-5358-4E28-9D3C-40A8D3429F91}"/>
                </a:ext>
              </a:extLst>
            </p:cNvPr>
            <p:cNvSpPr/>
            <p:nvPr/>
          </p:nvSpPr>
          <p:spPr>
            <a:xfrm>
              <a:off x="685147" y="3497158"/>
              <a:ext cx="177274" cy="127551"/>
            </a:xfrm>
            <a:custGeom>
              <a:avLst/>
              <a:gdLst>
                <a:gd name="connsiteX0" fmla="*/ 128193 w 177274"/>
                <a:gd name="connsiteY0" fmla="*/ 127392 h 127550"/>
                <a:gd name="connsiteX1" fmla="*/ 117311 w 177274"/>
                <a:gd name="connsiteY1" fmla="*/ 123140 h 127550"/>
                <a:gd name="connsiteX2" fmla="*/ 6767 w 177274"/>
                <a:gd name="connsiteY2" fmla="*/ 85451 h 127550"/>
                <a:gd name="connsiteX3" fmla="*/ 2155 w 177274"/>
                <a:gd name="connsiteY3" fmla="*/ 82929 h 127550"/>
                <a:gd name="connsiteX4" fmla="*/ 5398 w 177274"/>
                <a:gd name="connsiteY4" fmla="*/ 73345 h 127550"/>
                <a:gd name="connsiteX5" fmla="*/ 64922 w 177274"/>
                <a:gd name="connsiteY5" fmla="*/ 47042 h 127550"/>
                <a:gd name="connsiteX6" fmla="*/ 166530 w 177274"/>
                <a:gd name="connsiteY6" fmla="*/ 2147 h 127550"/>
                <a:gd name="connsiteX7" fmla="*/ 168187 w 177274"/>
                <a:gd name="connsiteY7" fmla="*/ 1426 h 127550"/>
                <a:gd name="connsiteX8" fmla="*/ 175466 w 177274"/>
                <a:gd name="connsiteY8" fmla="*/ 2219 h 127550"/>
                <a:gd name="connsiteX9" fmla="*/ 176547 w 177274"/>
                <a:gd name="connsiteY9" fmla="*/ 9209 h 127550"/>
                <a:gd name="connsiteX10" fmla="*/ 161774 w 177274"/>
                <a:gd name="connsiteY10" fmla="*/ 50140 h 127550"/>
                <a:gd name="connsiteX11" fmla="*/ 135831 w 177274"/>
                <a:gd name="connsiteY11" fmla="*/ 121771 h 127550"/>
                <a:gd name="connsiteX12" fmla="*/ 131724 w 177274"/>
                <a:gd name="connsiteY12" fmla="*/ 127392 h 127550"/>
                <a:gd name="connsiteX13" fmla="*/ 128193 w 177274"/>
                <a:gd name="connsiteY13" fmla="*/ 127392 h 127550"/>
                <a:gd name="connsiteX14" fmla="*/ 23341 w 177274"/>
                <a:gd name="connsiteY14" fmla="*/ 78101 h 127550"/>
                <a:gd name="connsiteX15" fmla="*/ 23486 w 177274"/>
                <a:gd name="connsiteY15" fmla="*/ 78965 h 127550"/>
                <a:gd name="connsiteX16" fmla="*/ 126247 w 177274"/>
                <a:gd name="connsiteY16" fmla="*/ 114276 h 127550"/>
                <a:gd name="connsiteX17" fmla="*/ 161197 w 177274"/>
                <a:gd name="connsiteY17" fmla="*/ 17280 h 127550"/>
                <a:gd name="connsiteX18" fmla="*/ 23341 w 177274"/>
                <a:gd name="connsiteY18" fmla="*/ 78101 h 12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274" h="127550">
                  <a:moveTo>
                    <a:pt x="128193" y="127392"/>
                  </a:moveTo>
                  <a:cubicBezTo>
                    <a:pt x="124589" y="125950"/>
                    <a:pt x="120986" y="124437"/>
                    <a:pt x="117311" y="123140"/>
                  </a:cubicBezTo>
                  <a:cubicBezTo>
                    <a:pt x="80487" y="110529"/>
                    <a:pt x="43591" y="97990"/>
                    <a:pt x="6767" y="85451"/>
                  </a:cubicBezTo>
                  <a:cubicBezTo>
                    <a:pt x="5110" y="84875"/>
                    <a:pt x="3308" y="84154"/>
                    <a:pt x="2155" y="82929"/>
                  </a:cubicBezTo>
                  <a:cubicBezTo>
                    <a:pt x="-944" y="79758"/>
                    <a:pt x="570" y="75506"/>
                    <a:pt x="5398" y="73345"/>
                  </a:cubicBezTo>
                  <a:cubicBezTo>
                    <a:pt x="25215" y="64553"/>
                    <a:pt x="45104" y="55833"/>
                    <a:pt x="64922" y="47042"/>
                  </a:cubicBezTo>
                  <a:cubicBezTo>
                    <a:pt x="98791" y="32053"/>
                    <a:pt x="132661" y="17136"/>
                    <a:pt x="166530" y="2147"/>
                  </a:cubicBezTo>
                  <a:cubicBezTo>
                    <a:pt x="167106" y="1930"/>
                    <a:pt x="167611" y="1714"/>
                    <a:pt x="168187" y="1426"/>
                  </a:cubicBezTo>
                  <a:cubicBezTo>
                    <a:pt x="170782" y="201"/>
                    <a:pt x="173304" y="57"/>
                    <a:pt x="175466" y="2219"/>
                  </a:cubicBezTo>
                  <a:cubicBezTo>
                    <a:pt x="177483" y="4236"/>
                    <a:pt x="177483" y="6615"/>
                    <a:pt x="176547" y="9209"/>
                  </a:cubicBezTo>
                  <a:cubicBezTo>
                    <a:pt x="171574" y="22829"/>
                    <a:pt x="166746" y="36521"/>
                    <a:pt x="161774" y="50140"/>
                  </a:cubicBezTo>
                  <a:cubicBezTo>
                    <a:pt x="153126" y="74065"/>
                    <a:pt x="144551" y="97918"/>
                    <a:pt x="135831" y="121771"/>
                  </a:cubicBezTo>
                  <a:cubicBezTo>
                    <a:pt x="135039" y="123861"/>
                    <a:pt x="133093" y="125518"/>
                    <a:pt x="131724" y="127392"/>
                  </a:cubicBezTo>
                  <a:cubicBezTo>
                    <a:pt x="130571" y="127392"/>
                    <a:pt x="129418" y="127392"/>
                    <a:pt x="128193" y="127392"/>
                  </a:cubicBezTo>
                  <a:close/>
                  <a:moveTo>
                    <a:pt x="23341" y="78101"/>
                  </a:moveTo>
                  <a:cubicBezTo>
                    <a:pt x="23413" y="78389"/>
                    <a:pt x="23486" y="78677"/>
                    <a:pt x="23486" y="78965"/>
                  </a:cubicBezTo>
                  <a:cubicBezTo>
                    <a:pt x="57643" y="90712"/>
                    <a:pt x="91801" y="102458"/>
                    <a:pt x="126247" y="114276"/>
                  </a:cubicBezTo>
                  <a:cubicBezTo>
                    <a:pt x="137921" y="81992"/>
                    <a:pt x="149379" y="50068"/>
                    <a:pt x="161197" y="17280"/>
                  </a:cubicBezTo>
                  <a:cubicBezTo>
                    <a:pt x="114573" y="37818"/>
                    <a:pt x="68957" y="57923"/>
                    <a:pt x="23341" y="78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Полилиния: фигура 873">
              <a:extLst>
                <a:ext uri="{FF2B5EF4-FFF2-40B4-BE49-F238E27FC236}">
                  <a16:creationId xmlns:a16="http://schemas.microsoft.com/office/drawing/2014/main" id="{B9C4ED9F-CAAB-453E-841E-B8011460AE57}"/>
                </a:ext>
              </a:extLst>
            </p:cNvPr>
            <p:cNvSpPr/>
            <p:nvPr/>
          </p:nvSpPr>
          <p:spPr>
            <a:xfrm>
              <a:off x="787649" y="3396724"/>
              <a:ext cx="76386" cy="117462"/>
            </a:xfrm>
            <a:custGeom>
              <a:avLst/>
              <a:gdLst>
                <a:gd name="connsiteX0" fmla="*/ 76134 w 76386"/>
                <a:gd name="connsiteY0" fmla="*/ 10197 h 117462"/>
                <a:gd name="connsiteX1" fmla="*/ 38806 w 76386"/>
                <a:gd name="connsiteY1" fmla="*/ 74549 h 117462"/>
                <a:gd name="connsiteX2" fmla="*/ 19493 w 76386"/>
                <a:gd name="connsiteY2" fmla="*/ 107770 h 117462"/>
                <a:gd name="connsiteX3" fmla="*/ 15169 w 76386"/>
                <a:gd name="connsiteY3" fmla="*/ 111661 h 117462"/>
                <a:gd name="connsiteX4" fmla="*/ 540 w 76386"/>
                <a:gd name="connsiteY4" fmla="*/ 117282 h 117462"/>
                <a:gd name="connsiteX5" fmla="*/ 60497 w 76386"/>
                <a:gd name="connsiteY5" fmla="*/ 13800 h 117462"/>
                <a:gd name="connsiteX6" fmla="*/ 55308 w 76386"/>
                <a:gd name="connsiteY6" fmla="*/ 1405 h 117462"/>
                <a:gd name="connsiteX7" fmla="*/ 55885 w 76386"/>
                <a:gd name="connsiteY7" fmla="*/ 540 h 117462"/>
                <a:gd name="connsiteX8" fmla="*/ 72675 w 76386"/>
                <a:gd name="connsiteY8" fmla="*/ 3063 h 117462"/>
                <a:gd name="connsiteX9" fmla="*/ 76206 w 76386"/>
                <a:gd name="connsiteY9" fmla="*/ 5873 h 117462"/>
                <a:gd name="connsiteX10" fmla="*/ 76134 w 76386"/>
                <a:gd name="connsiteY10" fmla="*/ 10197 h 1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386" h="117462">
                  <a:moveTo>
                    <a:pt x="76134" y="10197"/>
                  </a:moveTo>
                  <a:cubicBezTo>
                    <a:pt x="63667" y="31672"/>
                    <a:pt x="51201" y="53074"/>
                    <a:pt x="38806" y="74549"/>
                  </a:cubicBezTo>
                  <a:cubicBezTo>
                    <a:pt x="32392" y="85647"/>
                    <a:pt x="26051" y="96816"/>
                    <a:pt x="19493" y="107770"/>
                  </a:cubicBezTo>
                  <a:cubicBezTo>
                    <a:pt x="18556" y="109355"/>
                    <a:pt x="16827" y="110796"/>
                    <a:pt x="15169" y="111661"/>
                  </a:cubicBezTo>
                  <a:cubicBezTo>
                    <a:pt x="10557" y="113895"/>
                    <a:pt x="5801" y="115769"/>
                    <a:pt x="540" y="117282"/>
                  </a:cubicBezTo>
                  <a:cubicBezTo>
                    <a:pt x="20574" y="82764"/>
                    <a:pt x="40535" y="48174"/>
                    <a:pt x="60497" y="13800"/>
                  </a:cubicBezTo>
                  <a:cubicBezTo>
                    <a:pt x="56389" y="10413"/>
                    <a:pt x="57902" y="5152"/>
                    <a:pt x="55308" y="1405"/>
                  </a:cubicBezTo>
                  <a:cubicBezTo>
                    <a:pt x="55524" y="1117"/>
                    <a:pt x="55668" y="829"/>
                    <a:pt x="55885" y="540"/>
                  </a:cubicBezTo>
                  <a:cubicBezTo>
                    <a:pt x="61506" y="1333"/>
                    <a:pt x="67126" y="1982"/>
                    <a:pt x="72675" y="3063"/>
                  </a:cubicBezTo>
                  <a:cubicBezTo>
                    <a:pt x="73972" y="3279"/>
                    <a:pt x="75053" y="4864"/>
                    <a:pt x="76206" y="5873"/>
                  </a:cubicBezTo>
                  <a:cubicBezTo>
                    <a:pt x="76134" y="7314"/>
                    <a:pt x="76134" y="8756"/>
                    <a:pt x="76134" y="1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Полилиния: фигура 874">
              <a:extLst>
                <a:ext uri="{FF2B5EF4-FFF2-40B4-BE49-F238E27FC236}">
                  <a16:creationId xmlns:a16="http://schemas.microsoft.com/office/drawing/2014/main" id="{CF43CF2A-E0A2-474B-8887-23B251EC5708}"/>
                </a:ext>
              </a:extLst>
            </p:cNvPr>
            <p:cNvSpPr/>
            <p:nvPr/>
          </p:nvSpPr>
          <p:spPr>
            <a:xfrm>
              <a:off x="557775" y="3406630"/>
              <a:ext cx="229880" cy="129713"/>
            </a:xfrm>
            <a:custGeom>
              <a:avLst/>
              <a:gdLst>
                <a:gd name="connsiteX0" fmla="*/ 17180 w 229879"/>
                <a:gd name="connsiteY0" fmla="*/ 98873 h 129712"/>
                <a:gd name="connsiteX1" fmla="*/ 46870 w 229879"/>
                <a:gd name="connsiteY1" fmla="*/ 103196 h 129712"/>
                <a:gd name="connsiteX2" fmla="*/ 50113 w 229879"/>
                <a:gd name="connsiteY2" fmla="*/ 101683 h 129712"/>
                <a:gd name="connsiteX3" fmla="*/ 106394 w 229879"/>
                <a:gd name="connsiteY3" fmla="*/ 26954 h 129712"/>
                <a:gd name="connsiteX4" fmla="*/ 107331 w 229879"/>
                <a:gd name="connsiteY4" fmla="*/ 25080 h 129712"/>
                <a:gd name="connsiteX5" fmla="*/ 77569 w 229879"/>
                <a:gd name="connsiteY5" fmla="*/ 20829 h 129712"/>
                <a:gd name="connsiteX6" fmla="*/ 75263 w 229879"/>
                <a:gd name="connsiteY6" fmla="*/ 21910 h 129712"/>
                <a:gd name="connsiteX7" fmla="*/ 69354 w 229879"/>
                <a:gd name="connsiteY7" fmla="*/ 29692 h 129712"/>
                <a:gd name="connsiteX8" fmla="*/ 75767 w 229879"/>
                <a:gd name="connsiteY8" fmla="*/ 31422 h 129712"/>
                <a:gd name="connsiteX9" fmla="*/ 79659 w 229879"/>
                <a:gd name="connsiteY9" fmla="*/ 38556 h 129712"/>
                <a:gd name="connsiteX10" fmla="*/ 72597 w 229879"/>
                <a:gd name="connsiteY10" fmla="*/ 42375 h 129712"/>
                <a:gd name="connsiteX11" fmla="*/ 58616 w 229879"/>
                <a:gd name="connsiteY11" fmla="*/ 39133 h 129712"/>
                <a:gd name="connsiteX12" fmla="*/ 55157 w 229879"/>
                <a:gd name="connsiteY12" fmla="*/ 29765 h 129712"/>
                <a:gd name="connsiteX13" fmla="*/ 68633 w 229879"/>
                <a:gd name="connsiteY13" fmla="*/ 11533 h 129712"/>
                <a:gd name="connsiteX14" fmla="*/ 75479 w 229879"/>
                <a:gd name="connsiteY14" fmla="*/ 8650 h 129712"/>
                <a:gd name="connsiteX15" fmla="*/ 115330 w 229879"/>
                <a:gd name="connsiteY15" fmla="*/ 14415 h 129712"/>
                <a:gd name="connsiteX16" fmla="*/ 120518 w 229879"/>
                <a:gd name="connsiteY16" fmla="*/ 12469 h 129712"/>
                <a:gd name="connsiteX17" fmla="*/ 127869 w 229879"/>
                <a:gd name="connsiteY17" fmla="*/ 3173 h 129712"/>
                <a:gd name="connsiteX18" fmla="*/ 133994 w 229879"/>
                <a:gd name="connsiteY18" fmla="*/ 579 h 129712"/>
                <a:gd name="connsiteX19" fmla="*/ 187753 w 229879"/>
                <a:gd name="connsiteY19" fmla="*/ 8146 h 129712"/>
                <a:gd name="connsiteX20" fmla="*/ 191860 w 229879"/>
                <a:gd name="connsiteY20" fmla="*/ 18018 h 129712"/>
                <a:gd name="connsiteX21" fmla="*/ 187032 w 229879"/>
                <a:gd name="connsiteY21" fmla="*/ 24288 h 129712"/>
                <a:gd name="connsiteX22" fmla="*/ 205624 w 229879"/>
                <a:gd name="connsiteY22" fmla="*/ 26954 h 129712"/>
                <a:gd name="connsiteX23" fmla="*/ 223063 w 229879"/>
                <a:gd name="connsiteY23" fmla="*/ 29404 h 129712"/>
                <a:gd name="connsiteX24" fmla="*/ 227315 w 229879"/>
                <a:gd name="connsiteY24" fmla="*/ 39997 h 129712"/>
                <a:gd name="connsiteX25" fmla="*/ 160441 w 229879"/>
                <a:gd name="connsiteY25" fmla="*/ 126617 h 129712"/>
                <a:gd name="connsiteX26" fmla="*/ 152298 w 229879"/>
                <a:gd name="connsiteY26" fmla="*/ 129715 h 129712"/>
                <a:gd name="connsiteX27" fmla="*/ 83190 w 229879"/>
                <a:gd name="connsiteY27" fmla="*/ 119915 h 129712"/>
                <a:gd name="connsiteX28" fmla="*/ 13721 w 229879"/>
                <a:gd name="connsiteY28" fmla="*/ 110114 h 129712"/>
                <a:gd name="connsiteX29" fmla="*/ 5866 w 229879"/>
                <a:gd name="connsiteY29" fmla="*/ 109033 h 129712"/>
                <a:gd name="connsiteX30" fmla="*/ 1903 w 229879"/>
                <a:gd name="connsiteY30" fmla="*/ 99593 h 129712"/>
                <a:gd name="connsiteX31" fmla="*/ 19414 w 229879"/>
                <a:gd name="connsiteY31" fmla="*/ 76749 h 129712"/>
                <a:gd name="connsiteX32" fmla="*/ 25756 w 229879"/>
                <a:gd name="connsiteY32" fmla="*/ 74515 h 129712"/>
                <a:gd name="connsiteX33" fmla="*/ 40168 w 229879"/>
                <a:gd name="connsiteY33" fmla="*/ 77686 h 129712"/>
                <a:gd name="connsiteX34" fmla="*/ 44924 w 229879"/>
                <a:gd name="connsiteY34" fmla="*/ 84676 h 129712"/>
                <a:gd name="connsiteX35" fmla="*/ 37718 w 229879"/>
                <a:gd name="connsiteY35" fmla="*/ 89000 h 129712"/>
                <a:gd name="connsiteX36" fmla="*/ 37358 w 229879"/>
                <a:gd name="connsiteY36" fmla="*/ 88928 h 129712"/>
                <a:gd name="connsiteX37" fmla="*/ 26765 w 229879"/>
                <a:gd name="connsiteY37" fmla="*/ 87271 h 129712"/>
                <a:gd name="connsiteX38" fmla="*/ 17180 w 229879"/>
                <a:gd name="connsiteY38" fmla="*/ 98873 h 129712"/>
                <a:gd name="connsiteX39" fmla="*/ 195463 w 229879"/>
                <a:gd name="connsiteY39" fmla="*/ 61904 h 129712"/>
                <a:gd name="connsiteX40" fmla="*/ 194959 w 229879"/>
                <a:gd name="connsiteY40" fmla="*/ 61544 h 129712"/>
                <a:gd name="connsiteX41" fmla="*/ 185158 w 229879"/>
                <a:gd name="connsiteY41" fmla="*/ 59166 h 129712"/>
                <a:gd name="connsiteX42" fmla="*/ 179970 w 229879"/>
                <a:gd name="connsiteY42" fmla="*/ 52104 h 129712"/>
                <a:gd name="connsiteX43" fmla="*/ 187825 w 229879"/>
                <a:gd name="connsiteY43" fmla="*/ 47852 h 129712"/>
                <a:gd name="connsiteX44" fmla="*/ 201445 w 229879"/>
                <a:gd name="connsiteY44" fmla="*/ 51023 h 129712"/>
                <a:gd name="connsiteX45" fmla="*/ 204039 w 229879"/>
                <a:gd name="connsiteY45" fmla="*/ 50807 h 129712"/>
                <a:gd name="connsiteX46" fmla="*/ 212686 w 229879"/>
                <a:gd name="connsiteY46" fmla="*/ 39709 h 129712"/>
                <a:gd name="connsiteX47" fmla="*/ 181699 w 229879"/>
                <a:gd name="connsiteY47" fmla="*/ 35602 h 129712"/>
                <a:gd name="connsiteX48" fmla="*/ 178385 w 229879"/>
                <a:gd name="connsiteY48" fmla="*/ 37691 h 129712"/>
                <a:gd name="connsiteX49" fmla="*/ 122464 w 229879"/>
                <a:gd name="connsiteY49" fmla="*/ 110042 h 129712"/>
                <a:gd name="connsiteX50" fmla="*/ 119870 w 229879"/>
                <a:gd name="connsiteY50" fmla="*/ 113573 h 129712"/>
                <a:gd name="connsiteX51" fmla="*/ 150713 w 229879"/>
                <a:gd name="connsiteY51" fmla="*/ 117825 h 129712"/>
                <a:gd name="connsiteX52" fmla="*/ 153091 w 229879"/>
                <a:gd name="connsiteY52" fmla="*/ 116744 h 129712"/>
                <a:gd name="connsiteX53" fmla="*/ 159288 w 229879"/>
                <a:gd name="connsiteY53" fmla="*/ 108817 h 129712"/>
                <a:gd name="connsiteX54" fmla="*/ 158639 w 229879"/>
                <a:gd name="connsiteY54" fmla="*/ 108169 h 129712"/>
                <a:gd name="connsiteX55" fmla="*/ 150640 w 229879"/>
                <a:gd name="connsiteY55" fmla="*/ 106151 h 129712"/>
                <a:gd name="connsiteX56" fmla="*/ 145236 w 229879"/>
                <a:gd name="connsiteY56" fmla="*/ 98729 h 129712"/>
                <a:gd name="connsiteX57" fmla="*/ 153307 w 229879"/>
                <a:gd name="connsiteY57" fmla="*/ 94765 h 129712"/>
                <a:gd name="connsiteX58" fmla="*/ 162387 w 229879"/>
                <a:gd name="connsiteY58" fmla="*/ 96927 h 129712"/>
                <a:gd name="connsiteX59" fmla="*/ 171322 w 229879"/>
                <a:gd name="connsiteY59" fmla="*/ 92747 h 129712"/>
                <a:gd name="connsiteX60" fmla="*/ 161954 w 229879"/>
                <a:gd name="connsiteY60" fmla="*/ 90369 h 129712"/>
                <a:gd name="connsiteX61" fmla="*/ 156838 w 229879"/>
                <a:gd name="connsiteY61" fmla="*/ 83451 h 129712"/>
                <a:gd name="connsiteX62" fmla="*/ 164693 w 229879"/>
                <a:gd name="connsiteY62" fmla="*/ 79127 h 129712"/>
                <a:gd name="connsiteX63" fmla="*/ 174854 w 229879"/>
                <a:gd name="connsiteY63" fmla="*/ 81578 h 129712"/>
                <a:gd name="connsiteX64" fmla="*/ 183069 w 229879"/>
                <a:gd name="connsiteY64" fmla="*/ 77110 h 129712"/>
                <a:gd name="connsiteX65" fmla="*/ 172980 w 229879"/>
                <a:gd name="connsiteY65" fmla="*/ 74660 h 129712"/>
                <a:gd name="connsiteX66" fmla="*/ 168584 w 229879"/>
                <a:gd name="connsiteY66" fmla="*/ 67597 h 129712"/>
                <a:gd name="connsiteX67" fmla="*/ 175862 w 229879"/>
                <a:gd name="connsiteY67" fmla="*/ 63490 h 129712"/>
                <a:gd name="connsiteX68" fmla="*/ 186384 w 229879"/>
                <a:gd name="connsiteY68" fmla="*/ 65940 h 129712"/>
                <a:gd name="connsiteX69" fmla="*/ 195463 w 229879"/>
                <a:gd name="connsiteY69" fmla="*/ 61904 h 129712"/>
                <a:gd name="connsiteX70" fmla="*/ 119726 w 229879"/>
                <a:gd name="connsiteY70" fmla="*/ 92099 h 129712"/>
                <a:gd name="connsiteX71" fmla="*/ 79731 w 229879"/>
                <a:gd name="connsiteY71" fmla="*/ 86694 h 129712"/>
                <a:gd name="connsiteX72" fmla="*/ 77497 w 229879"/>
                <a:gd name="connsiteY72" fmla="*/ 87271 h 129712"/>
                <a:gd name="connsiteX73" fmla="*/ 63445 w 229879"/>
                <a:gd name="connsiteY73" fmla="*/ 105358 h 129712"/>
                <a:gd name="connsiteX74" fmla="*/ 103151 w 229879"/>
                <a:gd name="connsiteY74" fmla="*/ 111123 h 129712"/>
                <a:gd name="connsiteX75" fmla="*/ 105673 w 229879"/>
                <a:gd name="connsiteY75" fmla="*/ 110403 h 129712"/>
                <a:gd name="connsiteX76" fmla="*/ 119726 w 229879"/>
                <a:gd name="connsiteY76" fmla="*/ 92099 h 129712"/>
                <a:gd name="connsiteX77" fmla="*/ 129238 w 229879"/>
                <a:gd name="connsiteY77" fmla="*/ 20396 h 129712"/>
                <a:gd name="connsiteX78" fmla="*/ 169521 w 229879"/>
                <a:gd name="connsiteY78" fmla="*/ 26017 h 129712"/>
                <a:gd name="connsiteX79" fmla="*/ 171395 w 229879"/>
                <a:gd name="connsiteY79" fmla="*/ 25369 h 129712"/>
                <a:gd name="connsiteX80" fmla="*/ 176655 w 229879"/>
                <a:gd name="connsiteY80" fmla="*/ 18595 h 129712"/>
                <a:gd name="connsiteX81" fmla="*/ 175214 w 229879"/>
                <a:gd name="connsiteY81" fmla="*/ 17946 h 129712"/>
                <a:gd name="connsiteX82" fmla="*/ 137093 w 229879"/>
                <a:gd name="connsiteY82" fmla="*/ 12614 h 129712"/>
                <a:gd name="connsiteX83" fmla="*/ 134643 w 229879"/>
                <a:gd name="connsiteY83" fmla="*/ 13478 h 129712"/>
                <a:gd name="connsiteX84" fmla="*/ 129238 w 229879"/>
                <a:gd name="connsiteY84" fmla="*/ 20396 h 129712"/>
                <a:gd name="connsiteX85" fmla="*/ 133417 w 229879"/>
                <a:gd name="connsiteY85" fmla="*/ 74083 h 129712"/>
                <a:gd name="connsiteX86" fmla="*/ 131688 w 229879"/>
                <a:gd name="connsiteY86" fmla="*/ 73579 h 129712"/>
                <a:gd name="connsiteX87" fmla="*/ 93639 w 229879"/>
                <a:gd name="connsiteY87" fmla="*/ 68246 h 129712"/>
                <a:gd name="connsiteX88" fmla="*/ 91477 w 229879"/>
                <a:gd name="connsiteY88" fmla="*/ 68895 h 129712"/>
                <a:gd name="connsiteX89" fmla="*/ 86000 w 229879"/>
                <a:gd name="connsiteY89" fmla="*/ 75885 h 129712"/>
                <a:gd name="connsiteX90" fmla="*/ 126067 w 229879"/>
                <a:gd name="connsiteY90" fmla="*/ 81433 h 129712"/>
                <a:gd name="connsiteX91" fmla="*/ 128229 w 229879"/>
                <a:gd name="connsiteY91" fmla="*/ 80713 h 129712"/>
                <a:gd name="connsiteX92" fmla="*/ 133417 w 229879"/>
                <a:gd name="connsiteY92" fmla="*/ 74083 h 129712"/>
                <a:gd name="connsiteX93" fmla="*/ 162315 w 229879"/>
                <a:gd name="connsiteY93" fmla="*/ 36827 h 129712"/>
                <a:gd name="connsiteX94" fmla="*/ 160081 w 229879"/>
                <a:gd name="connsiteY94" fmla="*/ 36322 h 129712"/>
                <a:gd name="connsiteX95" fmla="*/ 126716 w 229879"/>
                <a:gd name="connsiteY95" fmla="*/ 31782 h 129712"/>
                <a:gd name="connsiteX96" fmla="*/ 115546 w 229879"/>
                <a:gd name="connsiteY96" fmla="*/ 38916 h 129712"/>
                <a:gd name="connsiteX97" fmla="*/ 153523 w 229879"/>
                <a:gd name="connsiteY97" fmla="*/ 44177 h 129712"/>
                <a:gd name="connsiteX98" fmla="*/ 157126 w 229879"/>
                <a:gd name="connsiteY98" fmla="*/ 43456 h 129712"/>
                <a:gd name="connsiteX99" fmla="*/ 162315 w 229879"/>
                <a:gd name="connsiteY99" fmla="*/ 36827 h 129712"/>
                <a:gd name="connsiteX100" fmla="*/ 148046 w 229879"/>
                <a:gd name="connsiteY100" fmla="*/ 55203 h 129712"/>
                <a:gd name="connsiteX101" fmla="*/ 108700 w 229879"/>
                <a:gd name="connsiteY101" fmla="*/ 49942 h 129712"/>
                <a:gd name="connsiteX102" fmla="*/ 105601 w 229879"/>
                <a:gd name="connsiteY102" fmla="*/ 50735 h 129712"/>
                <a:gd name="connsiteX103" fmla="*/ 100701 w 229879"/>
                <a:gd name="connsiteY103" fmla="*/ 57076 h 129712"/>
                <a:gd name="connsiteX104" fmla="*/ 102358 w 229879"/>
                <a:gd name="connsiteY104" fmla="*/ 57653 h 129712"/>
                <a:gd name="connsiteX105" fmla="*/ 140119 w 229879"/>
                <a:gd name="connsiteY105" fmla="*/ 62913 h 129712"/>
                <a:gd name="connsiteX106" fmla="*/ 142641 w 229879"/>
                <a:gd name="connsiteY106" fmla="*/ 62193 h 129712"/>
                <a:gd name="connsiteX107" fmla="*/ 148046 w 229879"/>
                <a:gd name="connsiteY107" fmla="*/ 55203 h 12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229879" h="129712">
                  <a:moveTo>
                    <a:pt x="17180" y="98873"/>
                  </a:moveTo>
                  <a:cubicBezTo>
                    <a:pt x="27629" y="100386"/>
                    <a:pt x="37214" y="101899"/>
                    <a:pt x="46870" y="103196"/>
                  </a:cubicBezTo>
                  <a:cubicBezTo>
                    <a:pt x="47879" y="103341"/>
                    <a:pt x="49464" y="102548"/>
                    <a:pt x="50113" y="101683"/>
                  </a:cubicBezTo>
                  <a:cubicBezTo>
                    <a:pt x="68921" y="76821"/>
                    <a:pt x="87658" y="51888"/>
                    <a:pt x="106394" y="26954"/>
                  </a:cubicBezTo>
                  <a:cubicBezTo>
                    <a:pt x="106754" y="26522"/>
                    <a:pt x="106898" y="25945"/>
                    <a:pt x="107331" y="25080"/>
                  </a:cubicBezTo>
                  <a:cubicBezTo>
                    <a:pt x="97170" y="23639"/>
                    <a:pt x="87369" y="22126"/>
                    <a:pt x="77569" y="20829"/>
                  </a:cubicBezTo>
                  <a:cubicBezTo>
                    <a:pt x="76848" y="20757"/>
                    <a:pt x="75767" y="21333"/>
                    <a:pt x="75263" y="21910"/>
                  </a:cubicBezTo>
                  <a:cubicBezTo>
                    <a:pt x="73317" y="24288"/>
                    <a:pt x="71516" y="26810"/>
                    <a:pt x="69354" y="29692"/>
                  </a:cubicBezTo>
                  <a:cubicBezTo>
                    <a:pt x="71732" y="30341"/>
                    <a:pt x="73822" y="30773"/>
                    <a:pt x="75767" y="31422"/>
                  </a:cubicBezTo>
                  <a:cubicBezTo>
                    <a:pt x="78866" y="32503"/>
                    <a:pt x="80451" y="35530"/>
                    <a:pt x="79659" y="38556"/>
                  </a:cubicBezTo>
                  <a:cubicBezTo>
                    <a:pt x="78866" y="41583"/>
                    <a:pt x="75983" y="43168"/>
                    <a:pt x="72597" y="42375"/>
                  </a:cubicBezTo>
                  <a:cubicBezTo>
                    <a:pt x="67912" y="41295"/>
                    <a:pt x="63228" y="40286"/>
                    <a:pt x="58616" y="39133"/>
                  </a:cubicBezTo>
                  <a:cubicBezTo>
                    <a:pt x="53428" y="37836"/>
                    <a:pt x="52059" y="34088"/>
                    <a:pt x="55157" y="29765"/>
                  </a:cubicBezTo>
                  <a:cubicBezTo>
                    <a:pt x="59553" y="23639"/>
                    <a:pt x="64165" y="17586"/>
                    <a:pt x="68633" y="11533"/>
                  </a:cubicBezTo>
                  <a:cubicBezTo>
                    <a:pt x="70363" y="9155"/>
                    <a:pt x="72524" y="8218"/>
                    <a:pt x="75479" y="8650"/>
                  </a:cubicBezTo>
                  <a:cubicBezTo>
                    <a:pt x="88739" y="10596"/>
                    <a:pt x="102070" y="12397"/>
                    <a:pt x="115330" y="14415"/>
                  </a:cubicBezTo>
                  <a:cubicBezTo>
                    <a:pt x="117564" y="14775"/>
                    <a:pt x="119149" y="14487"/>
                    <a:pt x="120518" y="12469"/>
                  </a:cubicBezTo>
                  <a:cubicBezTo>
                    <a:pt x="122752" y="9227"/>
                    <a:pt x="125058" y="5912"/>
                    <a:pt x="127869" y="3173"/>
                  </a:cubicBezTo>
                  <a:cubicBezTo>
                    <a:pt x="129382" y="1660"/>
                    <a:pt x="132048" y="291"/>
                    <a:pt x="133994" y="579"/>
                  </a:cubicBezTo>
                  <a:cubicBezTo>
                    <a:pt x="151938" y="2885"/>
                    <a:pt x="169881" y="5479"/>
                    <a:pt x="187753" y="8146"/>
                  </a:cubicBezTo>
                  <a:cubicBezTo>
                    <a:pt x="193446" y="9010"/>
                    <a:pt x="195247" y="13406"/>
                    <a:pt x="191860" y="18018"/>
                  </a:cubicBezTo>
                  <a:cubicBezTo>
                    <a:pt x="190491" y="19964"/>
                    <a:pt x="188978" y="21766"/>
                    <a:pt x="187032" y="24288"/>
                  </a:cubicBezTo>
                  <a:cubicBezTo>
                    <a:pt x="193662" y="25225"/>
                    <a:pt x="199643" y="26089"/>
                    <a:pt x="205624" y="26954"/>
                  </a:cubicBezTo>
                  <a:cubicBezTo>
                    <a:pt x="211461" y="27747"/>
                    <a:pt x="217298" y="28467"/>
                    <a:pt x="223063" y="29404"/>
                  </a:cubicBezTo>
                  <a:cubicBezTo>
                    <a:pt x="229477" y="30413"/>
                    <a:pt x="231279" y="34809"/>
                    <a:pt x="227315" y="39997"/>
                  </a:cubicBezTo>
                  <a:cubicBezTo>
                    <a:pt x="205048" y="68895"/>
                    <a:pt x="182708" y="97720"/>
                    <a:pt x="160441" y="126617"/>
                  </a:cubicBezTo>
                  <a:cubicBezTo>
                    <a:pt x="158279" y="129427"/>
                    <a:pt x="155757" y="130220"/>
                    <a:pt x="152298" y="129715"/>
                  </a:cubicBezTo>
                  <a:cubicBezTo>
                    <a:pt x="129310" y="126329"/>
                    <a:pt x="106250" y="123158"/>
                    <a:pt x="83190" y="119915"/>
                  </a:cubicBezTo>
                  <a:cubicBezTo>
                    <a:pt x="60058" y="116672"/>
                    <a:pt x="36926" y="113357"/>
                    <a:pt x="13721" y="110114"/>
                  </a:cubicBezTo>
                  <a:cubicBezTo>
                    <a:pt x="11127" y="109754"/>
                    <a:pt x="8461" y="109538"/>
                    <a:pt x="5866" y="109033"/>
                  </a:cubicBezTo>
                  <a:cubicBezTo>
                    <a:pt x="1038" y="108169"/>
                    <a:pt x="-1052" y="103485"/>
                    <a:pt x="1903" y="99593"/>
                  </a:cubicBezTo>
                  <a:cubicBezTo>
                    <a:pt x="7596" y="91883"/>
                    <a:pt x="13505" y="84316"/>
                    <a:pt x="19414" y="76749"/>
                  </a:cubicBezTo>
                  <a:cubicBezTo>
                    <a:pt x="21000" y="74660"/>
                    <a:pt x="23017" y="73867"/>
                    <a:pt x="25756" y="74515"/>
                  </a:cubicBezTo>
                  <a:cubicBezTo>
                    <a:pt x="30512" y="75668"/>
                    <a:pt x="35340" y="76533"/>
                    <a:pt x="40168" y="77686"/>
                  </a:cubicBezTo>
                  <a:cubicBezTo>
                    <a:pt x="43555" y="78479"/>
                    <a:pt x="45573" y="81650"/>
                    <a:pt x="44924" y="84676"/>
                  </a:cubicBezTo>
                  <a:cubicBezTo>
                    <a:pt x="44204" y="87919"/>
                    <a:pt x="41393" y="89577"/>
                    <a:pt x="37718" y="89000"/>
                  </a:cubicBezTo>
                  <a:cubicBezTo>
                    <a:pt x="37574" y="89000"/>
                    <a:pt x="37502" y="88928"/>
                    <a:pt x="37358" y="88928"/>
                  </a:cubicBezTo>
                  <a:cubicBezTo>
                    <a:pt x="33755" y="88279"/>
                    <a:pt x="28999" y="85829"/>
                    <a:pt x="26765" y="87271"/>
                  </a:cubicBezTo>
                  <a:cubicBezTo>
                    <a:pt x="22945" y="89577"/>
                    <a:pt x="20567" y="94405"/>
                    <a:pt x="17180" y="98873"/>
                  </a:cubicBezTo>
                  <a:close/>
                  <a:moveTo>
                    <a:pt x="195463" y="61904"/>
                  </a:moveTo>
                  <a:cubicBezTo>
                    <a:pt x="195319" y="61760"/>
                    <a:pt x="195175" y="61544"/>
                    <a:pt x="194959" y="61544"/>
                  </a:cubicBezTo>
                  <a:cubicBezTo>
                    <a:pt x="191716" y="60751"/>
                    <a:pt x="188401" y="60031"/>
                    <a:pt x="185158" y="59166"/>
                  </a:cubicBezTo>
                  <a:cubicBezTo>
                    <a:pt x="181411" y="58157"/>
                    <a:pt x="179321" y="55275"/>
                    <a:pt x="179970" y="52104"/>
                  </a:cubicBezTo>
                  <a:cubicBezTo>
                    <a:pt x="180763" y="48717"/>
                    <a:pt x="183789" y="46987"/>
                    <a:pt x="187825" y="47852"/>
                  </a:cubicBezTo>
                  <a:cubicBezTo>
                    <a:pt x="192365" y="48861"/>
                    <a:pt x="196905" y="50014"/>
                    <a:pt x="201445" y="51023"/>
                  </a:cubicBezTo>
                  <a:cubicBezTo>
                    <a:pt x="202309" y="51239"/>
                    <a:pt x="203607" y="51239"/>
                    <a:pt x="204039" y="50807"/>
                  </a:cubicBezTo>
                  <a:cubicBezTo>
                    <a:pt x="206921" y="47348"/>
                    <a:pt x="209588" y="43817"/>
                    <a:pt x="212686" y="39709"/>
                  </a:cubicBezTo>
                  <a:cubicBezTo>
                    <a:pt x="201805" y="38196"/>
                    <a:pt x="191788" y="36755"/>
                    <a:pt x="181699" y="35602"/>
                  </a:cubicBezTo>
                  <a:cubicBezTo>
                    <a:pt x="180691" y="35457"/>
                    <a:pt x="179177" y="36683"/>
                    <a:pt x="178385" y="37691"/>
                  </a:cubicBezTo>
                  <a:cubicBezTo>
                    <a:pt x="159720" y="61760"/>
                    <a:pt x="141128" y="85901"/>
                    <a:pt x="122464" y="110042"/>
                  </a:cubicBezTo>
                  <a:cubicBezTo>
                    <a:pt x="121671" y="111051"/>
                    <a:pt x="120951" y="112060"/>
                    <a:pt x="119870" y="113573"/>
                  </a:cubicBezTo>
                  <a:cubicBezTo>
                    <a:pt x="130607" y="115087"/>
                    <a:pt x="140624" y="116528"/>
                    <a:pt x="150713" y="117825"/>
                  </a:cubicBezTo>
                  <a:cubicBezTo>
                    <a:pt x="151505" y="117897"/>
                    <a:pt x="152586" y="117393"/>
                    <a:pt x="153091" y="116744"/>
                  </a:cubicBezTo>
                  <a:cubicBezTo>
                    <a:pt x="155252" y="114222"/>
                    <a:pt x="157198" y="111484"/>
                    <a:pt x="159288" y="108817"/>
                  </a:cubicBezTo>
                  <a:cubicBezTo>
                    <a:pt x="158928" y="108529"/>
                    <a:pt x="158784" y="108241"/>
                    <a:pt x="158639" y="108169"/>
                  </a:cubicBezTo>
                  <a:cubicBezTo>
                    <a:pt x="155973" y="107448"/>
                    <a:pt x="153307" y="106800"/>
                    <a:pt x="150640" y="106151"/>
                  </a:cubicBezTo>
                  <a:cubicBezTo>
                    <a:pt x="146317" y="105070"/>
                    <a:pt x="144371" y="102332"/>
                    <a:pt x="145236" y="98729"/>
                  </a:cubicBezTo>
                  <a:cubicBezTo>
                    <a:pt x="146028" y="95486"/>
                    <a:pt x="149199" y="93900"/>
                    <a:pt x="153307" y="94765"/>
                  </a:cubicBezTo>
                  <a:cubicBezTo>
                    <a:pt x="156333" y="95414"/>
                    <a:pt x="159360" y="96206"/>
                    <a:pt x="162387" y="96927"/>
                  </a:cubicBezTo>
                  <a:cubicBezTo>
                    <a:pt x="168152" y="98224"/>
                    <a:pt x="168152" y="98152"/>
                    <a:pt x="171322" y="92747"/>
                  </a:cubicBezTo>
                  <a:cubicBezTo>
                    <a:pt x="168152" y="91955"/>
                    <a:pt x="165053" y="91234"/>
                    <a:pt x="161954" y="90369"/>
                  </a:cubicBezTo>
                  <a:cubicBezTo>
                    <a:pt x="158135" y="89360"/>
                    <a:pt x="156117" y="86622"/>
                    <a:pt x="156838" y="83451"/>
                  </a:cubicBezTo>
                  <a:cubicBezTo>
                    <a:pt x="157631" y="79992"/>
                    <a:pt x="160729" y="78263"/>
                    <a:pt x="164693" y="79127"/>
                  </a:cubicBezTo>
                  <a:cubicBezTo>
                    <a:pt x="168080" y="79848"/>
                    <a:pt x="171467" y="80785"/>
                    <a:pt x="174854" y="81578"/>
                  </a:cubicBezTo>
                  <a:cubicBezTo>
                    <a:pt x="180042" y="82803"/>
                    <a:pt x="180763" y="82442"/>
                    <a:pt x="183069" y="77110"/>
                  </a:cubicBezTo>
                  <a:cubicBezTo>
                    <a:pt x="179682" y="76317"/>
                    <a:pt x="176295" y="75524"/>
                    <a:pt x="172980" y="74660"/>
                  </a:cubicBezTo>
                  <a:cubicBezTo>
                    <a:pt x="169449" y="73651"/>
                    <a:pt x="167719" y="70696"/>
                    <a:pt x="168584" y="67597"/>
                  </a:cubicBezTo>
                  <a:cubicBezTo>
                    <a:pt x="169521" y="64427"/>
                    <a:pt x="172403" y="62769"/>
                    <a:pt x="175862" y="63490"/>
                  </a:cubicBezTo>
                  <a:cubicBezTo>
                    <a:pt x="179393" y="64283"/>
                    <a:pt x="182852" y="65147"/>
                    <a:pt x="186384" y="65940"/>
                  </a:cubicBezTo>
                  <a:cubicBezTo>
                    <a:pt x="192221" y="67165"/>
                    <a:pt x="192221" y="67165"/>
                    <a:pt x="195463" y="61904"/>
                  </a:cubicBezTo>
                  <a:close/>
                  <a:moveTo>
                    <a:pt x="119726" y="92099"/>
                  </a:moveTo>
                  <a:cubicBezTo>
                    <a:pt x="105962" y="90225"/>
                    <a:pt x="92846" y="88424"/>
                    <a:pt x="79731" y="86694"/>
                  </a:cubicBezTo>
                  <a:cubicBezTo>
                    <a:pt x="79010" y="86622"/>
                    <a:pt x="77857" y="86838"/>
                    <a:pt x="77497" y="87271"/>
                  </a:cubicBezTo>
                  <a:cubicBezTo>
                    <a:pt x="72813" y="93108"/>
                    <a:pt x="68273" y="99089"/>
                    <a:pt x="63445" y="105358"/>
                  </a:cubicBezTo>
                  <a:cubicBezTo>
                    <a:pt x="77136" y="107376"/>
                    <a:pt x="90108" y="109250"/>
                    <a:pt x="103151" y="111123"/>
                  </a:cubicBezTo>
                  <a:cubicBezTo>
                    <a:pt x="103944" y="111267"/>
                    <a:pt x="105241" y="110979"/>
                    <a:pt x="105673" y="110403"/>
                  </a:cubicBezTo>
                  <a:cubicBezTo>
                    <a:pt x="110357" y="104566"/>
                    <a:pt x="114825" y="98584"/>
                    <a:pt x="119726" y="92099"/>
                  </a:cubicBezTo>
                  <a:close/>
                  <a:moveTo>
                    <a:pt x="129238" y="20396"/>
                  </a:moveTo>
                  <a:cubicBezTo>
                    <a:pt x="143002" y="22342"/>
                    <a:pt x="156261" y="24216"/>
                    <a:pt x="169521" y="26017"/>
                  </a:cubicBezTo>
                  <a:cubicBezTo>
                    <a:pt x="170097" y="26089"/>
                    <a:pt x="171034" y="25801"/>
                    <a:pt x="171395" y="25369"/>
                  </a:cubicBezTo>
                  <a:cubicBezTo>
                    <a:pt x="173196" y="23207"/>
                    <a:pt x="174854" y="20901"/>
                    <a:pt x="176655" y="18595"/>
                  </a:cubicBezTo>
                  <a:cubicBezTo>
                    <a:pt x="175862" y="18234"/>
                    <a:pt x="175502" y="18018"/>
                    <a:pt x="175214" y="17946"/>
                  </a:cubicBezTo>
                  <a:cubicBezTo>
                    <a:pt x="162531" y="16145"/>
                    <a:pt x="149848" y="14343"/>
                    <a:pt x="137093" y="12614"/>
                  </a:cubicBezTo>
                  <a:cubicBezTo>
                    <a:pt x="136300" y="12542"/>
                    <a:pt x="135147" y="12902"/>
                    <a:pt x="134643" y="13478"/>
                  </a:cubicBezTo>
                  <a:cubicBezTo>
                    <a:pt x="132769" y="15568"/>
                    <a:pt x="131184" y="17802"/>
                    <a:pt x="129238" y="20396"/>
                  </a:cubicBezTo>
                  <a:close/>
                  <a:moveTo>
                    <a:pt x="133417" y="74083"/>
                  </a:moveTo>
                  <a:cubicBezTo>
                    <a:pt x="132553" y="73795"/>
                    <a:pt x="132120" y="73651"/>
                    <a:pt x="131688" y="73579"/>
                  </a:cubicBezTo>
                  <a:cubicBezTo>
                    <a:pt x="119005" y="71777"/>
                    <a:pt x="106322" y="69976"/>
                    <a:pt x="93639" y="68246"/>
                  </a:cubicBezTo>
                  <a:cubicBezTo>
                    <a:pt x="92918" y="68174"/>
                    <a:pt x="91909" y="68390"/>
                    <a:pt x="91477" y="68895"/>
                  </a:cubicBezTo>
                  <a:cubicBezTo>
                    <a:pt x="89675" y="70984"/>
                    <a:pt x="88018" y="73290"/>
                    <a:pt x="86000" y="75885"/>
                  </a:cubicBezTo>
                  <a:cubicBezTo>
                    <a:pt x="99764" y="77830"/>
                    <a:pt x="112952" y="79704"/>
                    <a:pt x="126067" y="81433"/>
                  </a:cubicBezTo>
                  <a:cubicBezTo>
                    <a:pt x="126716" y="81506"/>
                    <a:pt x="127797" y="81217"/>
                    <a:pt x="128229" y="80713"/>
                  </a:cubicBezTo>
                  <a:cubicBezTo>
                    <a:pt x="129958" y="78695"/>
                    <a:pt x="131616" y="76461"/>
                    <a:pt x="133417" y="74083"/>
                  </a:cubicBezTo>
                  <a:close/>
                  <a:moveTo>
                    <a:pt x="162315" y="36827"/>
                  </a:moveTo>
                  <a:cubicBezTo>
                    <a:pt x="161234" y="36610"/>
                    <a:pt x="160657" y="36394"/>
                    <a:pt x="160081" y="36322"/>
                  </a:cubicBezTo>
                  <a:cubicBezTo>
                    <a:pt x="148983" y="34809"/>
                    <a:pt x="137813" y="33368"/>
                    <a:pt x="126716" y="31782"/>
                  </a:cubicBezTo>
                  <a:cubicBezTo>
                    <a:pt x="120518" y="30918"/>
                    <a:pt x="117780" y="32575"/>
                    <a:pt x="115546" y="38916"/>
                  </a:cubicBezTo>
                  <a:cubicBezTo>
                    <a:pt x="128229" y="40718"/>
                    <a:pt x="140840" y="42448"/>
                    <a:pt x="153523" y="44177"/>
                  </a:cubicBezTo>
                  <a:cubicBezTo>
                    <a:pt x="154676" y="44321"/>
                    <a:pt x="156405" y="44177"/>
                    <a:pt x="157126" y="43456"/>
                  </a:cubicBezTo>
                  <a:cubicBezTo>
                    <a:pt x="158928" y="41583"/>
                    <a:pt x="160369" y="39277"/>
                    <a:pt x="162315" y="36827"/>
                  </a:cubicBezTo>
                  <a:close/>
                  <a:moveTo>
                    <a:pt x="148046" y="55203"/>
                  </a:moveTo>
                  <a:cubicBezTo>
                    <a:pt x="134354" y="53329"/>
                    <a:pt x="121527" y="51600"/>
                    <a:pt x="108700" y="49942"/>
                  </a:cubicBezTo>
                  <a:cubicBezTo>
                    <a:pt x="107691" y="49798"/>
                    <a:pt x="106250" y="50086"/>
                    <a:pt x="105601" y="50735"/>
                  </a:cubicBezTo>
                  <a:cubicBezTo>
                    <a:pt x="103800" y="52608"/>
                    <a:pt x="102358" y="54842"/>
                    <a:pt x="100701" y="57076"/>
                  </a:cubicBezTo>
                  <a:cubicBezTo>
                    <a:pt x="101422" y="57365"/>
                    <a:pt x="101854" y="57581"/>
                    <a:pt x="102358" y="57653"/>
                  </a:cubicBezTo>
                  <a:cubicBezTo>
                    <a:pt x="114969" y="59454"/>
                    <a:pt x="127508" y="61184"/>
                    <a:pt x="140119" y="62913"/>
                  </a:cubicBezTo>
                  <a:cubicBezTo>
                    <a:pt x="140912" y="63057"/>
                    <a:pt x="142137" y="62769"/>
                    <a:pt x="142641" y="62193"/>
                  </a:cubicBezTo>
                  <a:cubicBezTo>
                    <a:pt x="144443" y="60103"/>
                    <a:pt x="145956" y="57869"/>
                    <a:pt x="148046" y="55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Полилиния: фигура 875">
              <a:extLst>
                <a:ext uri="{FF2B5EF4-FFF2-40B4-BE49-F238E27FC236}">
                  <a16:creationId xmlns:a16="http://schemas.microsoft.com/office/drawing/2014/main" id="{C22E17F3-01A2-4B67-B06B-8CAAF172EC3E}"/>
                </a:ext>
              </a:extLst>
            </p:cNvPr>
            <p:cNvSpPr/>
            <p:nvPr/>
          </p:nvSpPr>
          <p:spPr>
            <a:xfrm>
              <a:off x="749594" y="3255049"/>
              <a:ext cx="85034" cy="162141"/>
            </a:xfrm>
            <a:custGeom>
              <a:avLst/>
              <a:gdLst>
                <a:gd name="connsiteX0" fmla="*/ 19858 w 85033"/>
                <a:gd name="connsiteY0" fmla="*/ 104167 h 162141"/>
                <a:gd name="connsiteX1" fmla="*/ 8905 w 85033"/>
                <a:gd name="connsiteY1" fmla="*/ 104167 h 162141"/>
                <a:gd name="connsiteX2" fmla="*/ 546 w 85033"/>
                <a:gd name="connsiteY2" fmla="*/ 98402 h 162141"/>
                <a:gd name="connsiteX3" fmla="*/ 8689 w 85033"/>
                <a:gd name="connsiteY3" fmla="*/ 92492 h 162141"/>
                <a:gd name="connsiteX4" fmla="*/ 23245 w 85033"/>
                <a:gd name="connsiteY4" fmla="*/ 92492 h 162141"/>
                <a:gd name="connsiteX5" fmla="*/ 32902 w 85033"/>
                <a:gd name="connsiteY5" fmla="*/ 57254 h 162141"/>
                <a:gd name="connsiteX6" fmla="*/ 31821 w 85033"/>
                <a:gd name="connsiteY6" fmla="*/ 54732 h 162141"/>
                <a:gd name="connsiteX7" fmla="*/ 38162 w 85033"/>
                <a:gd name="connsiteY7" fmla="*/ 13584 h 162141"/>
                <a:gd name="connsiteX8" fmla="*/ 39243 w 85033"/>
                <a:gd name="connsiteY8" fmla="*/ 13007 h 162141"/>
                <a:gd name="connsiteX9" fmla="*/ 39243 w 85033"/>
                <a:gd name="connsiteY9" fmla="*/ 6594 h 162141"/>
                <a:gd name="connsiteX10" fmla="*/ 44936 w 85033"/>
                <a:gd name="connsiteY10" fmla="*/ 540 h 162141"/>
                <a:gd name="connsiteX11" fmla="*/ 50629 w 85033"/>
                <a:gd name="connsiteY11" fmla="*/ 6522 h 162141"/>
                <a:gd name="connsiteX12" fmla="*/ 56250 w 85033"/>
                <a:gd name="connsiteY12" fmla="*/ 15818 h 162141"/>
                <a:gd name="connsiteX13" fmla="*/ 59421 w 85033"/>
                <a:gd name="connsiteY13" fmla="*/ 54155 h 162141"/>
                <a:gd name="connsiteX14" fmla="*/ 57691 w 85033"/>
                <a:gd name="connsiteY14" fmla="*/ 59560 h 162141"/>
                <a:gd name="connsiteX15" fmla="*/ 65762 w 85033"/>
                <a:gd name="connsiteY15" fmla="*/ 88673 h 162141"/>
                <a:gd name="connsiteX16" fmla="*/ 71239 w 85033"/>
                <a:gd name="connsiteY16" fmla="*/ 92925 h 162141"/>
                <a:gd name="connsiteX17" fmla="*/ 73761 w 85033"/>
                <a:gd name="connsiteY17" fmla="*/ 93069 h 162141"/>
                <a:gd name="connsiteX18" fmla="*/ 78157 w 85033"/>
                <a:gd name="connsiteY18" fmla="*/ 98906 h 162141"/>
                <a:gd name="connsiteX19" fmla="*/ 73761 w 85033"/>
                <a:gd name="connsiteY19" fmla="*/ 104311 h 162141"/>
                <a:gd name="connsiteX20" fmla="*/ 70446 w 85033"/>
                <a:gd name="connsiteY20" fmla="*/ 104599 h 162141"/>
                <a:gd name="connsiteX21" fmla="*/ 77076 w 85033"/>
                <a:gd name="connsiteY21" fmla="*/ 128380 h 162141"/>
                <a:gd name="connsiteX22" fmla="*/ 84210 w 85033"/>
                <a:gd name="connsiteY22" fmla="*/ 154034 h 162141"/>
                <a:gd name="connsiteX23" fmla="*/ 80607 w 85033"/>
                <a:gd name="connsiteY23" fmla="*/ 161889 h 162141"/>
                <a:gd name="connsiteX24" fmla="*/ 73113 w 85033"/>
                <a:gd name="connsiteY24" fmla="*/ 157133 h 162141"/>
                <a:gd name="connsiteX25" fmla="*/ 59493 w 85033"/>
                <a:gd name="connsiteY25" fmla="*/ 108346 h 162141"/>
                <a:gd name="connsiteX26" fmla="*/ 54449 w 85033"/>
                <a:gd name="connsiteY26" fmla="*/ 104455 h 162141"/>
                <a:gd name="connsiteX27" fmla="*/ 36073 w 85033"/>
                <a:gd name="connsiteY27" fmla="*/ 104455 h 162141"/>
                <a:gd name="connsiteX28" fmla="*/ 30812 w 85033"/>
                <a:gd name="connsiteY28" fmla="*/ 108562 h 162141"/>
                <a:gd name="connsiteX29" fmla="*/ 17624 w 85033"/>
                <a:gd name="connsiteY29" fmla="*/ 156340 h 162141"/>
                <a:gd name="connsiteX30" fmla="*/ 11715 w 85033"/>
                <a:gd name="connsiteY30" fmla="*/ 162105 h 162141"/>
                <a:gd name="connsiteX31" fmla="*/ 6383 w 85033"/>
                <a:gd name="connsiteY31" fmla="*/ 153313 h 162141"/>
                <a:gd name="connsiteX32" fmla="*/ 17408 w 85033"/>
                <a:gd name="connsiteY32" fmla="*/ 113823 h 162141"/>
                <a:gd name="connsiteX33" fmla="*/ 19858 w 85033"/>
                <a:gd name="connsiteY33" fmla="*/ 104167 h 162141"/>
                <a:gd name="connsiteX34" fmla="*/ 45080 w 85033"/>
                <a:gd name="connsiteY34" fmla="*/ 46661 h 162141"/>
                <a:gd name="connsiteX35" fmla="*/ 56466 w 85033"/>
                <a:gd name="connsiteY35" fmla="*/ 35203 h 162141"/>
                <a:gd name="connsiteX36" fmla="*/ 45008 w 85033"/>
                <a:gd name="connsiteY36" fmla="*/ 23673 h 162141"/>
                <a:gd name="connsiteX37" fmla="*/ 33406 w 85033"/>
                <a:gd name="connsiteY37" fmla="*/ 35419 h 162141"/>
                <a:gd name="connsiteX38" fmla="*/ 45080 w 85033"/>
                <a:gd name="connsiteY38" fmla="*/ 46661 h 162141"/>
                <a:gd name="connsiteX39" fmla="*/ 54953 w 85033"/>
                <a:gd name="connsiteY39" fmla="*/ 91267 h 162141"/>
                <a:gd name="connsiteX40" fmla="*/ 45441 w 85033"/>
                <a:gd name="connsiteY40" fmla="*/ 58119 h 162141"/>
                <a:gd name="connsiteX41" fmla="*/ 44432 w 85033"/>
                <a:gd name="connsiteY41" fmla="*/ 58263 h 162141"/>
                <a:gd name="connsiteX42" fmla="*/ 35136 w 85033"/>
                <a:gd name="connsiteY42" fmla="*/ 91339 h 162141"/>
                <a:gd name="connsiteX43" fmla="*/ 54953 w 85033"/>
                <a:gd name="connsiteY43" fmla="*/ 91267 h 16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5033" h="162141">
                  <a:moveTo>
                    <a:pt x="19858" y="104167"/>
                  </a:moveTo>
                  <a:cubicBezTo>
                    <a:pt x="15823" y="104167"/>
                    <a:pt x="12364" y="104167"/>
                    <a:pt x="8905" y="104167"/>
                  </a:cubicBezTo>
                  <a:cubicBezTo>
                    <a:pt x="3428" y="104167"/>
                    <a:pt x="618" y="102221"/>
                    <a:pt x="546" y="98402"/>
                  </a:cubicBezTo>
                  <a:cubicBezTo>
                    <a:pt x="402" y="94582"/>
                    <a:pt x="3284" y="92565"/>
                    <a:pt x="8689" y="92492"/>
                  </a:cubicBezTo>
                  <a:cubicBezTo>
                    <a:pt x="13445" y="92492"/>
                    <a:pt x="18273" y="92492"/>
                    <a:pt x="23245" y="92492"/>
                  </a:cubicBezTo>
                  <a:cubicBezTo>
                    <a:pt x="26560" y="80602"/>
                    <a:pt x="29803" y="68928"/>
                    <a:pt x="32902" y="57254"/>
                  </a:cubicBezTo>
                  <a:cubicBezTo>
                    <a:pt x="33118" y="56533"/>
                    <a:pt x="32541" y="55164"/>
                    <a:pt x="31821" y="54732"/>
                  </a:cubicBezTo>
                  <a:cubicBezTo>
                    <a:pt x="16327" y="43634"/>
                    <a:pt x="20003" y="19565"/>
                    <a:pt x="38162" y="13584"/>
                  </a:cubicBezTo>
                  <a:cubicBezTo>
                    <a:pt x="38451" y="13512"/>
                    <a:pt x="38739" y="13296"/>
                    <a:pt x="39243" y="13007"/>
                  </a:cubicBezTo>
                  <a:cubicBezTo>
                    <a:pt x="39243" y="10917"/>
                    <a:pt x="39171" y="8756"/>
                    <a:pt x="39243" y="6594"/>
                  </a:cubicBezTo>
                  <a:cubicBezTo>
                    <a:pt x="39387" y="2846"/>
                    <a:pt x="41549" y="540"/>
                    <a:pt x="44936" y="540"/>
                  </a:cubicBezTo>
                  <a:cubicBezTo>
                    <a:pt x="48323" y="540"/>
                    <a:pt x="50990" y="2846"/>
                    <a:pt x="50629" y="6522"/>
                  </a:cubicBezTo>
                  <a:cubicBezTo>
                    <a:pt x="50125" y="11278"/>
                    <a:pt x="51782" y="13584"/>
                    <a:pt x="56250" y="15818"/>
                  </a:cubicBezTo>
                  <a:cubicBezTo>
                    <a:pt x="70951" y="23312"/>
                    <a:pt x="72536" y="43706"/>
                    <a:pt x="59421" y="54155"/>
                  </a:cubicBezTo>
                  <a:cubicBezTo>
                    <a:pt x="57331" y="55813"/>
                    <a:pt x="56971" y="57110"/>
                    <a:pt x="57691" y="59560"/>
                  </a:cubicBezTo>
                  <a:cubicBezTo>
                    <a:pt x="60574" y="69216"/>
                    <a:pt x="63312" y="78873"/>
                    <a:pt x="65762" y="88673"/>
                  </a:cubicBezTo>
                  <a:cubicBezTo>
                    <a:pt x="66555" y="91844"/>
                    <a:pt x="67708" y="93645"/>
                    <a:pt x="71239" y="92925"/>
                  </a:cubicBezTo>
                  <a:cubicBezTo>
                    <a:pt x="72032" y="92781"/>
                    <a:pt x="72969" y="92853"/>
                    <a:pt x="73761" y="93069"/>
                  </a:cubicBezTo>
                  <a:cubicBezTo>
                    <a:pt x="76572" y="93934"/>
                    <a:pt x="78229" y="95807"/>
                    <a:pt x="78157" y="98906"/>
                  </a:cubicBezTo>
                  <a:cubicBezTo>
                    <a:pt x="78085" y="101789"/>
                    <a:pt x="76428" y="103590"/>
                    <a:pt x="73761" y="104311"/>
                  </a:cubicBezTo>
                  <a:cubicBezTo>
                    <a:pt x="72897" y="104599"/>
                    <a:pt x="71888" y="104455"/>
                    <a:pt x="70446" y="104599"/>
                  </a:cubicBezTo>
                  <a:cubicBezTo>
                    <a:pt x="72680" y="112598"/>
                    <a:pt x="74842" y="120525"/>
                    <a:pt x="77076" y="128380"/>
                  </a:cubicBezTo>
                  <a:cubicBezTo>
                    <a:pt x="79454" y="136955"/>
                    <a:pt x="81832" y="145459"/>
                    <a:pt x="84210" y="154034"/>
                  </a:cubicBezTo>
                  <a:cubicBezTo>
                    <a:pt x="85219" y="157853"/>
                    <a:pt x="83778" y="160880"/>
                    <a:pt x="80607" y="161889"/>
                  </a:cubicBezTo>
                  <a:cubicBezTo>
                    <a:pt x="77292" y="162970"/>
                    <a:pt x="74266" y="161096"/>
                    <a:pt x="73113" y="157133"/>
                  </a:cubicBezTo>
                  <a:cubicBezTo>
                    <a:pt x="68501" y="140847"/>
                    <a:pt x="63961" y="124632"/>
                    <a:pt x="59493" y="108346"/>
                  </a:cubicBezTo>
                  <a:cubicBezTo>
                    <a:pt x="58700" y="105464"/>
                    <a:pt x="57547" y="104311"/>
                    <a:pt x="54449" y="104455"/>
                  </a:cubicBezTo>
                  <a:cubicBezTo>
                    <a:pt x="48323" y="104743"/>
                    <a:pt x="42198" y="104815"/>
                    <a:pt x="36073" y="104455"/>
                  </a:cubicBezTo>
                  <a:cubicBezTo>
                    <a:pt x="32686" y="104239"/>
                    <a:pt x="31605" y="105608"/>
                    <a:pt x="30812" y="108562"/>
                  </a:cubicBezTo>
                  <a:cubicBezTo>
                    <a:pt x="26488" y="124560"/>
                    <a:pt x="22020" y="140414"/>
                    <a:pt x="17624" y="156340"/>
                  </a:cubicBezTo>
                  <a:cubicBezTo>
                    <a:pt x="16760" y="159511"/>
                    <a:pt x="15318" y="161961"/>
                    <a:pt x="11715" y="162105"/>
                  </a:cubicBezTo>
                  <a:cubicBezTo>
                    <a:pt x="7392" y="162249"/>
                    <a:pt x="5014" y="158358"/>
                    <a:pt x="6383" y="153313"/>
                  </a:cubicBezTo>
                  <a:cubicBezTo>
                    <a:pt x="10058" y="140126"/>
                    <a:pt x="13733" y="127011"/>
                    <a:pt x="17408" y="113823"/>
                  </a:cubicBezTo>
                  <a:cubicBezTo>
                    <a:pt x="18129" y="110652"/>
                    <a:pt x="18922" y="107626"/>
                    <a:pt x="19858" y="104167"/>
                  </a:cubicBezTo>
                  <a:close/>
                  <a:moveTo>
                    <a:pt x="45080" y="46661"/>
                  </a:moveTo>
                  <a:cubicBezTo>
                    <a:pt x="51350" y="46589"/>
                    <a:pt x="56466" y="41472"/>
                    <a:pt x="56466" y="35203"/>
                  </a:cubicBezTo>
                  <a:cubicBezTo>
                    <a:pt x="56466" y="29077"/>
                    <a:pt x="51134" y="23745"/>
                    <a:pt x="45008" y="23673"/>
                  </a:cubicBezTo>
                  <a:cubicBezTo>
                    <a:pt x="38811" y="23601"/>
                    <a:pt x="33262" y="29221"/>
                    <a:pt x="33406" y="35419"/>
                  </a:cubicBezTo>
                  <a:cubicBezTo>
                    <a:pt x="33622" y="41688"/>
                    <a:pt x="38883" y="46733"/>
                    <a:pt x="45080" y="46661"/>
                  </a:cubicBezTo>
                  <a:close/>
                  <a:moveTo>
                    <a:pt x="54953" y="91267"/>
                  </a:moveTo>
                  <a:cubicBezTo>
                    <a:pt x="51710" y="79882"/>
                    <a:pt x="48611" y="69000"/>
                    <a:pt x="45441" y="58119"/>
                  </a:cubicBezTo>
                  <a:cubicBezTo>
                    <a:pt x="45080" y="58191"/>
                    <a:pt x="44720" y="58191"/>
                    <a:pt x="44432" y="58263"/>
                  </a:cubicBezTo>
                  <a:cubicBezTo>
                    <a:pt x="41333" y="69216"/>
                    <a:pt x="38306" y="80170"/>
                    <a:pt x="35136" y="91339"/>
                  </a:cubicBezTo>
                  <a:cubicBezTo>
                    <a:pt x="41910" y="91267"/>
                    <a:pt x="48107" y="91267"/>
                    <a:pt x="54953" y="91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Полилиния: фигура 876">
              <a:extLst>
                <a:ext uri="{FF2B5EF4-FFF2-40B4-BE49-F238E27FC236}">
                  <a16:creationId xmlns:a16="http://schemas.microsoft.com/office/drawing/2014/main" id="{5A19638F-7484-4147-AA83-9144A413AE0B}"/>
                </a:ext>
              </a:extLst>
            </p:cNvPr>
            <p:cNvSpPr/>
            <p:nvPr/>
          </p:nvSpPr>
          <p:spPr>
            <a:xfrm>
              <a:off x="587400" y="3450536"/>
              <a:ext cx="38193" cy="28825"/>
            </a:xfrm>
            <a:custGeom>
              <a:avLst/>
              <a:gdLst>
                <a:gd name="connsiteX0" fmla="*/ 17822 w 38193"/>
                <a:gd name="connsiteY0" fmla="*/ 15908 h 28825"/>
                <a:gd name="connsiteX1" fmla="*/ 25173 w 38193"/>
                <a:gd name="connsiteY1" fmla="*/ 16989 h 28825"/>
                <a:gd name="connsiteX2" fmla="*/ 30001 w 38193"/>
                <a:gd name="connsiteY2" fmla="*/ 23114 h 28825"/>
                <a:gd name="connsiteX3" fmla="*/ 24308 w 38193"/>
                <a:gd name="connsiteY3" fmla="*/ 28375 h 28825"/>
                <a:gd name="connsiteX4" fmla="*/ 4779 w 38193"/>
                <a:gd name="connsiteY4" fmla="*/ 25637 h 28825"/>
                <a:gd name="connsiteX5" fmla="*/ 1824 w 38193"/>
                <a:gd name="connsiteY5" fmla="*/ 16773 h 28825"/>
                <a:gd name="connsiteX6" fmla="*/ 13715 w 38193"/>
                <a:gd name="connsiteY6" fmla="*/ 2360 h 28825"/>
                <a:gd name="connsiteX7" fmla="*/ 19192 w 38193"/>
                <a:gd name="connsiteY7" fmla="*/ 559 h 28825"/>
                <a:gd name="connsiteX8" fmla="*/ 32307 w 38193"/>
                <a:gd name="connsiteY8" fmla="*/ 2721 h 28825"/>
                <a:gd name="connsiteX9" fmla="*/ 37712 w 38193"/>
                <a:gd name="connsiteY9" fmla="*/ 9494 h 28825"/>
                <a:gd name="connsiteX10" fmla="*/ 30073 w 38193"/>
                <a:gd name="connsiteY10" fmla="*/ 14106 h 28825"/>
                <a:gd name="connsiteX11" fmla="*/ 23371 w 38193"/>
                <a:gd name="connsiteY11" fmla="*/ 12881 h 28825"/>
                <a:gd name="connsiteX12" fmla="*/ 17822 w 38193"/>
                <a:gd name="connsiteY12" fmla="*/ 15908 h 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93" h="28825">
                  <a:moveTo>
                    <a:pt x="17822" y="15908"/>
                  </a:moveTo>
                  <a:cubicBezTo>
                    <a:pt x="20417" y="16268"/>
                    <a:pt x="22795" y="16557"/>
                    <a:pt x="25173" y="16989"/>
                  </a:cubicBezTo>
                  <a:cubicBezTo>
                    <a:pt x="28344" y="17565"/>
                    <a:pt x="30217" y="20016"/>
                    <a:pt x="30001" y="23114"/>
                  </a:cubicBezTo>
                  <a:cubicBezTo>
                    <a:pt x="29785" y="26213"/>
                    <a:pt x="27551" y="28663"/>
                    <a:pt x="24308" y="28375"/>
                  </a:cubicBezTo>
                  <a:cubicBezTo>
                    <a:pt x="17750" y="27726"/>
                    <a:pt x="11193" y="26934"/>
                    <a:pt x="4779" y="25637"/>
                  </a:cubicBezTo>
                  <a:cubicBezTo>
                    <a:pt x="744" y="24844"/>
                    <a:pt x="-770" y="20160"/>
                    <a:pt x="1824" y="16773"/>
                  </a:cubicBezTo>
                  <a:cubicBezTo>
                    <a:pt x="5644" y="11800"/>
                    <a:pt x="9535" y="6900"/>
                    <a:pt x="13715" y="2360"/>
                  </a:cubicBezTo>
                  <a:cubicBezTo>
                    <a:pt x="14868" y="1135"/>
                    <a:pt x="17390" y="415"/>
                    <a:pt x="19192" y="559"/>
                  </a:cubicBezTo>
                  <a:cubicBezTo>
                    <a:pt x="23587" y="919"/>
                    <a:pt x="27983" y="1856"/>
                    <a:pt x="32307" y="2721"/>
                  </a:cubicBezTo>
                  <a:cubicBezTo>
                    <a:pt x="36126" y="3441"/>
                    <a:pt x="38288" y="6252"/>
                    <a:pt x="37712" y="9494"/>
                  </a:cubicBezTo>
                  <a:cubicBezTo>
                    <a:pt x="37135" y="12953"/>
                    <a:pt x="34181" y="14755"/>
                    <a:pt x="30073" y="14106"/>
                  </a:cubicBezTo>
                  <a:cubicBezTo>
                    <a:pt x="27839" y="13746"/>
                    <a:pt x="25533" y="13530"/>
                    <a:pt x="23371" y="12881"/>
                  </a:cubicBezTo>
                  <a:cubicBezTo>
                    <a:pt x="20705" y="12089"/>
                    <a:pt x="18975" y="12809"/>
                    <a:pt x="17822" y="159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Полилиния: фигура 877">
              <a:extLst>
                <a:ext uri="{FF2B5EF4-FFF2-40B4-BE49-F238E27FC236}">
                  <a16:creationId xmlns:a16="http://schemas.microsoft.com/office/drawing/2014/main" id="{F2D5330B-420C-4BC6-AFEC-D7A2F8FC9DA7}"/>
                </a:ext>
              </a:extLst>
            </p:cNvPr>
            <p:cNvSpPr/>
            <p:nvPr/>
          </p:nvSpPr>
          <p:spPr>
            <a:xfrm>
              <a:off x="780515" y="3389373"/>
              <a:ext cx="28825" cy="15854"/>
            </a:xfrm>
            <a:custGeom>
              <a:avLst/>
              <a:gdLst>
                <a:gd name="connsiteX0" fmla="*/ 28645 w 28825"/>
                <a:gd name="connsiteY0" fmla="*/ 15385 h 15853"/>
                <a:gd name="connsiteX1" fmla="*/ 540 w 28825"/>
                <a:gd name="connsiteY1" fmla="*/ 11782 h 15853"/>
                <a:gd name="connsiteX2" fmla="*/ 3711 w 28825"/>
                <a:gd name="connsiteY2" fmla="*/ 540 h 15853"/>
                <a:gd name="connsiteX3" fmla="*/ 23673 w 28825"/>
                <a:gd name="connsiteY3" fmla="*/ 3135 h 15853"/>
                <a:gd name="connsiteX4" fmla="*/ 25546 w 28825"/>
                <a:gd name="connsiteY4" fmla="*/ 4792 h 15853"/>
                <a:gd name="connsiteX5" fmla="*/ 28645 w 28825"/>
                <a:gd name="connsiteY5" fmla="*/ 15385 h 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25" h="15853">
                  <a:moveTo>
                    <a:pt x="28645" y="15385"/>
                  </a:moveTo>
                  <a:cubicBezTo>
                    <a:pt x="18989" y="14160"/>
                    <a:pt x="9909" y="13007"/>
                    <a:pt x="540" y="11782"/>
                  </a:cubicBezTo>
                  <a:cubicBezTo>
                    <a:pt x="1621" y="7891"/>
                    <a:pt x="2630" y="4432"/>
                    <a:pt x="3711" y="540"/>
                  </a:cubicBezTo>
                  <a:cubicBezTo>
                    <a:pt x="10485" y="1405"/>
                    <a:pt x="17043" y="2198"/>
                    <a:pt x="23673" y="3135"/>
                  </a:cubicBezTo>
                  <a:cubicBezTo>
                    <a:pt x="24393" y="3207"/>
                    <a:pt x="25258" y="4072"/>
                    <a:pt x="25546" y="4792"/>
                  </a:cubicBezTo>
                  <a:cubicBezTo>
                    <a:pt x="26627" y="8107"/>
                    <a:pt x="27492" y="11422"/>
                    <a:pt x="28645" y="15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Полилиния: фигура 878">
              <a:extLst>
                <a:ext uri="{FF2B5EF4-FFF2-40B4-BE49-F238E27FC236}">
                  <a16:creationId xmlns:a16="http://schemas.microsoft.com/office/drawing/2014/main" id="{C3A2A46A-4ED6-4F63-82B7-F946F6B665CD}"/>
                </a:ext>
              </a:extLst>
            </p:cNvPr>
            <p:cNvSpPr/>
            <p:nvPr/>
          </p:nvSpPr>
          <p:spPr>
            <a:xfrm>
              <a:off x="756085" y="3538039"/>
              <a:ext cx="70621" cy="53326"/>
            </a:xfrm>
            <a:custGeom>
              <a:avLst/>
              <a:gdLst>
                <a:gd name="connsiteX0" fmla="*/ 63739 w 70621"/>
                <a:gd name="connsiteY0" fmla="*/ 540 h 53326"/>
                <a:gd name="connsiteX1" fmla="*/ 69793 w 70621"/>
                <a:gd name="connsiteY1" fmla="*/ 8900 h 53326"/>
                <a:gd name="connsiteX2" fmla="*/ 58335 w 70621"/>
                <a:gd name="connsiteY2" fmla="*/ 40679 h 53326"/>
                <a:gd name="connsiteX3" fmla="*/ 55524 w 70621"/>
                <a:gd name="connsiteY3" fmla="*/ 48462 h 53326"/>
                <a:gd name="connsiteX4" fmla="*/ 47814 w 70621"/>
                <a:gd name="connsiteY4" fmla="*/ 52426 h 53326"/>
                <a:gd name="connsiteX5" fmla="*/ 3999 w 70621"/>
                <a:gd name="connsiteY5" fmla="*/ 37220 h 53326"/>
                <a:gd name="connsiteX6" fmla="*/ 540 w 70621"/>
                <a:gd name="connsiteY6" fmla="*/ 32464 h 53326"/>
                <a:gd name="connsiteX7" fmla="*/ 3567 w 70621"/>
                <a:gd name="connsiteY7" fmla="*/ 26987 h 53326"/>
                <a:gd name="connsiteX8" fmla="*/ 13007 w 70621"/>
                <a:gd name="connsiteY8" fmla="*/ 22592 h 53326"/>
                <a:gd name="connsiteX9" fmla="*/ 60064 w 70621"/>
                <a:gd name="connsiteY9" fmla="*/ 1838 h 53326"/>
                <a:gd name="connsiteX10" fmla="*/ 63739 w 70621"/>
                <a:gd name="connsiteY10" fmla="*/ 540 h 53326"/>
                <a:gd name="connsiteX11" fmla="*/ 54443 w 70621"/>
                <a:gd name="connsiteY11" fmla="*/ 17043 h 53326"/>
                <a:gd name="connsiteX12" fmla="*/ 22087 w 70621"/>
                <a:gd name="connsiteY12" fmla="*/ 31383 h 53326"/>
                <a:gd name="connsiteX13" fmla="*/ 46300 w 70621"/>
                <a:gd name="connsiteY13" fmla="*/ 39671 h 53326"/>
                <a:gd name="connsiteX14" fmla="*/ 54443 w 70621"/>
                <a:gd name="connsiteY14" fmla="*/ 17043 h 5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621" h="53326">
                  <a:moveTo>
                    <a:pt x="63739" y="540"/>
                  </a:moveTo>
                  <a:cubicBezTo>
                    <a:pt x="68856" y="540"/>
                    <a:pt x="71378" y="4360"/>
                    <a:pt x="69793" y="8900"/>
                  </a:cubicBezTo>
                  <a:cubicBezTo>
                    <a:pt x="66045" y="19493"/>
                    <a:pt x="62154" y="30086"/>
                    <a:pt x="58335" y="40679"/>
                  </a:cubicBezTo>
                  <a:cubicBezTo>
                    <a:pt x="57398" y="43274"/>
                    <a:pt x="56533" y="45868"/>
                    <a:pt x="55524" y="48462"/>
                  </a:cubicBezTo>
                  <a:cubicBezTo>
                    <a:pt x="54083" y="52137"/>
                    <a:pt x="51489" y="53651"/>
                    <a:pt x="47814" y="52426"/>
                  </a:cubicBezTo>
                  <a:cubicBezTo>
                    <a:pt x="33185" y="47525"/>
                    <a:pt x="18556" y="42553"/>
                    <a:pt x="3999" y="37220"/>
                  </a:cubicBezTo>
                  <a:cubicBezTo>
                    <a:pt x="2414" y="36644"/>
                    <a:pt x="540" y="34122"/>
                    <a:pt x="540" y="32464"/>
                  </a:cubicBezTo>
                  <a:cubicBezTo>
                    <a:pt x="540" y="30591"/>
                    <a:pt x="1982" y="28068"/>
                    <a:pt x="3567" y="26987"/>
                  </a:cubicBezTo>
                  <a:cubicBezTo>
                    <a:pt x="6378" y="25042"/>
                    <a:pt x="9837" y="24033"/>
                    <a:pt x="13007" y="22592"/>
                  </a:cubicBezTo>
                  <a:cubicBezTo>
                    <a:pt x="28717" y="15674"/>
                    <a:pt x="44355" y="8756"/>
                    <a:pt x="60064" y="1838"/>
                  </a:cubicBezTo>
                  <a:cubicBezTo>
                    <a:pt x="61506" y="1261"/>
                    <a:pt x="62947" y="829"/>
                    <a:pt x="63739" y="540"/>
                  </a:cubicBezTo>
                  <a:close/>
                  <a:moveTo>
                    <a:pt x="54443" y="17043"/>
                  </a:moveTo>
                  <a:cubicBezTo>
                    <a:pt x="43346" y="21943"/>
                    <a:pt x="33041" y="26483"/>
                    <a:pt x="22087" y="31383"/>
                  </a:cubicBezTo>
                  <a:cubicBezTo>
                    <a:pt x="30519" y="34266"/>
                    <a:pt x="38301" y="36932"/>
                    <a:pt x="46300" y="39671"/>
                  </a:cubicBezTo>
                  <a:cubicBezTo>
                    <a:pt x="48967" y="32248"/>
                    <a:pt x="51561" y="25114"/>
                    <a:pt x="54443" y="170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5" name="Рисунок 494">
            <a:extLst>
              <a:ext uri="{FF2B5EF4-FFF2-40B4-BE49-F238E27FC236}">
                <a16:creationId xmlns:a16="http://schemas.microsoft.com/office/drawing/2014/main" id="{408D1496-9D45-41D5-BFDA-CE08551C2050}"/>
              </a:ext>
            </a:extLst>
          </p:cNvPr>
          <p:cNvGrpSpPr>
            <a:grpSpLocks noChangeAspect="1"/>
          </p:cNvGrpSpPr>
          <p:nvPr/>
        </p:nvGrpSpPr>
        <p:grpSpPr>
          <a:xfrm>
            <a:off x="1483438" y="2592953"/>
            <a:ext cx="337500" cy="317066"/>
            <a:chOff x="2133600" y="1138237"/>
            <a:chExt cx="4876800" cy="4581525"/>
          </a:xfrm>
          <a:solidFill>
            <a:schemeClr val="bg1"/>
          </a:solidFill>
        </p:grpSpPr>
        <p:sp>
          <p:nvSpPr>
            <p:cNvPr id="176" name="Полилиния: фигура 1162">
              <a:extLst>
                <a:ext uri="{FF2B5EF4-FFF2-40B4-BE49-F238E27FC236}">
                  <a16:creationId xmlns:a16="http://schemas.microsoft.com/office/drawing/2014/main" id="{F715C1DC-93F2-4331-8B9C-27B82B978A69}"/>
                </a:ext>
              </a:extLst>
            </p:cNvPr>
            <p:cNvSpPr/>
            <p:nvPr/>
          </p:nvSpPr>
          <p:spPr>
            <a:xfrm>
              <a:off x="2133600" y="4847272"/>
              <a:ext cx="3514725" cy="866775"/>
            </a:xfrm>
            <a:custGeom>
              <a:avLst/>
              <a:gdLst>
                <a:gd name="connsiteX0" fmla="*/ 0 w 3514725"/>
                <a:gd name="connsiteY0" fmla="*/ 470535 h 866775"/>
                <a:gd name="connsiteX1" fmla="*/ 8573 w 3514725"/>
                <a:gd name="connsiteY1" fmla="*/ 434340 h 866775"/>
                <a:gd name="connsiteX2" fmla="*/ 212408 w 3514725"/>
                <a:gd name="connsiteY2" fmla="*/ 167640 h 866775"/>
                <a:gd name="connsiteX3" fmla="*/ 421005 w 3514725"/>
                <a:gd name="connsiteY3" fmla="*/ 91440 h 866775"/>
                <a:gd name="connsiteX4" fmla="*/ 587693 w 3514725"/>
                <a:gd name="connsiteY4" fmla="*/ 397193 h 866775"/>
                <a:gd name="connsiteX5" fmla="*/ 620078 w 3514725"/>
                <a:gd name="connsiteY5" fmla="*/ 434340 h 866775"/>
                <a:gd name="connsiteX6" fmla="*/ 652463 w 3514725"/>
                <a:gd name="connsiteY6" fmla="*/ 397193 h 866775"/>
                <a:gd name="connsiteX7" fmla="*/ 819150 w 3514725"/>
                <a:gd name="connsiteY7" fmla="*/ 90488 h 866775"/>
                <a:gd name="connsiteX8" fmla="*/ 1132523 w 3514725"/>
                <a:gd name="connsiteY8" fmla="*/ 208597 h 866775"/>
                <a:gd name="connsiteX9" fmla="*/ 1515428 w 3514725"/>
                <a:gd name="connsiteY9" fmla="*/ 0 h 866775"/>
                <a:gd name="connsiteX10" fmla="*/ 1698308 w 3514725"/>
                <a:gd name="connsiteY10" fmla="*/ 343853 h 866775"/>
                <a:gd name="connsiteX11" fmla="*/ 1742123 w 3514725"/>
                <a:gd name="connsiteY11" fmla="*/ 381953 h 866775"/>
                <a:gd name="connsiteX12" fmla="*/ 1784985 w 3514725"/>
                <a:gd name="connsiteY12" fmla="*/ 341947 h 866775"/>
                <a:gd name="connsiteX13" fmla="*/ 1966913 w 3514725"/>
                <a:gd name="connsiteY13" fmla="*/ 953 h 866775"/>
                <a:gd name="connsiteX14" fmla="*/ 2358390 w 3514725"/>
                <a:gd name="connsiteY14" fmla="*/ 201930 h 866775"/>
                <a:gd name="connsiteX15" fmla="*/ 2670810 w 3514725"/>
                <a:gd name="connsiteY15" fmla="*/ 82868 h 866775"/>
                <a:gd name="connsiteX16" fmla="*/ 2837498 w 3514725"/>
                <a:gd name="connsiteY16" fmla="*/ 387668 h 866775"/>
                <a:gd name="connsiteX17" fmla="*/ 2872740 w 3514725"/>
                <a:gd name="connsiteY17" fmla="*/ 428625 h 866775"/>
                <a:gd name="connsiteX18" fmla="*/ 2911793 w 3514725"/>
                <a:gd name="connsiteY18" fmla="*/ 386715 h 866775"/>
                <a:gd name="connsiteX19" fmla="*/ 3058478 w 3514725"/>
                <a:gd name="connsiteY19" fmla="*/ 115253 h 866775"/>
                <a:gd name="connsiteX20" fmla="*/ 3110865 w 3514725"/>
                <a:gd name="connsiteY20" fmla="*/ 96203 h 866775"/>
                <a:gd name="connsiteX21" fmla="*/ 3302318 w 3514725"/>
                <a:gd name="connsiteY21" fmla="*/ 167640 h 866775"/>
                <a:gd name="connsiteX22" fmla="*/ 3485198 w 3514725"/>
                <a:gd name="connsiteY22" fmla="*/ 403860 h 866775"/>
                <a:gd name="connsiteX23" fmla="*/ 3518535 w 3514725"/>
                <a:gd name="connsiteY23" fmla="*/ 811530 h 866775"/>
                <a:gd name="connsiteX24" fmla="*/ 3518535 w 3514725"/>
                <a:gd name="connsiteY24" fmla="*/ 871538 h 866775"/>
                <a:gd name="connsiteX25" fmla="*/ 0 w 3514725"/>
                <a:gd name="connsiteY25" fmla="*/ 871538 h 866775"/>
                <a:gd name="connsiteX26" fmla="*/ 0 w 3514725"/>
                <a:gd name="connsiteY26" fmla="*/ 470535 h 866775"/>
                <a:gd name="connsiteX27" fmla="*/ 1403985 w 3514725"/>
                <a:gd name="connsiteY27" fmla="*/ 746760 h 866775"/>
                <a:gd name="connsiteX28" fmla="*/ 2113598 w 3514725"/>
                <a:gd name="connsiteY28" fmla="*/ 746760 h 866775"/>
                <a:gd name="connsiteX29" fmla="*/ 2101215 w 3514725"/>
                <a:gd name="connsiteY29" fmla="*/ 557213 h 866775"/>
                <a:gd name="connsiteX30" fmla="*/ 2211705 w 3514725"/>
                <a:gd name="connsiteY30" fmla="*/ 548640 h 866775"/>
                <a:gd name="connsiteX31" fmla="*/ 2227898 w 3514725"/>
                <a:gd name="connsiteY31" fmla="*/ 747713 h 866775"/>
                <a:gd name="connsiteX32" fmla="*/ 2354580 w 3514725"/>
                <a:gd name="connsiteY32" fmla="*/ 747713 h 866775"/>
                <a:gd name="connsiteX33" fmla="*/ 2315528 w 3514725"/>
                <a:gd name="connsiteY33" fmla="*/ 361950 h 866775"/>
                <a:gd name="connsiteX34" fmla="*/ 2227898 w 3514725"/>
                <a:gd name="connsiteY34" fmla="*/ 227647 h 866775"/>
                <a:gd name="connsiteX35" fmla="*/ 2046923 w 3514725"/>
                <a:gd name="connsiteY35" fmla="*/ 152400 h 866775"/>
                <a:gd name="connsiteX36" fmla="*/ 2032635 w 3514725"/>
                <a:gd name="connsiteY36" fmla="*/ 165735 h 866775"/>
                <a:gd name="connsiteX37" fmla="*/ 1911668 w 3514725"/>
                <a:gd name="connsiteY37" fmla="*/ 392430 h 866775"/>
                <a:gd name="connsiteX38" fmla="*/ 1706880 w 3514725"/>
                <a:gd name="connsiteY38" fmla="*/ 513397 h 866775"/>
                <a:gd name="connsiteX39" fmla="*/ 1642110 w 3514725"/>
                <a:gd name="connsiteY39" fmla="*/ 471488 h 866775"/>
                <a:gd name="connsiteX40" fmla="*/ 1468755 w 3514725"/>
                <a:gd name="connsiteY40" fmla="*/ 151447 h 866775"/>
                <a:gd name="connsiteX41" fmla="*/ 1300163 w 3514725"/>
                <a:gd name="connsiteY41" fmla="*/ 211455 h 866775"/>
                <a:gd name="connsiteX42" fmla="*/ 1226820 w 3514725"/>
                <a:gd name="connsiteY42" fmla="*/ 286703 h 866775"/>
                <a:gd name="connsiteX43" fmla="*/ 1171575 w 3514725"/>
                <a:gd name="connsiteY43" fmla="*/ 593408 h 866775"/>
                <a:gd name="connsiteX44" fmla="*/ 1162050 w 3514725"/>
                <a:gd name="connsiteY44" fmla="*/ 751522 h 866775"/>
                <a:gd name="connsiteX45" fmla="*/ 1220153 w 3514725"/>
                <a:gd name="connsiteY45" fmla="*/ 751522 h 866775"/>
                <a:gd name="connsiteX46" fmla="*/ 1293495 w 3514725"/>
                <a:gd name="connsiteY46" fmla="*/ 683895 h 866775"/>
                <a:gd name="connsiteX47" fmla="*/ 1304925 w 3514725"/>
                <a:gd name="connsiteY47" fmla="*/ 548640 h 866775"/>
                <a:gd name="connsiteX48" fmla="*/ 1415415 w 3514725"/>
                <a:gd name="connsiteY48" fmla="*/ 559118 h 866775"/>
                <a:gd name="connsiteX49" fmla="*/ 1403985 w 3514725"/>
                <a:gd name="connsiteY49" fmla="*/ 746760 h 866775"/>
                <a:gd name="connsiteX50" fmla="*/ 1048703 w 3514725"/>
                <a:gd name="connsiteY50" fmla="*/ 748665 h 866775"/>
                <a:gd name="connsiteX51" fmla="*/ 1069658 w 3514725"/>
                <a:gd name="connsiteY51" fmla="*/ 482918 h 866775"/>
                <a:gd name="connsiteX52" fmla="*/ 912495 w 3514725"/>
                <a:gd name="connsiteY52" fmla="*/ 237172 h 866775"/>
                <a:gd name="connsiteX53" fmla="*/ 860108 w 3514725"/>
                <a:gd name="connsiteY53" fmla="*/ 257175 h 866775"/>
                <a:gd name="connsiteX54" fmla="*/ 766763 w 3514725"/>
                <a:gd name="connsiteY54" fmla="*/ 428625 h 866775"/>
                <a:gd name="connsiteX55" fmla="*/ 573405 w 3514725"/>
                <a:gd name="connsiteY55" fmla="*/ 541020 h 866775"/>
                <a:gd name="connsiteX56" fmla="*/ 568643 w 3514725"/>
                <a:gd name="connsiteY56" fmla="*/ 541020 h 866775"/>
                <a:gd name="connsiteX57" fmla="*/ 525780 w 3514725"/>
                <a:gd name="connsiteY57" fmla="*/ 513397 h 866775"/>
                <a:gd name="connsiteX58" fmla="*/ 421958 w 3514725"/>
                <a:gd name="connsiteY58" fmla="*/ 326708 h 866775"/>
                <a:gd name="connsiteX59" fmla="*/ 258128 w 3514725"/>
                <a:gd name="connsiteY59" fmla="*/ 260985 h 866775"/>
                <a:gd name="connsiteX60" fmla="*/ 127635 w 3514725"/>
                <a:gd name="connsiteY60" fmla="*/ 401003 h 866775"/>
                <a:gd name="connsiteX61" fmla="*/ 96203 w 3514725"/>
                <a:gd name="connsiteY61" fmla="*/ 746760 h 866775"/>
                <a:gd name="connsiteX62" fmla="*/ 200978 w 3514725"/>
                <a:gd name="connsiteY62" fmla="*/ 746760 h 866775"/>
                <a:gd name="connsiteX63" fmla="*/ 212408 w 3514725"/>
                <a:gd name="connsiteY63" fmla="*/ 572453 h 866775"/>
                <a:gd name="connsiteX64" fmla="*/ 319088 w 3514725"/>
                <a:gd name="connsiteY64" fmla="*/ 579120 h 866775"/>
                <a:gd name="connsiteX65" fmla="*/ 319088 w 3514725"/>
                <a:gd name="connsiteY65" fmla="*/ 748665 h 866775"/>
                <a:gd name="connsiteX66" fmla="*/ 1048703 w 3514725"/>
                <a:gd name="connsiteY66" fmla="*/ 748665 h 866775"/>
                <a:gd name="connsiteX67" fmla="*/ 3297555 w 3514725"/>
                <a:gd name="connsiteY67" fmla="*/ 572453 h 866775"/>
                <a:gd name="connsiteX68" fmla="*/ 3297555 w 3514725"/>
                <a:gd name="connsiteY68" fmla="*/ 663893 h 866775"/>
                <a:gd name="connsiteX69" fmla="*/ 3386138 w 3514725"/>
                <a:gd name="connsiteY69" fmla="*/ 742950 h 866775"/>
                <a:gd name="connsiteX70" fmla="*/ 3408998 w 3514725"/>
                <a:gd name="connsiteY70" fmla="*/ 735330 h 866775"/>
                <a:gd name="connsiteX71" fmla="*/ 3371850 w 3514725"/>
                <a:gd name="connsiteY71" fmla="*/ 384810 h 866775"/>
                <a:gd name="connsiteX72" fmla="*/ 3293745 w 3514725"/>
                <a:gd name="connsiteY72" fmla="*/ 284797 h 866775"/>
                <a:gd name="connsiteX73" fmla="*/ 3143250 w 3514725"/>
                <a:gd name="connsiteY73" fmla="*/ 227647 h 866775"/>
                <a:gd name="connsiteX74" fmla="*/ 3131820 w 3514725"/>
                <a:gd name="connsiteY74" fmla="*/ 239078 h 866775"/>
                <a:gd name="connsiteX75" fmla="*/ 3025140 w 3514725"/>
                <a:gd name="connsiteY75" fmla="*/ 435293 h 866775"/>
                <a:gd name="connsiteX76" fmla="*/ 2840355 w 3514725"/>
                <a:gd name="connsiteY76" fmla="*/ 542925 h 866775"/>
                <a:gd name="connsiteX77" fmla="*/ 2778443 w 3514725"/>
                <a:gd name="connsiteY77" fmla="*/ 503872 h 866775"/>
                <a:gd name="connsiteX78" fmla="*/ 2625090 w 3514725"/>
                <a:gd name="connsiteY78" fmla="*/ 222885 h 866775"/>
                <a:gd name="connsiteX79" fmla="*/ 2457450 w 3514725"/>
                <a:gd name="connsiteY79" fmla="*/ 294322 h 866775"/>
                <a:gd name="connsiteX80" fmla="*/ 2427923 w 3514725"/>
                <a:gd name="connsiteY80" fmla="*/ 357188 h 866775"/>
                <a:gd name="connsiteX81" fmla="*/ 2458403 w 3514725"/>
                <a:gd name="connsiteY81" fmla="*/ 702945 h 866775"/>
                <a:gd name="connsiteX82" fmla="*/ 2512695 w 3514725"/>
                <a:gd name="connsiteY82" fmla="*/ 751522 h 866775"/>
                <a:gd name="connsiteX83" fmla="*/ 3141345 w 3514725"/>
                <a:gd name="connsiteY83" fmla="*/ 750570 h 866775"/>
                <a:gd name="connsiteX84" fmla="*/ 3187065 w 3514725"/>
                <a:gd name="connsiteY84" fmla="*/ 747713 h 866775"/>
                <a:gd name="connsiteX85" fmla="*/ 3187065 w 3514725"/>
                <a:gd name="connsiteY85" fmla="*/ 578168 h 866775"/>
                <a:gd name="connsiteX86" fmla="*/ 3297555 w 3514725"/>
                <a:gd name="connsiteY86" fmla="*/ 572453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514725" h="866775">
                  <a:moveTo>
                    <a:pt x="0" y="470535"/>
                  </a:moveTo>
                  <a:cubicBezTo>
                    <a:pt x="2858" y="458153"/>
                    <a:pt x="6668" y="446722"/>
                    <a:pt x="8573" y="434340"/>
                  </a:cubicBezTo>
                  <a:cubicBezTo>
                    <a:pt x="22860" y="303847"/>
                    <a:pt x="86678" y="212408"/>
                    <a:pt x="212408" y="167640"/>
                  </a:cubicBezTo>
                  <a:cubicBezTo>
                    <a:pt x="280988" y="142875"/>
                    <a:pt x="348615" y="118110"/>
                    <a:pt x="421005" y="91440"/>
                  </a:cubicBezTo>
                  <a:cubicBezTo>
                    <a:pt x="477203" y="194310"/>
                    <a:pt x="531495" y="296228"/>
                    <a:pt x="587693" y="397193"/>
                  </a:cubicBezTo>
                  <a:cubicBezTo>
                    <a:pt x="595313" y="411480"/>
                    <a:pt x="608648" y="421958"/>
                    <a:pt x="620078" y="434340"/>
                  </a:cubicBezTo>
                  <a:cubicBezTo>
                    <a:pt x="630555" y="421958"/>
                    <a:pt x="643890" y="410528"/>
                    <a:pt x="652463" y="397193"/>
                  </a:cubicBezTo>
                  <a:cubicBezTo>
                    <a:pt x="707708" y="297180"/>
                    <a:pt x="762000" y="197168"/>
                    <a:pt x="819150" y="90488"/>
                  </a:cubicBezTo>
                  <a:cubicBezTo>
                    <a:pt x="922973" y="129540"/>
                    <a:pt x="1025843" y="167640"/>
                    <a:pt x="1132523" y="208597"/>
                  </a:cubicBezTo>
                  <a:cubicBezTo>
                    <a:pt x="1223963" y="84772"/>
                    <a:pt x="1381125" y="69533"/>
                    <a:pt x="1515428" y="0"/>
                  </a:cubicBezTo>
                  <a:cubicBezTo>
                    <a:pt x="1578293" y="118110"/>
                    <a:pt x="1637348" y="231458"/>
                    <a:pt x="1698308" y="343853"/>
                  </a:cubicBezTo>
                  <a:cubicBezTo>
                    <a:pt x="1707833" y="360997"/>
                    <a:pt x="1727835" y="382905"/>
                    <a:pt x="1742123" y="381953"/>
                  </a:cubicBezTo>
                  <a:cubicBezTo>
                    <a:pt x="1757363" y="381000"/>
                    <a:pt x="1776413" y="359093"/>
                    <a:pt x="1784985" y="341947"/>
                  </a:cubicBezTo>
                  <a:cubicBezTo>
                    <a:pt x="1845945" y="230505"/>
                    <a:pt x="1904048" y="118110"/>
                    <a:pt x="1966913" y="953"/>
                  </a:cubicBezTo>
                  <a:cubicBezTo>
                    <a:pt x="2104073" y="64770"/>
                    <a:pt x="2265998" y="73343"/>
                    <a:pt x="2358390" y="201930"/>
                  </a:cubicBezTo>
                  <a:cubicBezTo>
                    <a:pt x="2465070" y="160972"/>
                    <a:pt x="2566988" y="122872"/>
                    <a:pt x="2670810" y="82868"/>
                  </a:cubicBezTo>
                  <a:cubicBezTo>
                    <a:pt x="2727960" y="187643"/>
                    <a:pt x="2782253" y="288608"/>
                    <a:pt x="2837498" y="387668"/>
                  </a:cubicBezTo>
                  <a:cubicBezTo>
                    <a:pt x="2846070" y="402908"/>
                    <a:pt x="2860358" y="415290"/>
                    <a:pt x="2872740" y="428625"/>
                  </a:cubicBezTo>
                  <a:cubicBezTo>
                    <a:pt x="2886075" y="414338"/>
                    <a:pt x="2903220" y="402908"/>
                    <a:pt x="2911793" y="386715"/>
                  </a:cubicBezTo>
                  <a:cubicBezTo>
                    <a:pt x="2962275" y="297180"/>
                    <a:pt x="3010853" y="205740"/>
                    <a:pt x="3058478" y="115253"/>
                  </a:cubicBezTo>
                  <a:cubicBezTo>
                    <a:pt x="3071813" y="90488"/>
                    <a:pt x="3084195" y="85725"/>
                    <a:pt x="3110865" y="96203"/>
                  </a:cubicBezTo>
                  <a:cubicBezTo>
                    <a:pt x="3173730" y="121920"/>
                    <a:pt x="3238500" y="142875"/>
                    <a:pt x="3302318" y="167640"/>
                  </a:cubicBezTo>
                  <a:cubicBezTo>
                    <a:pt x="3409950" y="209550"/>
                    <a:pt x="3470910" y="292418"/>
                    <a:pt x="3485198" y="403860"/>
                  </a:cubicBezTo>
                  <a:cubicBezTo>
                    <a:pt x="3502343" y="539115"/>
                    <a:pt x="3508058" y="675322"/>
                    <a:pt x="3518535" y="811530"/>
                  </a:cubicBezTo>
                  <a:cubicBezTo>
                    <a:pt x="3519488" y="829628"/>
                    <a:pt x="3518535" y="848678"/>
                    <a:pt x="3518535" y="871538"/>
                  </a:cubicBezTo>
                  <a:cubicBezTo>
                    <a:pt x="2342198" y="871538"/>
                    <a:pt x="1171575" y="871538"/>
                    <a:pt x="0" y="871538"/>
                  </a:cubicBezTo>
                  <a:cubicBezTo>
                    <a:pt x="0" y="737235"/>
                    <a:pt x="0" y="603885"/>
                    <a:pt x="0" y="470535"/>
                  </a:cubicBezTo>
                  <a:close/>
                  <a:moveTo>
                    <a:pt x="1403985" y="746760"/>
                  </a:moveTo>
                  <a:cubicBezTo>
                    <a:pt x="1644015" y="746760"/>
                    <a:pt x="1878330" y="746760"/>
                    <a:pt x="2113598" y="746760"/>
                  </a:cubicBezTo>
                  <a:cubicBezTo>
                    <a:pt x="2109788" y="681990"/>
                    <a:pt x="2105978" y="621030"/>
                    <a:pt x="2101215" y="557213"/>
                  </a:cubicBezTo>
                  <a:cubicBezTo>
                    <a:pt x="2140268" y="554355"/>
                    <a:pt x="2174558" y="551497"/>
                    <a:pt x="2211705" y="548640"/>
                  </a:cubicBezTo>
                  <a:cubicBezTo>
                    <a:pt x="2217420" y="618172"/>
                    <a:pt x="2223135" y="682943"/>
                    <a:pt x="2227898" y="747713"/>
                  </a:cubicBezTo>
                  <a:cubicBezTo>
                    <a:pt x="2271713" y="747713"/>
                    <a:pt x="2309813" y="747713"/>
                    <a:pt x="2354580" y="747713"/>
                  </a:cubicBezTo>
                  <a:cubicBezTo>
                    <a:pt x="2342198" y="616268"/>
                    <a:pt x="2337435" y="487680"/>
                    <a:pt x="2315528" y="361950"/>
                  </a:cubicBezTo>
                  <a:cubicBezTo>
                    <a:pt x="2306955" y="312420"/>
                    <a:pt x="2268855" y="257175"/>
                    <a:pt x="2227898" y="227647"/>
                  </a:cubicBezTo>
                  <a:cubicBezTo>
                    <a:pt x="2174558" y="189547"/>
                    <a:pt x="2105025" y="175260"/>
                    <a:pt x="2046923" y="152400"/>
                  </a:cubicBezTo>
                  <a:cubicBezTo>
                    <a:pt x="2037398" y="160972"/>
                    <a:pt x="2034540" y="162878"/>
                    <a:pt x="2032635" y="165735"/>
                  </a:cubicBezTo>
                  <a:cubicBezTo>
                    <a:pt x="1991678" y="240983"/>
                    <a:pt x="1942148" y="313372"/>
                    <a:pt x="1911668" y="392430"/>
                  </a:cubicBezTo>
                  <a:cubicBezTo>
                    <a:pt x="1872615" y="492443"/>
                    <a:pt x="1810703" y="528638"/>
                    <a:pt x="1706880" y="513397"/>
                  </a:cubicBezTo>
                  <a:cubicBezTo>
                    <a:pt x="1674495" y="508635"/>
                    <a:pt x="1656398" y="500063"/>
                    <a:pt x="1642110" y="471488"/>
                  </a:cubicBezTo>
                  <a:cubicBezTo>
                    <a:pt x="1586865" y="364808"/>
                    <a:pt x="1527810" y="260033"/>
                    <a:pt x="1468755" y="151447"/>
                  </a:cubicBezTo>
                  <a:cubicBezTo>
                    <a:pt x="1409700" y="171450"/>
                    <a:pt x="1352550" y="185738"/>
                    <a:pt x="1300163" y="211455"/>
                  </a:cubicBezTo>
                  <a:cubicBezTo>
                    <a:pt x="1270635" y="226695"/>
                    <a:pt x="1243965" y="257175"/>
                    <a:pt x="1226820" y="286703"/>
                  </a:cubicBezTo>
                  <a:cubicBezTo>
                    <a:pt x="1172528" y="381000"/>
                    <a:pt x="1186815" y="490538"/>
                    <a:pt x="1171575" y="593408"/>
                  </a:cubicBezTo>
                  <a:cubicBezTo>
                    <a:pt x="1163955" y="643890"/>
                    <a:pt x="1164908" y="696278"/>
                    <a:pt x="1162050" y="751522"/>
                  </a:cubicBezTo>
                  <a:cubicBezTo>
                    <a:pt x="1185863" y="751522"/>
                    <a:pt x="1203008" y="751522"/>
                    <a:pt x="1220153" y="751522"/>
                  </a:cubicBezTo>
                  <a:cubicBezTo>
                    <a:pt x="1290638" y="751522"/>
                    <a:pt x="1289685" y="751522"/>
                    <a:pt x="1293495" y="683895"/>
                  </a:cubicBezTo>
                  <a:cubicBezTo>
                    <a:pt x="1296353" y="640080"/>
                    <a:pt x="1300163" y="596265"/>
                    <a:pt x="1304925" y="548640"/>
                  </a:cubicBezTo>
                  <a:cubicBezTo>
                    <a:pt x="1344930" y="552450"/>
                    <a:pt x="1380173" y="556260"/>
                    <a:pt x="1415415" y="559118"/>
                  </a:cubicBezTo>
                  <a:cubicBezTo>
                    <a:pt x="1412558" y="623888"/>
                    <a:pt x="1408748" y="683895"/>
                    <a:pt x="1403985" y="746760"/>
                  </a:cubicBezTo>
                  <a:close/>
                  <a:moveTo>
                    <a:pt x="1048703" y="748665"/>
                  </a:moveTo>
                  <a:cubicBezTo>
                    <a:pt x="1055370" y="656272"/>
                    <a:pt x="1062038" y="569595"/>
                    <a:pt x="1069658" y="482918"/>
                  </a:cubicBezTo>
                  <a:cubicBezTo>
                    <a:pt x="1085850" y="283845"/>
                    <a:pt x="1124903" y="309563"/>
                    <a:pt x="912495" y="237172"/>
                  </a:cubicBezTo>
                  <a:cubicBezTo>
                    <a:pt x="886778" y="228600"/>
                    <a:pt x="872490" y="231458"/>
                    <a:pt x="860108" y="257175"/>
                  </a:cubicBezTo>
                  <a:cubicBezTo>
                    <a:pt x="830580" y="315278"/>
                    <a:pt x="798195" y="371475"/>
                    <a:pt x="766763" y="428625"/>
                  </a:cubicBezTo>
                  <a:cubicBezTo>
                    <a:pt x="703898" y="542925"/>
                    <a:pt x="703898" y="542925"/>
                    <a:pt x="573405" y="541020"/>
                  </a:cubicBezTo>
                  <a:cubicBezTo>
                    <a:pt x="571500" y="541020"/>
                    <a:pt x="569595" y="541972"/>
                    <a:pt x="568643" y="541020"/>
                  </a:cubicBezTo>
                  <a:cubicBezTo>
                    <a:pt x="553403" y="532447"/>
                    <a:pt x="533400" y="526733"/>
                    <a:pt x="525780" y="513397"/>
                  </a:cubicBezTo>
                  <a:cubicBezTo>
                    <a:pt x="489585" y="452438"/>
                    <a:pt x="456248" y="388620"/>
                    <a:pt x="421958" y="326708"/>
                  </a:cubicBezTo>
                  <a:cubicBezTo>
                    <a:pt x="366713" y="226695"/>
                    <a:pt x="367665" y="230505"/>
                    <a:pt x="258128" y="260985"/>
                  </a:cubicBezTo>
                  <a:cubicBezTo>
                    <a:pt x="182880" y="281940"/>
                    <a:pt x="137160" y="328613"/>
                    <a:pt x="127635" y="401003"/>
                  </a:cubicBezTo>
                  <a:cubicBezTo>
                    <a:pt x="111443" y="514350"/>
                    <a:pt x="106680" y="629603"/>
                    <a:pt x="96203" y="746760"/>
                  </a:cubicBezTo>
                  <a:cubicBezTo>
                    <a:pt x="135255" y="746760"/>
                    <a:pt x="167640" y="746760"/>
                    <a:pt x="200978" y="746760"/>
                  </a:cubicBezTo>
                  <a:cubicBezTo>
                    <a:pt x="204788" y="686753"/>
                    <a:pt x="208598" y="630555"/>
                    <a:pt x="212408" y="572453"/>
                  </a:cubicBezTo>
                  <a:cubicBezTo>
                    <a:pt x="251460" y="574358"/>
                    <a:pt x="285750" y="577215"/>
                    <a:pt x="319088" y="579120"/>
                  </a:cubicBezTo>
                  <a:cubicBezTo>
                    <a:pt x="319088" y="638175"/>
                    <a:pt x="319088" y="692468"/>
                    <a:pt x="319088" y="748665"/>
                  </a:cubicBezTo>
                  <a:cubicBezTo>
                    <a:pt x="562928" y="748665"/>
                    <a:pt x="802958" y="748665"/>
                    <a:pt x="1048703" y="748665"/>
                  </a:cubicBezTo>
                  <a:close/>
                  <a:moveTo>
                    <a:pt x="3297555" y="572453"/>
                  </a:moveTo>
                  <a:cubicBezTo>
                    <a:pt x="3297555" y="607695"/>
                    <a:pt x="3296603" y="636270"/>
                    <a:pt x="3297555" y="663893"/>
                  </a:cubicBezTo>
                  <a:cubicBezTo>
                    <a:pt x="3299460" y="750570"/>
                    <a:pt x="3299460" y="751522"/>
                    <a:pt x="3386138" y="742950"/>
                  </a:cubicBezTo>
                  <a:cubicBezTo>
                    <a:pt x="3390900" y="742950"/>
                    <a:pt x="3394710" y="740093"/>
                    <a:pt x="3408998" y="735330"/>
                  </a:cubicBezTo>
                  <a:cubicBezTo>
                    <a:pt x="3397568" y="619125"/>
                    <a:pt x="3391853" y="501015"/>
                    <a:pt x="3371850" y="384810"/>
                  </a:cubicBezTo>
                  <a:cubicBezTo>
                    <a:pt x="3365183" y="347663"/>
                    <a:pt x="3328035" y="305753"/>
                    <a:pt x="3293745" y="284797"/>
                  </a:cubicBezTo>
                  <a:cubicBezTo>
                    <a:pt x="3248025" y="256222"/>
                    <a:pt x="3191828" y="244793"/>
                    <a:pt x="3143250" y="227647"/>
                  </a:cubicBezTo>
                  <a:cubicBezTo>
                    <a:pt x="3135630" y="234315"/>
                    <a:pt x="3132773" y="236220"/>
                    <a:pt x="3131820" y="239078"/>
                  </a:cubicBezTo>
                  <a:cubicBezTo>
                    <a:pt x="3095625" y="303847"/>
                    <a:pt x="3051810" y="366713"/>
                    <a:pt x="3025140" y="435293"/>
                  </a:cubicBezTo>
                  <a:cubicBezTo>
                    <a:pt x="2990850" y="525780"/>
                    <a:pt x="2931795" y="555308"/>
                    <a:pt x="2840355" y="542925"/>
                  </a:cubicBezTo>
                  <a:cubicBezTo>
                    <a:pt x="2809875" y="539115"/>
                    <a:pt x="2792730" y="531495"/>
                    <a:pt x="2778443" y="503872"/>
                  </a:cubicBezTo>
                  <a:cubicBezTo>
                    <a:pt x="2729865" y="411480"/>
                    <a:pt x="2678430" y="320993"/>
                    <a:pt x="2625090" y="222885"/>
                  </a:cubicBezTo>
                  <a:cubicBezTo>
                    <a:pt x="2566988" y="247650"/>
                    <a:pt x="2511743" y="269558"/>
                    <a:pt x="2457450" y="294322"/>
                  </a:cubicBezTo>
                  <a:cubicBezTo>
                    <a:pt x="2431733" y="305753"/>
                    <a:pt x="2425065" y="326708"/>
                    <a:pt x="2427923" y="357188"/>
                  </a:cubicBezTo>
                  <a:cubicBezTo>
                    <a:pt x="2440305" y="472440"/>
                    <a:pt x="2451735" y="587693"/>
                    <a:pt x="2458403" y="702945"/>
                  </a:cubicBezTo>
                  <a:cubicBezTo>
                    <a:pt x="2460308" y="742950"/>
                    <a:pt x="2474595" y="752475"/>
                    <a:pt x="2512695" y="751522"/>
                  </a:cubicBezTo>
                  <a:cubicBezTo>
                    <a:pt x="2722245" y="749618"/>
                    <a:pt x="2931795" y="750570"/>
                    <a:pt x="3141345" y="750570"/>
                  </a:cubicBezTo>
                  <a:cubicBezTo>
                    <a:pt x="3156585" y="750570"/>
                    <a:pt x="3171825" y="748665"/>
                    <a:pt x="3187065" y="747713"/>
                  </a:cubicBezTo>
                  <a:cubicBezTo>
                    <a:pt x="3187065" y="688658"/>
                    <a:pt x="3187065" y="634365"/>
                    <a:pt x="3187065" y="578168"/>
                  </a:cubicBezTo>
                  <a:cubicBezTo>
                    <a:pt x="3221355" y="576263"/>
                    <a:pt x="3254693" y="574358"/>
                    <a:pt x="3297555" y="572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Полилиния: фигура 1163">
              <a:extLst>
                <a:ext uri="{FF2B5EF4-FFF2-40B4-BE49-F238E27FC236}">
                  <a16:creationId xmlns:a16="http://schemas.microsoft.com/office/drawing/2014/main" id="{2C686BFB-59C8-4B9E-8FA4-5E007E10CD63}"/>
                </a:ext>
              </a:extLst>
            </p:cNvPr>
            <p:cNvSpPr/>
            <p:nvPr/>
          </p:nvSpPr>
          <p:spPr>
            <a:xfrm>
              <a:off x="4561522" y="1864995"/>
              <a:ext cx="2447925" cy="3838575"/>
            </a:xfrm>
            <a:custGeom>
              <a:avLst/>
              <a:gdLst>
                <a:gd name="connsiteX0" fmla="*/ 2445068 w 2447925"/>
                <a:gd name="connsiteY0" fmla="*/ 2316480 h 3838575"/>
                <a:gd name="connsiteX1" fmla="*/ 2254568 w 2447925"/>
                <a:gd name="connsiteY1" fmla="*/ 2316480 h 3838575"/>
                <a:gd name="connsiteX2" fmla="*/ 2298383 w 2447925"/>
                <a:gd name="connsiteY2" fmla="*/ 3843337 h 3838575"/>
                <a:gd name="connsiteX3" fmla="*/ 1908810 w 2447925"/>
                <a:gd name="connsiteY3" fmla="*/ 3843337 h 3838575"/>
                <a:gd name="connsiteX4" fmla="*/ 1792605 w 2447925"/>
                <a:gd name="connsiteY4" fmla="*/ 2889885 h 3838575"/>
                <a:gd name="connsiteX5" fmla="*/ 1784985 w 2447925"/>
                <a:gd name="connsiteY5" fmla="*/ 2890837 h 3838575"/>
                <a:gd name="connsiteX6" fmla="*/ 1668780 w 2447925"/>
                <a:gd name="connsiteY6" fmla="*/ 3845243 h 3838575"/>
                <a:gd name="connsiteX7" fmla="*/ 1279208 w 2447925"/>
                <a:gd name="connsiteY7" fmla="*/ 3845243 h 3838575"/>
                <a:gd name="connsiteX8" fmla="*/ 1279208 w 2447925"/>
                <a:gd name="connsiteY8" fmla="*/ 3773805 h 3838575"/>
                <a:gd name="connsiteX9" fmla="*/ 1343025 w 2447925"/>
                <a:gd name="connsiteY9" fmla="*/ 1508760 h 3838575"/>
                <a:gd name="connsiteX10" fmla="*/ 1330643 w 2447925"/>
                <a:gd name="connsiteY10" fmla="*/ 1415415 h 3838575"/>
                <a:gd name="connsiteX11" fmla="*/ 1211580 w 2447925"/>
                <a:gd name="connsiteY11" fmla="*/ 1334452 h 3838575"/>
                <a:gd name="connsiteX12" fmla="*/ 948690 w 2447925"/>
                <a:gd name="connsiteY12" fmla="*/ 1226820 h 3838575"/>
                <a:gd name="connsiteX13" fmla="*/ 461963 w 2447925"/>
                <a:gd name="connsiteY13" fmla="*/ 737235 h 3838575"/>
                <a:gd name="connsiteX14" fmla="*/ 401955 w 2447925"/>
                <a:gd name="connsiteY14" fmla="*/ 502920 h 3838575"/>
                <a:gd name="connsiteX15" fmla="*/ 385763 w 2447925"/>
                <a:gd name="connsiteY15" fmla="*/ 452438 h 3838575"/>
                <a:gd name="connsiteX16" fmla="*/ 40005 w 2447925"/>
                <a:gd name="connsiteY16" fmla="*/ 111442 h 3838575"/>
                <a:gd name="connsiteX17" fmla="*/ 0 w 2447925"/>
                <a:gd name="connsiteY17" fmla="*/ 83820 h 3838575"/>
                <a:gd name="connsiteX18" fmla="*/ 93345 w 2447925"/>
                <a:gd name="connsiteY18" fmla="*/ 0 h 3838575"/>
                <a:gd name="connsiteX19" fmla="*/ 311468 w 2447925"/>
                <a:gd name="connsiteY19" fmla="*/ 213360 h 3838575"/>
                <a:gd name="connsiteX20" fmla="*/ 470535 w 2447925"/>
                <a:gd name="connsiteY20" fmla="*/ 370522 h 3838575"/>
                <a:gd name="connsiteX21" fmla="*/ 527685 w 2447925"/>
                <a:gd name="connsiteY21" fmla="*/ 383857 h 3838575"/>
                <a:gd name="connsiteX22" fmla="*/ 744855 w 2447925"/>
                <a:gd name="connsiteY22" fmla="*/ 433388 h 3838575"/>
                <a:gd name="connsiteX23" fmla="*/ 1094423 w 2447925"/>
                <a:gd name="connsiteY23" fmla="*/ 783908 h 3838575"/>
                <a:gd name="connsiteX24" fmla="*/ 1198245 w 2447925"/>
                <a:gd name="connsiteY24" fmla="*/ 825818 h 3838575"/>
                <a:gd name="connsiteX25" fmla="*/ 1545908 w 2447925"/>
                <a:gd name="connsiteY25" fmla="*/ 823913 h 3838575"/>
                <a:gd name="connsiteX26" fmla="*/ 1607820 w 2447925"/>
                <a:gd name="connsiteY26" fmla="*/ 862013 h 3838575"/>
                <a:gd name="connsiteX27" fmla="*/ 1750695 w 2447925"/>
                <a:gd name="connsiteY27" fmla="*/ 1130618 h 3838575"/>
                <a:gd name="connsiteX28" fmla="*/ 1791653 w 2447925"/>
                <a:gd name="connsiteY28" fmla="*/ 1177290 h 3838575"/>
                <a:gd name="connsiteX29" fmla="*/ 1836420 w 2447925"/>
                <a:gd name="connsiteY29" fmla="*/ 1128713 h 3838575"/>
                <a:gd name="connsiteX30" fmla="*/ 1984058 w 2447925"/>
                <a:gd name="connsiteY30" fmla="*/ 857250 h 3838575"/>
                <a:gd name="connsiteX31" fmla="*/ 2033588 w 2447925"/>
                <a:gd name="connsiteY31" fmla="*/ 826770 h 3838575"/>
                <a:gd name="connsiteX32" fmla="*/ 2438400 w 2447925"/>
                <a:gd name="connsiteY32" fmla="*/ 1090613 h 3838575"/>
                <a:gd name="connsiteX33" fmla="*/ 2449830 w 2447925"/>
                <a:gd name="connsiteY33" fmla="*/ 1141095 h 3838575"/>
                <a:gd name="connsiteX34" fmla="*/ 2449830 w 2447925"/>
                <a:gd name="connsiteY34" fmla="*/ 2298383 h 3838575"/>
                <a:gd name="connsiteX35" fmla="*/ 2445068 w 2447925"/>
                <a:gd name="connsiteY35" fmla="*/ 2316480 h 3838575"/>
                <a:gd name="connsiteX36" fmla="*/ 2353628 w 2447925"/>
                <a:gd name="connsiteY36" fmla="*/ 2207895 h 3838575"/>
                <a:gd name="connsiteX37" fmla="*/ 2358390 w 2447925"/>
                <a:gd name="connsiteY37" fmla="*/ 2192655 h 3838575"/>
                <a:gd name="connsiteX38" fmla="*/ 2357438 w 2447925"/>
                <a:gd name="connsiteY38" fmla="*/ 1240155 h 3838575"/>
                <a:gd name="connsiteX39" fmla="*/ 2113598 w 2447925"/>
                <a:gd name="connsiteY39" fmla="*/ 935355 h 3838575"/>
                <a:gd name="connsiteX40" fmla="*/ 2045970 w 2447925"/>
                <a:gd name="connsiteY40" fmla="*/ 962977 h 3838575"/>
                <a:gd name="connsiteX41" fmla="*/ 1942148 w 2447925"/>
                <a:gd name="connsiteY41" fmla="*/ 1161098 h 3838575"/>
                <a:gd name="connsiteX42" fmla="*/ 1740218 w 2447925"/>
                <a:gd name="connsiteY42" fmla="*/ 1279208 h 3838575"/>
                <a:gd name="connsiteX43" fmla="*/ 1690688 w 2447925"/>
                <a:gd name="connsiteY43" fmla="*/ 1248727 h 3838575"/>
                <a:gd name="connsiteX44" fmla="*/ 1538288 w 2447925"/>
                <a:gd name="connsiteY44" fmla="*/ 963930 h 3838575"/>
                <a:gd name="connsiteX45" fmla="*/ 1480185 w 2447925"/>
                <a:gd name="connsiteY45" fmla="*/ 927735 h 3838575"/>
                <a:gd name="connsiteX46" fmla="*/ 1127760 w 2447925"/>
                <a:gd name="connsiteY46" fmla="*/ 926783 h 3838575"/>
                <a:gd name="connsiteX47" fmla="*/ 1054418 w 2447925"/>
                <a:gd name="connsiteY47" fmla="*/ 897255 h 3838575"/>
                <a:gd name="connsiteX48" fmla="*/ 662940 w 2447925"/>
                <a:gd name="connsiteY48" fmla="*/ 507683 h 3838575"/>
                <a:gd name="connsiteX49" fmla="*/ 509588 w 2447925"/>
                <a:gd name="connsiteY49" fmla="*/ 526733 h 3838575"/>
                <a:gd name="connsiteX50" fmla="*/ 541020 w 2447925"/>
                <a:gd name="connsiteY50" fmla="*/ 641033 h 3838575"/>
                <a:gd name="connsiteX51" fmla="*/ 1024890 w 2447925"/>
                <a:gd name="connsiteY51" fmla="*/ 1126808 h 3838575"/>
                <a:gd name="connsiteX52" fmla="*/ 1239203 w 2447925"/>
                <a:gd name="connsiteY52" fmla="*/ 1213485 h 3838575"/>
                <a:gd name="connsiteX53" fmla="*/ 1411605 w 2447925"/>
                <a:gd name="connsiteY53" fmla="*/ 1302068 h 3838575"/>
                <a:gd name="connsiteX54" fmla="*/ 1465898 w 2447925"/>
                <a:gd name="connsiteY54" fmla="*/ 1518285 h 3838575"/>
                <a:gd name="connsiteX55" fmla="*/ 1441133 w 2447925"/>
                <a:gd name="connsiteY55" fmla="*/ 2279333 h 3838575"/>
                <a:gd name="connsiteX56" fmla="*/ 1403985 w 2447925"/>
                <a:gd name="connsiteY56" fmla="*/ 3530918 h 3838575"/>
                <a:gd name="connsiteX57" fmla="*/ 1403985 w 2447925"/>
                <a:gd name="connsiteY57" fmla="*/ 3731895 h 3838575"/>
                <a:gd name="connsiteX58" fmla="*/ 1553528 w 2447925"/>
                <a:gd name="connsiteY58" fmla="*/ 3730943 h 3838575"/>
                <a:gd name="connsiteX59" fmla="*/ 1581150 w 2447925"/>
                <a:gd name="connsiteY59" fmla="*/ 3703320 h 3838575"/>
                <a:gd name="connsiteX60" fmla="*/ 1705928 w 2447925"/>
                <a:gd name="connsiteY60" fmla="*/ 2683193 h 3838575"/>
                <a:gd name="connsiteX61" fmla="*/ 1743075 w 2447925"/>
                <a:gd name="connsiteY61" fmla="*/ 2379345 h 3838575"/>
                <a:gd name="connsiteX62" fmla="*/ 1848803 w 2447925"/>
                <a:gd name="connsiteY62" fmla="*/ 2379345 h 3838575"/>
                <a:gd name="connsiteX63" fmla="*/ 2013585 w 2447925"/>
                <a:gd name="connsiteY63" fmla="*/ 3736658 h 3838575"/>
                <a:gd name="connsiteX64" fmla="*/ 2185988 w 2447925"/>
                <a:gd name="connsiteY64" fmla="*/ 3736658 h 3838575"/>
                <a:gd name="connsiteX65" fmla="*/ 2126933 w 2447925"/>
                <a:gd name="connsiteY65" fmla="*/ 1644015 h 3838575"/>
                <a:gd name="connsiteX66" fmla="*/ 2239328 w 2447925"/>
                <a:gd name="connsiteY66" fmla="*/ 1644015 h 3838575"/>
                <a:gd name="connsiteX67" fmla="*/ 2254568 w 2447925"/>
                <a:gd name="connsiteY67" fmla="*/ 2206943 h 3838575"/>
                <a:gd name="connsiteX68" fmla="*/ 2353628 w 2447925"/>
                <a:gd name="connsiteY68" fmla="*/ 2207895 h 383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447925" h="3838575">
                  <a:moveTo>
                    <a:pt x="2445068" y="2316480"/>
                  </a:moveTo>
                  <a:cubicBezTo>
                    <a:pt x="2382203" y="2316480"/>
                    <a:pt x="2322195" y="2316480"/>
                    <a:pt x="2254568" y="2316480"/>
                  </a:cubicBezTo>
                  <a:cubicBezTo>
                    <a:pt x="2269808" y="2827020"/>
                    <a:pt x="2284095" y="3333750"/>
                    <a:pt x="2298383" y="3843337"/>
                  </a:cubicBezTo>
                  <a:cubicBezTo>
                    <a:pt x="2166938" y="3843337"/>
                    <a:pt x="2040255" y="3843337"/>
                    <a:pt x="1908810" y="3843337"/>
                  </a:cubicBezTo>
                  <a:cubicBezTo>
                    <a:pt x="1869758" y="3526155"/>
                    <a:pt x="1831658" y="3208020"/>
                    <a:pt x="1792605" y="2889885"/>
                  </a:cubicBezTo>
                  <a:cubicBezTo>
                    <a:pt x="1789748" y="2889885"/>
                    <a:pt x="1787843" y="2889885"/>
                    <a:pt x="1784985" y="2890837"/>
                  </a:cubicBezTo>
                  <a:cubicBezTo>
                    <a:pt x="1745933" y="3208020"/>
                    <a:pt x="1707833" y="3526155"/>
                    <a:pt x="1668780" y="3845243"/>
                  </a:cubicBezTo>
                  <a:cubicBezTo>
                    <a:pt x="1537335" y="3845243"/>
                    <a:pt x="1410653" y="3845243"/>
                    <a:pt x="1279208" y="3845243"/>
                  </a:cubicBezTo>
                  <a:cubicBezTo>
                    <a:pt x="1279208" y="3820478"/>
                    <a:pt x="1278255" y="3796665"/>
                    <a:pt x="1279208" y="3773805"/>
                  </a:cubicBezTo>
                  <a:cubicBezTo>
                    <a:pt x="1301115" y="3018473"/>
                    <a:pt x="1323023" y="2263140"/>
                    <a:pt x="1343025" y="1508760"/>
                  </a:cubicBezTo>
                  <a:cubicBezTo>
                    <a:pt x="1343978" y="1477327"/>
                    <a:pt x="1342073" y="1443990"/>
                    <a:pt x="1330643" y="1415415"/>
                  </a:cubicBezTo>
                  <a:cubicBezTo>
                    <a:pt x="1310640" y="1363980"/>
                    <a:pt x="1273493" y="1323975"/>
                    <a:pt x="1211580" y="1334452"/>
                  </a:cubicBezTo>
                  <a:cubicBezTo>
                    <a:pt x="1100138" y="1353502"/>
                    <a:pt x="1023938" y="1306830"/>
                    <a:pt x="948690" y="1226820"/>
                  </a:cubicBezTo>
                  <a:cubicBezTo>
                    <a:pt x="792480" y="1058227"/>
                    <a:pt x="625793" y="899160"/>
                    <a:pt x="461963" y="737235"/>
                  </a:cubicBezTo>
                  <a:cubicBezTo>
                    <a:pt x="393383" y="669608"/>
                    <a:pt x="374333" y="594360"/>
                    <a:pt x="401955" y="502920"/>
                  </a:cubicBezTo>
                  <a:cubicBezTo>
                    <a:pt x="405765" y="488632"/>
                    <a:pt x="397193" y="463867"/>
                    <a:pt x="385763" y="452438"/>
                  </a:cubicBezTo>
                  <a:cubicBezTo>
                    <a:pt x="271463" y="338138"/>
                    <a:pt x="156210" y="224790"/>
                    <a:pt x="40005" y="111442"/>
                  </a:cubicBezTo>
                  <a:cubicBezTo>
                    <a:pt x="28575" y="100965"/>
                    <a:pt x="14288" y="93345"/>
                    <a:pt x="0" y="83820"/>
                  </a:cubicBezTo>
                  <a:cubicBezTo>
                    <a:pt x="36195" y="51435"/>
                    <a:pt x="62865" y="27622"/>
                    <a:pt x="93345" y="0"/>
                  </a:cubicBezTo>
                  <a:cubicBezTo>
                    <a:pt x="161925" y="67627"/>
                    <a:pt x="237172" y="140017"/>
                    <a:pt x="311468" y="213360"/>
                  </a:cubicBezTo>
                  <a:cubicBezTo>
                    <a:pt x="364808" y="265747"/>
                    <a:pt x="418147" y="317182"/>
                    <a:pt x="470535" y="370522"/>
                  </a:cubicBezTo>
                  <a:cubicBezTo>
                    <a:pt x="487680" y="387667"/>
                    <a:pt x="501015" y="394335"/>
                    <a:pt x="527685" y="383857"/>
                  </a:cubicBezTo>
                  <a:cubicBezTo>
                    <a:pt x="609600" y="351472"/>
                    <a:pt x="682943" y="371475"/>
                    <a:pt x="744855" y="433388"/>
                  </a:cubicBezTo>
                  <a:cubicBezTo>
                    <a:pt x="861060" y="550545"/>
                    <a:pt x="979170" y="665797"/>
                    <a:pt x="1094423" y="783908"/>
                  </a:cubicBezTo>
                  <a:cubicBezTo>
                    <a:pt x="1124903" y="815340"/>
                    <a:pt x="1155383" y="826770"/>
                    <a:pt x="1198245" y="825818"/>
                  </a:cubicBezTo>
                  <a:cubicBezTo>
                    <a:pt x="1314450" y="822960"/>
                    <a:pt x="1429703" y="826770"/>
                    <a:pt x="1545908" y="823913"/>
                  </a:cubicBezTo>
                  <a:cubicBezTo>
                    <a:pt x="1578293" y="822960"/>
                    <a:pt x="1593533" y="834390"/>
                    <a:pt x="1607820" y="862013"/>
                  </a:cubicBezTo>
                  <a:cubicBezTo>
                    <a:pt x="1653540" y="952500"/>
                    <a:pt x="1702118" y="1042035"/>
                    <a:pt x="1750695" y="1130618"/>
                  </a:cubicBezTo>
                  <a:cubicBezTo>
                    <a:pt x="1760220" y="1147763"/>
                    <a:pt x="1777365" y="1162050"/>
                    <a:pt x="1791653" y="1177290"/>
                  </a:cubicBezTo>
                  <a:cubicBezTo>
                    <a:pt x="1806893" y="1161098"/>
                    <a:pt x="1825943" y="1147763"/>
                    <a:pt x="1836420" y="1128713"/>
                  </a:cubicBezTo>
                  <a:cubicBezTo>
                    <a:pt x="1885950" y="1038225"/>
                    <a:pt x="1932623" y="946785"/>
                    <a:pt x="1984058" y="857250"/>
                  </a:cubicBezTo>
                  <a:cubicBezTo>
                    <a:pt x="1992630" y="842010"/>
                    <a:pt x="2016443" y="826770"/>
                    <a:pt x="2033588" y="826770"/>
                  </a:cubicBezTo>
                  <a:cubicBezTo>
                    <a:pt x="2208848" y="822008"/>
                    <a:pt x="2371725" y="928688"/>
                    <a:pt x="2438400" y="1090613"/>
                  </a:cubicBezTo>
                  <a:cubicBezTo>
                    <a:pt x="2445068" y="1105852"/>
                    <a:pt x="2449830" y="1123950"/>
                    <a:pt x="2449830" y="1141095"/>
                  </a:cubicBezTo>
                  <a:cubicBezTo>
                    <a:pt x="2450783" y="1526858"/>
                    <a:pt x="2449830" y="1912620"/>
                    <a:pt x="2449830" y="2298383"/>
                  </a:cubicBezTo>
                  <a:cubicBezTo>
                    <a:pt x="2448878" y="2300287"/>
                    <a:pt x="2446973" y="2305050"/>
                    <a:pt x="2445068" y="2316480"/>
                  </a:cubicBezTo>
                  <a:close/>
                  <a:moveTo>
                    <a:pt x="2353628" y="2207895"/>
                  </a:moveTo>
                  <a:cubicBezTo>
                    <a:pt x="2355533" y="2201228"/>
                    <a:pt x="2358390" y="2196465"/>
                    <a:pt x="2358390" y="2192655"/>
                  </a:cubicBezTo>
                  <a:cubicBezTo>
                    <a:pt x="2358390" y="1875473"/>
                    <a:pt x="2361248" y="1557338"/>
                    <a:pt x="2357438" y="1240155"/>
                  </a:cubicBezTo>
                  <a:cubicBezTo>
                    <a:pt x="2355533" y="1089660"/>
                    <a:pt x="2253615" y="973455"/>
                    <a:pt x="2113598" y="935355"/>
                  </a:cubicBezTo>
                  <a:cubicBezTo>
                    <a:pt x="2080260" y="926783"/>
                    <a:pt x="2062163" y="929640"/>
                    <a:pt x="2045970" y="962977"/>
                  </a:cubicBezTo>
                  <a:cubicBezTo>
                    <a:pt x="2013585" y="1030605"/>
                    <a:pt x="1977390" y="1095375"/>
                    <a:pt x="1942148" y="1161098"/>
                  </a:cubicBezTo>
                  <a:cubicBezTo>
                    <a:pt x="1877378" y="1283018"/>
                    <a:pt x="1877378" y="1284923"/>
                    <a:pt x="1740218" y="1279208"/>
                  </a:cubicBezTo>
                  <a:cubicBezTo>
                    <a:pt x="1723073" y="1278255"/>
                    <a:pt x="1699260" y="1263968"/>
                    <a:pt x="1690688" y="1248727"/>
                  </a:cubicBezTo>
                  <a:cubicBezTo>
                    <a:pt x="1637348" y="1154430"/>
                    <a:pt x="1587818" y="1059180"/>
                    <a:pt x="1538288" y="963930"/>
                  </a:cubicBezTo>
                  <a:cubicBezTo>
                    <a:pt x="1524953" y="938213"/>
                    <a:pt x="1509713" y="927735"/>
                    <a:pt x="1480185" y="927735"/>
                  </a:cubicBezTo>
                  <a:cubicBezTo>
                    <a:pt x="1363028" y="929640"/>
                    <a:pt x="1244918" y="929640"/>
                    <a:pt x="1127760" y="926783"/>
                  </a:cubicBezTo>
                  <a:cubicBezTo>
                    <a:pt x="1102995" y="925830"/>
                    <a:pt x="1072515" y="914400"/>
                    <a:pt x="1054418" y="897255"/>
                  </a:cubicBezTo>
                  <a:cubicBezTo>
                    <a:pt x="922020" y="768668"/>
                    <a:pt x="793433" y="637222"/>
                    <a:pt x="662940" y="507683"/>
                  </a:cubicBezTo>
                  <a:cubicBezTo>
                    <a:pt x="608647" y="454342"/>
                    <a:pt x="539115" y="462915"/>
                    <a:pt x="509588" y="526733"/>
                  </a:cubicBezTo>
                  <a:cubicBezTo>
                    <a:pt x="488633" y="572452"/>
                    <a:pt x="507683" y="608647"/>
                    <a:pt x="541020" y="641033"/>
                  </a:cubicBezTo>
                  <a:cubicBezTo>
                    <a:pt x="702945" y="802005"/>
                    <a:pt x="867728" y="961072"/>
                    <a:pt x="1024890" y="1126808"/>
                  </a:cubicBezTo>
                  <a:cubicBezTo>
                    <a:pt x="1086803" y="1192530"/>
                    <a:pt x="1149668" y="1226820"/>
                    <a:pt x="1239203" y="1213485"/>
                  </a:cubicBezTo>
                  <a:cubicBezTo>
                    <a:pt x="1316355" y="1202055"/>
                    <a:pt x="1368743" y="1244918"/>
                    <a:pt x="1411605" y="1302068"/>
                  </a:cubicBezTo>
                  <a:cubicBezTo>
                    <a:pt x="1460183" y="1365885"/>
                    <a:pt x="1468755" y="1440180"/>
                    <a:pt x="1465898" y="1518285"/>
                  </a:cubicBezTo>
                  <a:cubicBezTo>
                    <a:pt x="1456373" y="1771650"/>
                    <a:pt x="1448753" y="2025968"/>
                    <a:pt x="1441133" y="2279333"/>
                  </a:cubicBezTo>
                  <a:cubicBezTo>
                    <a:pt x="1428750" y="2696528"/>
                    <a:pt x="1415415" y="3113723"/>
                    <a:pt x="1403985" y="3530918"/>
                  </a:cubicBezTo>
                  <a:cubicBezTo>
                    <a:pt x="1402080" y="3596640"/>
                    <a:pt x="1403985" y="3663315"/>
                    <a:pt x="1403985" y="3731895"/>
                  </a:cubicBezTo>
                  <a:cubicBezTo>
                    <a:pt x="1456373" y="3731895"/>
                    <a:pt x="1504950" y="3733800"/>
                    <a:pt x="1553528" y="3730943"/>
                  </a:cubicBezTo>
                  <a:cubicBezTo>
                    <a:pt x="1563053" y="3729990"/>
                    <a:pt x="1579245" y="3713798"/>
                    <a:pt x="1581150" y="3703320"/>
                  </a:cubicBezTo>
                  <a:cubicBezTo>
                    <a:pt x="1624013" y="3363278"/>
                    <a:pt x="1664970" y="3023235"/>
                    <a:pt x="1705928" y="2683193"/>
                  </a:cubicBezTo>
                  <a:cubicBezTo>
                    <a:pt x="1718310" y="2581275"/>
                    <a:pt x="1730693" y="2479358"/>
                    <a:pt x="1743075" y="2379345"/>
                  </a:cubicBezTo>
                  <a:cubicBezTo>
                    <a:pt x="1781175" y="2379345"/>
                    <a:pt x="1813560" y="2379345"/>
                    <a:pt x="1848803" y="2379345"/>
                  </a:cubicBezTo>
                  <a:cubicBezTo>
                    <a:pt x="1904048" y="2831783"/>
                    <a:pt x="1958340" y="3283268"/>
                    <a:pt x="2013585" y="3736658"/>
                  </a:cubicBezTo>
                  <a:cubicBezTo>
                    <a:pt x="2071688" y="3736658"/>
                    <a:pt x="2125980" y="3736658"/>
                    <a:pt x="2185988" y="3736658"/>
                  </a:cubicBezTo>
                  <a:cubicBezTo>
                    <a:pt x="2165985" y="3036570"/>
                    <a:pt x="2145983" y="2340293"/>
                    <a:pt x="2126933" y="1644015"/>
                  </a:cubicBezTo>
                  <a:cubicBezTo>
                    <a:pt x="2167890" y="1644015"/>
                    <a:pt x="2202180" y="1644015"/>
                    <a:pt x="2239328" y="1644015"/>
                  </a:cubicBezTo>
                  <a:cubicBezTo>
                    <a:pt x="2244090" y="1833562"/>
                    <a:pt x="2249805" y="2020252"/>
                    <a:pt x="2254568" y="2206943"/>
                  </a:cubicBezTo>
                  <a:cubicBezTo>
                    <a:pt x="2291715" y="2207895"/>
                    <a:pt x="2322195" y="2207895"/>
                    <a:pt x="2353628" y="22078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Полилиния: фигура 1164">
              <a:extLst>
                <a:ext uri="{FF2B5EF4-FFF2-40B4-BE49-F238E27FC236}">
                  <a16:creationId xmlns:a16="http://schemas.microsoft.com/office/drawing/2014/main" id="{36A8866A-FFA0-45FD-859D-3EA49DCB3156}"/>
                </a:ext>
              </a:extLst>
            </p:cNvPr>
            <p:cNvSpPr/>
            <p:nvPr/>
          </p:nvSpPr>
          <p:spPr>
            <a:xfrm>
              <a:off x="2183971" y="1138237"/>
              <a:ext cx="3752850" cy="2009775"/>
            </a:xfrm>
            <a:custGeom>
              <a:avLst/>
              <a:gdLst>
                <a:gd name="connsiteX0" fmla="*/ 244904 w 3752850"/>
                <a:gd name="connsiteY0" fmla="*/ 113348 h 2009775"/>
                <a:gd name="connsiteX1" fmla="*/ 244904 w 3752850"/>
                <a:gd name="connsiteY1" fmla="*/ 1901190 h 2009775"/>
                <a:gd name="connsiteX2" fmla="*/ 3203369 w 3752850"/>
                <a:gd name="connsiteY2" fmla="*/ 1901190 h 2009775"/>
                <a:gd name="connsiteX3" fmla="*/ 3203369 w 3752850"/>
                <a:gd name="connsiteY3" fmla="*/ 2015490 h 2009775"/>
                <a:gd name="connsiteX4" fmla="*/ 3146219 w 3752850"/>
                <a:gd name="connsiteY4" fmla="*/ 2015490 h 2009775"/>
                <a:gd name="connsiteX5" fmla="*/ 56309 w 3752850"/>
                <a:gd name="connsiteY5" fmla="*/ 2016443 h 2009775"/>
                <a:gd name="connsiteX6" fmla="*/ 1064 w 3752850"/>
                <a:gd name="connsiteY6" fmla="*/ 1960245 h 2009775"/>
                <a:gd name="connsiteX7" fmla="*/ 1064 w 3752850"/>
                <a:gd name="connsiteY7" fmla="*/ 1904048 h 2009775"/>
                <a:gd name="connsiteX8" fmla="*/ 124889 w 3752850"/>
                <a:gd name="connsiteY8" fmla="*/ 1904048 h 2009775"/>
                <a:gd name="connsiteX9" fmla="*/ 124889 w 3752850"/>
                <a:gd name="connsiteY9" fmla="*/ 110490 h 2009775"/>
                <a:gd name="connsiteX10" fmla="*/ 4874 w 3752850"/>
                <a:gd name="connsiteY10" fmla="*/ 110490 h 2009775"/>
                <a:gd name="connsiteX11" fmla="*/ 6779 w 3752850"/>
                <a:gd name="connsiteY11" fmla="*/ 0 h 2009775"/>
                <a:gd name="connsiteX12" fmla="*/ 3757724 w 3752850"/>
                <a:gd name="connsiteY12" fmla="*/ 0 h 2009775"/>
                <a:gd name="connsiteX13" fmla="*/ 3757724 w 3752850"/>
                <a:gd name="connsiteY13" fmla="*/ 107633 h 2009775"/>
                <a:gd name="connsiteX14" fmla="*/ 3628184 w 3752850"/>
                <a:gd name="connsiteY14" fmla="*/ 107633 h 2009775"/>
                <a:gd name="connsiteX15" fmla="*/ 3628184 w 3752850"/>
                <a:gd name="connsiteY15" fmla="*/ 1479233 h 2009775"/>
                <a:gd name="connsiteX16" fmla="*/ 3514837 w 3752850"/>
                <a:gd name="connsiteY16" fmla="*/ 1479233 h 2009775"/>
                <a:gd name="connsiteX17" fmla="*/ 3514837 w 3752850"/>
                <a:gd name="connsiteY17" fmla="*/ 113348 h 2009775"/>
                <a:gd name="connsiteX18" fmla="*/ 244904 w 3752850"/>
                <a:gd name="connsiteY18" fmla="*/ 113348 h 200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52850" h="2009775">
                  <a:moveTo>
                    <a:pt x="244904" y="113348"/>
                  </a:moveTo>
                  <a:cubicBezTo>
                    <a:pt x="244904" y="709613"/>
                    <a:pt x="244904" y="1303020"/>
                    <a:pt x="244904" y="1901190"/>
                  </a:cubicBezTo>
                  <a:cubicBezTo>
                    <a:pt x="1230742" y="1901190"/>
                    <a:pt x="2215627" y="1901190"/>
                    <a:pt x="3203369" y="1901190"/>
                  </a:cubicBezTo>
                  <a:cubicBezTo>
                    <a:pt x="3203369" y="1940243"/>
                    <a:pt x="3203369" y="1974533"/>
                    <a:pt x="3203369" y="2015490"/>
                  </a:cubicBezTo>
                  <a:cubicBezTo>
                    <a:pt x="3183367" y="2015490"/>
                    <a:pt x="3165269" y="2015490"/>
                    <a:pt x="3146219" y="2015490"/>
                  </a:cubicBezTo>
                  <a:cubicBezTo>
                    <a:pt x="2116567" y="2015490"/>
                    <a:pt x="1085962" y="2015490"/>
                    <a:pt x="56309" y="2016443"/>
                  </a:cubicBezTo>
                  <a:cubicBezTo>
                    <a:pt x="12494" y="2016443"/>
                    <a:pt x="-4651" y="2004060"/>
                    <a:pt x="1064" y="1960245"/>
                  </a:cubicBezTo>
                  <a:cubicBezTo>
                    <a:pt x="2969" y="1943100"/>
                    <a:pt x="1064" y="1925955"/>
                    <a:pt x="1064" y="1904048"/>
                  </a:cubicBezTo>
                  <a:cubicBezTo>
                    <a:pt x="43927" y="1904048"/>
                    <a:pt x="82979" y="1904048"/>
                    <a:pt x="124889" y="1904048"/>
                  </a:cubicBezTo>
                  <a:cubicBezTo>
                    <a:pt x="124889" y="1304925"/>
                    <a:pt x="124889" y="711518"/>
                    <a:pt x="124889" y="110490"/>
                  </a:cubicBezTo>
                  <a:cubicBezTo>
                    <a:pt x="86789" y="110490"/>
                    <a:pt x="47737" y="110490"/>
                    <a:pt x="4874" y="110490"/>
                  </a:cubicBezTo>
                  <a:cubicBezTo>
                    <a:pt x="6779" y="71438"/>
                    <a:pt x="6779" y="37148"/>
                    <a:pt x="6779" y="0"/>
                  </a:cubicBezTo>
                  <a:cubicBezTo>
                    <a:pt x="1255507" y="0"/>
                    <a:pt x="2505187" y="0"/>
                    <a:pt x="3757724" y="0"/>
                  </a:cubicBezTo>
                  <a:cubicBezTo>
                    <a:pt x="3757724" y="35243"/>
                    <a:pt x="3757724" y="69533"/>
                    <a:pt x="3757724" y="107633"/>
                  </a:cubicBezTo>
                  <a:cubicBezTo>
                    <a:pt x="3715814" y="107633"/>
                    <a:pt x="3674857" y="107633"/>
                    <a:pt x="3628184" y="107633"/>
                  </a:cubicBezTo>
                  <a:cubicBezTo>
                    <a:pt x="3628184" y="566738"/>
                    <a:pt x="3628184" y="1021080"/>
                    <a:pt x="3628184" y="1479233"/>
                  </a:cubicBezTo>
                  <a:cubicBezTo>
                    <a:pt x="3589132" y="1479233"/>
                    <a:pt x="3554842" y="1479233"/>
                    <a:pt x="3514837" y="1479233"/>
                  </a:cubicBezTo>
                  <a:cubicBezTo>
                    <a:pt x="3514837" y="1025843"/>
                    <a:pt x="3514837" y="571500"/>
                    <a:pt x="3514837" y="113348"/>
                  </a:cubicBezTo>
                  <a:cubicBezTo>
                    <a:pt x="2423272" y="113348"/>
                    <a:pt x="1336469" y="113348"/>
                    <a:pt x="244904" y="1133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Полилиния: фигура 1165">
              <a:extLst>
                <a:ext uri="{FF2B5EF4-FFF2-40B4-BE49-F238E27FC236}">
                  <a16:creationId xmlns:a16="http://schemas.microsoft.com/office/drawing/2014/main" id="{D854BFDB-97C2-4723-BE74-EF80F52C039C}"/>
                </a:ext>
              </a:extLst>
            </p:cNvPr>
            <p:cNvSpPr/>
            <p:nvPr/>
          </p:nvSpPr>
          <p:spPr>
            <a:xfrm>
              <a:off x="2647950" y="1460182"/>
              <a:ext cx="1743075" cy="1371600"/>
            </a:xfrm>
            <a:custGeom>
              <a:avLst/>
              <a:gdLst>
                <a:gd name="connsiteX0" fmla="*/ 1028700 w 1743075"/>
                <a:gd name="connsiteY0" fmla="*/ 0 h 1371600"/>
                <a:gd name="connsiteX1" fmla="*/ 1140143 w 1743075"/>
                <a:gd name="connsiteY1" fmla="*/ 0 h 1371600"/>
                <a:gd name="connsiteX2" fmla="*/ 1140143 w 1743075"/>
                <a:gd name="connsiteY2" fmla="*/ 1262063 h 1371600"/>
                <a:gd name="connsiteX3" fmla="*/ 1456373 w 1743075"/>
                <a:gd name="connsiteY3" fmla="*/ 1262063 h 1371600"/>
                <a:gd name="connsiteX4" fmla="*/ 1456373 w 1743075"/>
                <a:gd name="connsiteY4" fmla="*/ 631508 h 1371600"/>
                <a:gd name="connsiteX5" fmla="*/ 1568768 w 1743075"/>
                <a:gd name="connsiteY5" fmla="*/ 631508 h 1371600"/>
                <a:gd name="connsiteX6" fmla="*/ 1568768 w 1743075"/>
                <a:gd name="connsiteY6" fmla="*/ 1263968 h 1371600"/>
                <a:gd name="connsiteX7" fmla="*/ 1747838 w 1743075"/>
                <a:gd name="connsiteY7" fmla="*/ 1263968 h 1371600"/>
                <a:gd name="connsiteX8" fmla="*/ 1747838 w 1743075"/>
                <a:gd name="connsiteY8" fmla="*/ 1374458 h 1371600"/>
                <a:gd name="connsiteX9" fmla="*/ 0 w 1743075"/>
                <a:gd name="connsiteY9" fmla="*/ 1374458 h 1371600"/>
                <a:gd name="connsiteX10" fmla="*/ 0 w 1743075"/>
                <a:gd name="connsiteY10" fmla="*/ 1266825 h 1371600"/>
                <a:gd name="connsiteX11" fmla="*/ 181927 w 1743075"/>
                <a:gd name="connsiteY11" fmla="*/ 1266825 h 1371600"/>
                <a:gd name="connsiteX12" fmla="*/ 181927 w 1743075"/>
                <a:gd name="connsiteY12" fmla="*/ 794385 h 1371600"/>
                <a:gd name="connsiteX13" fmla="*/ 294323 w 1743075"/>
                <a:gd name="connsiteY13" fmla="*/ 794385 h 1371600"/>
                <a:gd name="connsiteX14" fmla="*/ 294323 w 1743075"/>
                <a:gd name="connsiteY14" fmla="*/ 1263015 h 1371600"/>
                <a:gd name="connsiteX15" fmla="*/ 601980 w 1743075"/>
                <a:gd name="connsiteY15" fmla="*/ 1263015 h 1371600"/>
                <a:gd name="connsiteX16" fmla="*/ 601980 w 1743075"/>
                <a:gd name="connsiteY16" fmla="*/ 397193 h 1371600"/>
                <a:gd name="connsiteX17" fmla="*/ 713422 w 1743075"/>
                <a:gd name="connsiteY17" fmla="*/ 397193 h 1371600"/>
                <a:gd name="connsiteX18" fmla="*/ 713422 w 1743075"/>
                <a:gd name="connsiteY18" fmla="*/ 1262063 h 1371600"/>
                <a:gd name="connsiteX19" fmla="*/ 1028700 w 1743075"/>
                <a:gd name="connsiteY19" fmla="*/ 1262063 h 1371600"/>
                <a:gd name="connsiteX20" fmla="*/ 1028700 w 1743075"/>
                <a:gd name="connsiteY20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43075" h="1371600">
                  <a:moveTo>
                    <a:pt x="1028700" y="0"/>
                  </a:moveTo>
                  <a:cubicBezTo>
                    <a:pt x="1068705" y="0"/>
                    <a:pt x="1102043" y="0"/>
                    <a:pt x="1140143" y="0"/>
                  </a:cubicBezTo>
                  <a:cubicBezTo>
                    <a:pt x="1140143" y="419100"/>
                    <a:pt x="1140143" y="839153"/>
                    <a:pt x="1140143" y="1262063"/>
                  </a:cubicBezTo>
                  <a:cubicBezTo>
                    <a:pt x="1247775" y="1262063"/>
                    <a:pt x="1349693" y="1262063"/>
                    <a:pt x="1456373" y="1262063"/>
                  </a:cubicBezTo>
                  <a:cubicBezTo>
                    <a:pt x="1456373" y="1052513"/>
                    <a:pt x="1456373" y="843915"/>
                    <a:pt x="1456373" y="631508"/>
                  </a:cubicBezTo>
                  <a:cubicBezTo>
                    <a:pt x="1495425" y="631508"/>
                    <a:pt x="1528763" y="631508"/>
                    <a:pt x="1568768" y="631508"/>
                  </a:cubicBezTo>
                  <a:cubicBezTo>
                    <a:pt x="1568768" y="840105"/>
                    <a:pt x="1568768" y="1049655"/>
                    <a:pt x="1568768" y="1263968"/>
                  </a:cubicBezTo>
                  <a:cubicBezTo>
                    <a:pt x="1630680" y="1263968"/>
                    <a:pt x="1687830" y="1263968"/>
                    <a:pt x="1747838" y="1263968"/>
                  </a:cubicBezTo>
                  <a:cubicBezTo>
                    <a:pt x="1747838" y="1302068"/>
                    <a:pt x="1747838" y="1336358"/>
                    <a:pt x="1747838" y="1374458"/>
                  </a:cubicBezTo>
                  <a:cubicBezTo>
                    <a:pt x="1166813" y="1374458"/>
                    <a:pt x="585788" y="1374458"/>
                    <a:pt x="0" y="1374458"/>
                  </a:cubicBezTo>
                  <a:cubicBezTo>
                    <a:pt x="0" y="1340168"/>
                    <a:pt x="0" y="1306830"/>
                    <a:pt x="0" y="1266825"/>
                  </a:cubicBezTo>
                  <a:cubicBezTo>
                    <a:pt x="58102" y="1266825"/>
                    <a:pt x="118110" y="1266825"/>
                    <a:pt x="181927" y="1266825"/>
                  </a:cubicBezTo>
                  <a:cubicBezTo>
                    <a:pt x="181927" y="1105853"/>
                    <a:pt x="181927" y="951548"/>
                    <a:pt x="181927" y="794385"/>
                  </a:cubicBezTo>
                  <a:cubicBezTo>
                    <a:pt x="221933" y="794385"/>
                    <a:pt x="255270" y="794385"/>
                    <a:pt x="294323" y="794385"/>
                  </a:cubicBezTo>
                  <a:cubicBezTo>
                    <a:pt x="294323" y="950595"/>
                    <a:pt x="294323" y="1104900"/>
                    <a:pt x="294323" y="1263015"/>
                  </a:cubicBezTo>
                  <a:cubicBezTo>
                    <a:pt x="398145" y="1263015"/>
                    <a:pt x="497205" y="1263015"/>
                    <a:pt x="601980" y="1263015"/>
                  </a:cubicBezTo>
                  <a:cubicBezTo>
                    <a:pt x="601980" y="973455"/>
                    <a:pt x="601980" y="687705"/>
                    <a:pt x="601980" y="397193"/>
                  </a:cubicBezTo>
                  <a:cubicBezTo>
                    <a:pt x="641033" y="397193"/>
                    <a:pt x="675323" y="397193"/>
                    <a:pt x="713422" y="397193"/>
                  </a:cubicBezTo>
                  <a:cubicBezTo>
                    <a:pt x="713422" y="684848"/>
                    <a:pt x="713422" y="971550"/>
                    <a:pt x="713422" y="1262063"/>
                  </a:cubicBezTo>
                  <a:cubicBezTo>
                    <a:pt x="820103" y="1262063"/>
                    <a:pt x="922020" y="1262063"/>
                    <a:pt x="1028700" y="1262063"/>
                  </a:cubicBezTo>
                  <a:cubicBezTo>
                    <a:pt x="1028700" y="842010"/>
                    <a:pt x="1028700" y="423863"/>
                    <a:pt x="10287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Полилиния: фигура 1166">
              <a:extLst>
                <a:ext uri="{FF2B5EF4-FFF2-40B4-BE49-F238E27FC236}">
                  <a16:creationId xmlns:a16="http://schemas.microsoft.com/office/drawing/2014/main" id="{8E580A39-9216-4D71-BAB0-A3D49832FA82}"/>
                </a:ext>
              </a:extLst>
            </p:cNvPr>
            <p:cNvSpPr/>
            <p:nvPr/>
          </p:nvSpPr>
          <p:spPr>
            <a:xfrm>
              <a:off x="3544236" y="4157658"/>
              <a:ext cx="685800" cy="685800"/>
            </a:xfrm>
            <a:custGeom>
              <a:avLst/>
              <a:gdLst>
                <a:gd name="connsiteX0" fmla="*/ 17 w 685800"/>
                <a:gd name="connsiteY0" fmla="*/ 343857 h 685800"/>
                <a:gd name="connsiteX1" fmla="*/ 348632 w 685800"/>
                <a:gd name="connsiteY1" fmla="*/ 4 h 685800"/>
                <a:gd name="connsiteX2" fmla="*/ 690579 w 685800"/>
                <a:gd name="connsiteY2" fmla="*/ 349572 h 685800"/>
                <a:gd name="connsiteX3" fmla="*/ 344822 w 685800"/>
                <a:gd name="connsiteY3" fmla="*/ 691519 h 685800"/>
                <a:gd name="connsiteX4" fmla="*/ 17 w 685800"/>
                <a:gd name="connsiteY4" fmla="*/ 343857 h 685800"/>
                <a:gd name="connsiteX5" fmla="*/ 336249 w 685800"/>
                <a:gd name="connsiteY5" fmla="*/ 112399 h 685800"/>
                <a:gd name="connsiteX6" fmla="*/ 104792 w 685800"/>
                <a:gd name="connsiteY6" fmla="*/ 347667 h 685800"/>
                <a:gd name="connsiteX7" fmla="*/ 337202 w 685800"/>
                <a:gd name="connsiteY7" fmla="*/ 578172 h 685800"/>
                <a:gd name="connsiteX8" fmla="*/ 570564 w 685800"/>
                <a:gd name="connsiteY8" fmla="*/ 340047 h 685800"/>
                <a:gd name="connsiteX9" fmla="*/ 336249 w 685800"/>
                <a:gd name="connsiteY9" fmla="*/ 112399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" h="685800">
                  <a:moveTo>
                    <a:pt x="17" y="343857"/>
                  </a:moveTo>
                  <a:cubicBezTo>
                    <a:pt x="1922" y="155262"/>
                    <a:pt x="160037" y="-948"/>
                    <a:pt x="348632" y="4"/>
                  </a:cubicBezTo>
                  <a:cubicBezTo>
                    <a:pt x="534369" y="957"/>
                    <a:pt x="694389" y="163834"/>
                    <a:pt x="690579" y="349572"/>
                  </a:cubicBezTo>
                  <a:cubicBezTo>
                    <a:pt x="686769" y="536262"/>
                    <a:pt x="529607" y="691519"/>
                    <a:pt x="344822" y="691519"/>
                  </a:cubicBezTo>
                  <a:cubicBezTo>
                    <a:pt x="157179" y="690567"/>
                    <a:pt x="-1888" y="529594"/>
                    <a:pt x="17" y="343857"/>
                  </a:cubicBezTo>
                  <a:close/>
                  <a:moveTo>
                    <a:pt x="336249" y="112399"/>
                  </a:moveTo>
                  <a:cubicBezTo>
                    <a:pt x="209567" y="113352"/>
                    <a:pt x="102887" y="220984"/>
                    <a:pt x="104792" y="347667"/>
                  </a:cubicBezTo>
                  <a:cubicBezTo>
                    <a:pt x="106697" y="472444"/>
                    <a:pt x="213377" y="578172"/>
                    <a:pt x="337202" y="578172"/>
                  </a:cubicBezTo>
                  <a:cubicBezTo>
                    <a:pt x="467694" y="577219"/>
                    <a:pt x="572469" y="470539"/>
                    <a:pt x="570564" y="340047"/>
                  </a:cubicBezTo>
                  <a:cubicBezTo>
                    <a:pt x="568659" y="215269"/>
                    <a:pt x="461979" y="112399"/>
                    <a:pt x="336249" y="1123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Полилиния: фигура 1167">
              <a:extLst>
                <a:ext uri="{FF2B5EF4-FFF2-40B4-BE49-F238E27FC236}">
                  <a16:creationId xmlns:a16="http://schemas.microsoft.com/office/drawing/2014/main" id="{371692E5-79F1-410F-8D60-B6838F225D82}"/>
                </a:ext>
              </a:extLst>
            </p:cNvPr>
            <p:cNvSpPr/>
            <p:nvPr/>
          </p:nvSpPr>
          <p:spPr>
            <a:xfrm>
              <a:off x="2440300" y="4316730"/>
              <a:ext cx="628650" cy="628650"/>
            </a:xfrm>
            <a:custGeom>
              <a:avLst/>
              <a:gdLst>
                <a:gd name="connsiteX0" fmla="*/ 316235 w 628650"/>
                <a:gd name="connsiteY0" fmla="*/ 0 h 628650"/>
                <a:gd name="connsiteX1" fmla="*/ 630560 w 628650"/>
                <a:gd name="connsiteY1" fmla="*/ 310515 h 628650"/>
                <a:gd name="connsiteX2" fmla="*/ 315282 w 628650"/>
                <a:gd name="connsiteY2" fmla="*/ 630555 h 628650"/>
                <a:gd name="connsiteX3" fmla="*/ 5 w 628650"/>
                <a:gd name="connsiteY3" fmla="*/ 314325 h 628650"/>
                <a:gd name="connsiteX4" fmla="*/ 316235 w 628650"/>
                <a:gd name="connsiteY4" fmla="*/ 0 h 628650"/>
                <a:gd name="connsiteX5" fmla="*/ 315282 w 628650"/>
                <a:gd name="connsiteY5" fmla="*/ 516255 h 628650"/>
                <a:gd name="connsiteX6" fmla="*/ 519117 w 628650"/>
                <a:gd name="connsiteY6" fmla="*/ 315277 h 628650"/>
                <a:gd name="connsiteX7" fmla="*/ 317187 w 628650"/>
                <a:gd name="connsiteY7" fmla="*/ 112395 h 628650"/>
                <a:gd name="connsiteX8" fmla="*/ 113352 w 628650"/>
                <a:gd name="connsiteY8" fmla="*/ 313372 h 628650"/>
                <a:gd name="connsiteX9" fmla="*/ 315282 w 628650"/>
                <a:gd name="connsiteY9" fmla="*/ 516255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650" h="628650">
                  <a:moveTo>
                    <a:pt x="316235" y="0"/>
                  </a:moveTo>
                  <a:cubicBezTo>
                    <a:pt x="487685" y="0"/>
                    <a:pt x="628655" y="139065"/>
                    <a:pt x="630560" y="310515"/>
                  </a:cubicBezTo>
                  <a:cubicBezTo>
                    <a:pt x="632465" y="484822"/>
                    <a:pt x="489590" y="629602"/>
                    <a:pt x="315282" y="630555"/>
                  </a:cubicBezTo>
                  <a:cubicBezTo>
                    <a:pt x="144785" y="630555"/>
                    <a:pt x="-948" y="484822"/>
                    <a:pt x="5" y="314325"/>
                  </a:cubicBezTo>
                  <a:cubicBezTo>
                    <a:pt x="957" y="140017"/>
                    <a:pt x="142880" y="0"/>
                    <a:pt x="316235" y="0"/>
                  </a:cubicBezTo>
                  <a:close/>
                  <a:moveTo>
                    <a:pt x="315282" y="516255"/>
                  </a:moveTo>
                  <a:cubicBezTo>
                    <a:pt x="427677" y="516255"/>
                    <a:pt x="518165" y="426720"/>
                    <a:pt x="519117" y="315277"/>
                  </a:cubicBezTo>
                  <a:cubicBezTo>
                    <a:pt x="520070" y="203835"/>
                    <a:pt x="429582" y="112395"/>
                    <a:pt x="317187" y="112395"/>
                  </a:cubicBezTo>
                  <a:cubicBezTo>
                    <a:pt x="204792" y="111442"/>
                    <a:pt x="113352" y="201930"/>
                    <a:pt x="113352" y="313372"/>
                  </a:cubicBezTo>
                  <a:cubicBezTo>
                    <a:pt x="112400" y="424815"/>
                    <a:pt x="202887" y="515302"/>
                    <a:pt x="315282" y="516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Полилиния: фигура 1168">
              <a:extLst>
                <a:ext uri="{FF2B5EF4-FFF2-40B4-BE49-F238E27FC236}">
                  <a16:creationId xmlns:a16="http://schemas.microsoft.com/office/drawing/2014/main" id="{89A05062-456A-499E-96CA-3A22B891E1AE}"/>
                </a:ext>
              </a:extLst>
            </p:cNvPr>
            <p:cNvSpPr/>
            <p:nvPr/>
          </p:nvSpPr>
          <p:spPr>
            <a:xfrm>
              <a:off x="4698678" y="4316725"/>
              <a:ext cx="628650" cy="628650"/>
            </a:xfrm>
            <a:custGeom>
              <a:avLst/>
              <a:gdLst>
                <a:gd name="connsiteX0" fmla="*/ 313378 w 628650"/>
                <a:gd name="connsiteY0" fmla="*/ 5 h 628650"/>
                <a:gd name="connsiteX1" fmla="*/ 631513 w 628650"/>
                <a:gd name="connsiteY1" fmla="*/ 317187 h 628650"/>
                <a:gd name="connsiteX2" fmla="*/ 318140 w 628650"/>
                <a:gd name="connsiteY2" fmla="*/ 630560 h 628650"/>
                <a:gd name="connsiteX3" fmla="*/ 5 w 628650"/>
                <a:gd name="connsiteY3" fmla="*/ 317187 h 628650"/>
                <a:gd name="connsiteX4" fmla="*/ 313378 w 628650"/>
                <a:gd name="connsiteY4" fmla="*/ 5 h 628650"/>
                <a:gd name="connsiteX5" fmla="*/ 308615 w 628650"/>
                <a:gd name="connsiteY5" fmla="*/ 516260 h 628650"/>
                <a:gd name="connsiteX6" fmla="*/ 511497 w 628650"/>
                <a:gd name="connsiteY6" fmla="*/ 314330 h 628650"/>
                <a:gd name="connsiteX7" fmla="*/ 308615 w 628650"/>
                <a:gd name="connsiteY7" fmla="*/ 112400 h 628650"/>
                <a:gd name="connsiteX8" fmla="*/ 105732 w 628650"/>
                <a:gd name="connsiteY8" fmla="*/ 314330 h 628650"/>
                <a:gd name="connsiteX9" fmla="*/ 308615 w 628650"/>
                <a:gd name="connsiteY9" fmla="*/ 51626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650" h="628650">
                  <a:moveTo>
                    <a:pt x="313378" y="5"/>
                  </a:moveTo>
                  <a:cubicBezTo>
                    <a:pt x="488637" y="-948"/>
                    <a:pt x="632465" y="141927"/>
                    <a:pt x="631513" y="317187"/>
                  </a:cubicBezTo>
                  <a:cubicBezTo>
                    <a:pt x="630560" y="485780"/>
                    <a:pt x="486732" y="629607"/>
                    <a:pt x="318140" y="630560"/>
                  </a:cubicBezTo>
                  <a:cubicBezTo>
                    <a:pt x="145737" y="630560"/>
                    <a:pt x="1910" y="489590"/>
                    <a:pt x="5" y="317187"/>
                  </a:cubicBezTo>
                  <a:cubicBezTo>
                    <a:pt x="-947" y="143832"/>
                    <a:pt x="140022" y="957"/>
                    <a:pt x="313378" y="5"/>
                  </a:cubicBezTo>
                  <a:close/>
                  <a:moveTo>
                    <a:pt x="308615" y="516260"/>
                  </a:moveTo>
                  <a:cubicBezTo>
                    <a:pt x="421010" y="516260"/>
                    <a:pt x="511497" y="425772"/>
                    <a:pt x="511497" y="314330"/>
                  </a:cubicBezTo>
                  <a:cubicBezTo>
                    <a:pt x="511497" y="201935"/>
                    <a:pt x="421010" y="111447"/>
                    <a:pt x="308615" y="112400"/>
                  </a:cubicBezTo>
                  <a:cubicBezTo>
                    <a:pt x="195267" y="113352"/>
                    <a:pt x="106685" y="200982"/>
                    <a:pt x="105732" y="314330"/>
                  </a:cubicBezTo>
                  <a:cubicBezTo>
                    <a:pt x="104780" y="424820"/>
                    <a:pt x="196220" y="515307"/>
                    <a:pt x="308615" y="516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Полилиния: фигура 1169">
              <a:extLst>
                <a:ext uri="{FF2B5EF4-FFF2-40B4-BE49-F238E27FC236}">
                  <a16:creationId xmlns:a16="http://schemas.microsoft.com/office/drawing/2014/main" id="{7EEEF85D-0128-4F5E-B282-7273140A8637}"/>
                </a:ext>
              </a:extLst>
            </p:cNvPr>
            <p:cNvSpPr/>
            <p:nvPr/>
          </p:nvSpPr>
          <p:spPr>
            <a:xfrm>
              <a:off x="6065500" y="2064047"/>
              <a:ext cx="600075" cy="600075"/>
            </a:xfrm>
            <a:custGeom>
              <a:avLst/>
              <a:gdLst>
                <a:gd name="connsiteX0" fmla="*/ 297200 w 600075"/>
                <a:gd name="connsiteY0" fmla="*/ 600095 h 600075"/>
                <a:gd name="connsiteX1" fmla="*/ 20 w 600075"/>
                <a:gd name="connsiteY1" fmla="*/ 299105 h 600075"/>
                <a:gd name="connsiteX2" fmla="*/ 304820 w 600075"/>
                <a:gd name="connsiteY2" fmla="*/ 20 h 600075"/>
                <a:gd name="connsiteX3" fmla="*/ 601048 w 600075"/>
                <a:gd name="connsiteY3" fmla="*/ 299105 h 600075"/>
                <a:gd name="connsiteX4" fmla="*/ 297200 w 600075"/>
                <a:gd name="connsiteY4" fmla="*/ 600095 h 600075"/>
                <a:gd name="connsiteX5" fmla="*/ 299105 w 600075"/>
                <a:gd name="connsiteY5" fmla="*/ 495320 h 600075"/>
                <a:gd name="connsiteX6" fmla="*/ 487700 w 600075"/>
                <a:gd name="connsiteY6" fmla="*/ 310535 h 600075"/>
                <a:gd name="connsiteX7" fmla="*/ 302915 w 600075"/>
                <a:gd name="connsiteY7" fmla="*/ 120988 h 600075"/>
                <a:gd name="connsiteX8" fmla="*/ 113368 w 600075"/>
                <a:gd name="connsiteY8" fmla="*/ 313393 h 600075"/>
                <a:gd name="connsiteX9" fmla="*/ 299105 w 600075"/>
                <a:gd name="connsiteY9" fmla="*/ 495320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075" h="600075">
                  <a:moveTo>
                    <a:pt x="297200" y="600095"/>
                  </a:moveTo>
                  <a:cubicBezTo>
                    <a:pt x="132418" y="599143"/>
                    <a:pt x="-1885" y="463888"/>
                    <a:pt x="20" y="299105"/>
                  </a:cubicBezTo>
                  <a:cubicBezTo>
                    <a:pt x="1925" y="131465"/>
                    <a:pt x="138133" y="-1885"/>
                    <a:pt x="304820" y="20"/>
                  </a:cubicBezTo>
                  <a:cubicBezTo>
                    <a:pt x="465793" y="1925"/>
                    <a:pt x="601048" y="138133"/>
                    <a:pt x="601048" y="299105"/>
                  </a:cubicBezTo>
                  <a:cubicBezTo>
                    <a:pt x="601048" y="464840"/>
                    <a:pt x="463888" y="601048"/>
                    <a:pt x="297200" y="600095"/>
                  </a:cubicBezTo>
                  <a:close/>
                  <a:moveTo>
                    <a:pt x="299105" y="495320"/>
                  </a:moveTo>
                  <a:cubicBezTo>
                    <a:pt x="403880" y="495320"/>
                    <a:pt x="486748" y="414358"/>
                    <a:pt x="487700" y="310535"/>
                  </a:cubicBezTo>
                  <a:cubicBezTo>
                    <a:pt x="488653" y="206713"/>
                    <a:pt x="405785" y="121940"/>
                    <a:pt x="302915" y="120988"/>
                  </a:cubicBezTo>
                  <a:cubicBezTo>
                    <a:pt x="201950" y="120035"/>
                    <a:pt x="113368" y="209570"/>
                    <a:pt x="113368" y="313393"/>
                  </a:cubicBezTo>
                  <a:cubicBezTo>
                    <a:pt x="113368" y="414358"/>
                    <a:pt x="195283" y="494368"/>
                    <a:pt x="299105" y="4953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2" name="Скругленный прямоугольник 91">
            <a:extLst>
              <a:ext uri="{FF2B5EF4-FFF2-40B4-BE49-F238E27FC236}">
                <a16:creationId xmlns:a16="http://schemas.microsoft.com/office/drawing/2014/main" id="{7624AAF7-8FB0-02A3-C03F-EC1075A18288}"/>
              </a:ext>
            </a:extLst>
          </p:cNvPr>
          <p:cNvSpPr/>
          <p:nvPr/>
        </p:nvSpPr>
        <p:spPr>
          <a:xfrm>
            <a:off x="4699570" y="1150326"/>
            <a:ext cx="3737465" cy="861773"/>
          </a:xfrm>
          <a:prstGeom prst="roundRect">
            <a:avLst>
              <a:gd name="adj" fmla="val 16531"/>
            </a:avLst>
          </a:prstGeom>
          <a:solidFill>
            <a:srgbClr val="00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rgbClr val="FFFFFF"/>
                </a:solidFill>
              </a:rPr>
              <a:t>С 1 сентября 2022 года преподавание финансовой грамотности станет обязательным</a:t>
            </a:r>
            <a:br>
              <a:rPr lang="ru-RU" sz="1050" dirty="0">
                <a:solidFill>
                  <a:srgbClr val="FFFFFF"/>
                </a:solidFill>
              </a:rPr>
            </a:br>
            <a:r>
              <a:rPr lang="ru-RU" sz="1050" dirty="0">
                <a:solidFill>
                  <a:srgbClr val="FFFFFF"/>
                </a:solidFill>
              </a:rPr>
              <a:t>для обучающихся </a:t>
            </a:r>
            <a:r>
              <a:rPr lang="ru-RU" sz="1050" b="1" dirty="0">
                <a:solidFill>
                  <a:srgbClr val="FFFFFF"/>
                </a:solidFill>
              </a:rPr>
              <a:t>1–9 классов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293DFA-2ED7-66F4-DB2F-8472A27BC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715" y="4015581"/>
            <a:ext cx="177149" cy="1467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ED1F7E-6704-4718-7112-0C2792F1D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715" y="4271766"/>
            <a:ext cx="177149" cy="1467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858D9E-1739-013E-B652-D4E1A8AD3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715" y="4527951"/>
            <a:ext cx="177149" cy="1467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A817E9-693D-AB09-13B6-349D99D0C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6641" y="4015581"/>
            <a:ext cx="177149" cy="1467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36460C-F11D-BA1C-AF6D-74F6168B5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6641" y="4271766"/>
            <a:ext cx="177149" cy="1467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1D5734-60F4-053A-80BB-8A1841628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6641" y="4527951"/>
            <a:ext cx="177149" cy="14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1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Интеграция финансовой грамотности во ФГОС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6148" y="1535596"/>
            <a:ext cx="3301502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18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100" dirty="0"/>
              <a:t>Использование начальных математических знаний в повседневных ситуациях для описания и объяснения окружающих предметов, в том числе в сфере личных и семейных финансов</a:t>
            </a:r>
          </a:p>
          <a:p>
            <a:pPr marL="171450" indent="-171450">
              <a:spcBef>
                <a:spcPts val="18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100" dirty="0"/>
              <a:t>Формирование навыков здорового и безопасного образа жизни на основе выполнения правил безопасного поведения в окружающей среде, в том числе знаний о небезопасности разглашения личной и финансовой информации при общении с людьми вне семьи, в сети Интернет</a:t>
            </a:r>
            <a:endParaRPr lang="ru-RU" sz="1100" dirty="0">
              <a:solidFill>
                <a:srgbClr val="004A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3EF60F-62E8-0B61-BED1-7684D3C112C9}"/>
              </a:ext>
            </a:extLst>
          </p:cNvPr>
          <p:cNvSpPr txBox="1"/>
          <p:nvPr/>
        </p:nvSpPr>
        <p:spPr>
          <a:xfrm>
            <a:off x="1200150" y="1174353"/>
            <a:ext cx="25796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Начальное общее образование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160FAB-4285-7ACF-DB6D-E6DF4FA5E64D}"/>
              </a:ext>
            </a:extLst>
          </p:cNvPr>
          <p:cNvSpPr txBox="1"/>
          <p:nvPr/>
        </p:nvSpPr>
        <p:spPr>
          <a:xfrm>
            <a:off x="5695950" y="1174353"/>
            <a:ext cx="2508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Основное общее образование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F9483-8696-A591-7E2F-A3649DF71D26}"/>
              </a:ext>
            </a:extLst>
          </p:cNvPr>
          <p:cNvSpPr txBox="1"/>
          <p:nvPr/>
        </p:nvSpPr>
        <p:spPr>
          <a:xfrm>
            <a:off x="5269229" y="1535596"/>
            <a:ext cx="3760471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A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dirty="0"/>
              <a:t>Освоение знаний, компетенций, необходимых как для жизни в современном обществе, так и для успешного обучения на следующем уровне образования, а также в течение жизни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A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dirty="0"/>
              <a:t>Формирование функциональной грамотности обучающихся (способность решать учебные задачи и жизненные проблемные ситуации на основе сформированных предметных, метапредметных и универсальных способов деятельности)</a:t>
            </a:r>
            <a:br>
              <a:rPr lang="ru-RU" sz="1100" dirty="0"/>
            </a:br>
            <a:endParaRPr lang="ru-RU" sz="1100" dirty="0"/>
          </a:p>
          <a:p>
            <a:pPr marL="171450" indent="-171450">
              <a:spcBef>
                <a:spcPts val="1200"/>
              </a:spcBef>
              <a:buClr>
                <a:srgbClr val="004AA0"/>
              </a:buClr>
              <a:buFont typeface="Arial" panose="020B0604020202020204" pitchFamily="34" charset="0"/>
              <a:buChar char="•"/>
              <a:defRPr/>
            </a:pPr>
            <a:r>
              <a:rPr lang="ru-RU" sz="1100" b="1" dirty="0"/>
              <a:t>в состав универсальных учебных действий («формирование знаний и навыков в области финансовой грамотности…»)</a:t>
            </a:r>
          </a:p>
          <a:p>
            <a:pPr marL="171450" indent="-171450">
              <a:spcBef>
                <a:spcPts val="1200"/>
              </a:spcBef>
              <a:buClr>
                <a:srgbClr val="004AA0"/>
              </a:buClr>
              <a:buFont typeface="Arial" panose="020B0604020202020204" pitchFamily="34" charset="0"/>
              <a:buChar char="•"/>
              <a:defRPr/>
            </a:pPr>
            <a:r>
              <a:rPr lang="ru-RU" sz="1100" b="1" dirty="0"/>
              <a:t>в предметные результаты общеобразовательных предметов: обществознание, математика, география, информатика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C020BCC-4784-1987-32BC-16C297A9F9EC}"/>
              </a:ext>
            </a:extLst>
          </p:cNvPr>
          <p:cNvSpPr/>
          <p:nvPr/>
        </p:nvSpPr>
        <p:spPr>
          <a:xfrm>
            <a:off x="2077190" y="923848"/>
            <a:ext cx="825601" cy="227752"/>
          </a:xfrm>
          <a:prstGeom prst="roundRect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1-4 классы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AB64204F-7E83-AAA0-AEF9-E6E5BDFB83F2}"/>
              </a:ext>
            </a:extLst>
          </p:cNvPr>
          <p:cNvSpPr/>
          <p:nvPr/>
        </p:nvSpPr>
        <p:spPr>
          <a:xfrm>
            <a:off x="6537242" y="923848"/>
            <a:ext cx="825601" cy="227752"/>
          </a:xfrm>
          <a:prstGeom prst="roundRect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>
                <a:solidFill>
                  <a:srgbClr val="FFFFFF"/>
                </a:solidFill>
                <a:latin typeface="Arial" panose="020B0604020202020204"/>
              </a:rPr>
              <a:t>5-9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классы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1EC2C4F4-B2F8-3ECD-9350-279CE762FAC7}"/>
              </a:ext>
            </a:extLst>
          </p:cNvPr>
          <p:cNvSpPr/>
          <p:nvPr/>
        </p:nvSpPr>
        <p:spPr>
          <a:xfrm rot="16200000">
            <a:off x="127595" y="1960372"/>
            <a:ext cx="929557" cy="281774"/>
          </a:xfrm>
          <a:prstGeom prst="roundRect">
            <a:avLst/>
          </a:prstGeom>
          <a:solidFill>
            <a:srgbClr val="004A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Математика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4989E9A4-3A19-33DC-811A-076D4DA32880}"/>
              </a:ext>
            </a:extLst>
          </p:cNvPr>
          <p:cNvSpPr/>
          <p:nvPr/>
        </p:nvSpPr>
        <p:spPr>
          <a:xfrm rot="16200000">
            <a:off x="-50053" y="3199106"/>
            <a:ext cx="1284856" cy="281774"/>
          </a:xfrm>
          <a:prstGeom prst="roundRect">
            <a:avLst/>
          </a:prstGeom>
          <a:solidFill>
            <a:srgbClr val="004A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Окружающий мир</a:t>
            </a: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15D9F051-2971-B4B5-3CEF-2C1FDC42930F}"/>
              </a:ext>
            </a:extLst>
          </p:cNvPr>
          <p:cNvSpPr/>
          <p:nvPr/>
        </p:nvSpPr>
        <p:spPr>
          <a:xfrm rot="16200000">
            <a:off x="4821600" y="1760346"/>
            <a:ext cx="529504" cy="281774"/>
          </a:xfrm>
          <a:prstGeom prst="roundRect">
            <a:avLst/>
          </a:prstGeom>
          <a:solidFill>
            <a:srgbClr val="004A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П. 4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626AEFAB-546B-437E-17B0-5F732400BECB}"/>
              </a:ext>
            </a:extLst>
          </p:cNvPr>
          <p:cNvSpPr/>
          <p:nvPr/>
        </p:nvSpPr>
        <p:spPr>
          <a:xfrm rot="16200000">
            <a:off x="4757785" y="2697357"/>
            <a:ext cx="657136" cy="281774"/>
          </a:xfrm>
          <a:prstGeom prst="roundRect">
            <a:avLst/>
          </a:prstGeom>
          <a:solidFill>
            <a:srgbClr val="004A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П. 35.2</a:t>
            </a: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A0436A80-9180-7627-FD0E-2904959714DB}"/>
              </a:ext>
            </a:extLst>
          </p:cNvPr>
          <p:cNvSpPr/>
          <p:nvPr/>
        </p:nvSpPr>
        <p:spPr>
          <a:xfrm rot="16200000">
            <a:off x="4757784" y="3954940"/>
            <a:ext cx="657136" cy="2817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4AA0"/>
                </a:solidFill>
              </a:rPr>
              <a:t>П. 32.2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446E8A-7B4F-DC10-8387-24F347DBBC86}"/>
              </a:ext>
            </a:extLst>
          </p:cNvPr>
          <p:cNvSpPr txBox="1"/>
          <p:nvPr/>
        </p:nvSpPr>
        <p:spPr>
          <a:xfrm>
            <a:off x="5476694" y="3322901"/>
            <a:ext cx="21210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Финансовая грамотность включена:</a:t>
            </a:r>
          </a:p>
        </p:txBody>
      </p:sp>
    </p:spTree>
    <p:extLst>
      <p:ext uri="{BB962C8B-B14F-4D97-AF65-F5344CB8AC3E}">
        <p14:creationId xmlns:p14="http://schemas.microsoft.com/office/powerpoint/2010/main" val="1276058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29CB6-8699-B737-154E-411565952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17" y="216695"/>
            <a:ext cx="6704733" cy="426244"/>
          </a:xfrm>
        </p:spPr>
        <p:txBody>
          <a:bodyPr anchor="t">
            <a:noAutofit/>
          </a:bodyPr>
          <a:lstStyle/>
          <a:p>
            <a:r>
              <a:rPr lang="ru-RU" dirty="0">
                <a:solidFill>
                  <a:srgbClr val="004AA0"/>
                </a:solidFill>
              </a:rPr>
              <a:t>Предметные результаты основного </a:t>
            </a:r>
            <a:br>
              <a:rPr lang="ru-RU" dirty="0">
                <a:solidFill>
                  <a:srgbClr val="004AA0"/>
                </a:solidFill>
              </a:rPr>
            </a:br>
            <a:r>
              <a:rPr lang="ru-RU" dirty="0">
                <a:solidFill>
                  <a:srgbClr val="004AA0"/>
                </a:solidFill>
              </a:rPr>
              <a:t>общего образования (5-9 классы)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C96172E-99D3-958F-6494-C59E33450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152390-10A1-BEDA-E2B9-573F9D49127F}"/>
              </a:ext>
            </a:extLst>
          </p:cNvPr>
          <p:cNvSpPr txBox="1"/>
          <p:nvPr/>
        </p:nvSpPr>
        <p:spPr>
          <a:xfrm>
            <a:off x="942975" y="1214861"/>
            <a:ext cx="1086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Математика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DBA90-72A5-48C9-9615-52448781A8F0}"/>
              </a:ext>
            </a:extLst>
          </p:cNvPr>
          <p:cNvSpPr txBox="1"/>
          <p:nvPr/>
        </p:nvSpPr>
        <p:spPr>
          <a:xfrm>
            <a:off x="3866711" y="1214860"/>
            <a:ext cx="1484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Обществознание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9F9E9C-0C54-D6DB-07E1-A1DC188C4AC5}"/>
              </a:ext>
            </a:extLst>
          </p:cNvPr>
          <p:cNvSpPr txBox="1"/>
          <p:nvPr/>
        </p:nvSpPr>
        <p:spPr>
          <a:xfrm>
            <a:off x="7016913" y="1214860"/>
            <a:ext cx="1005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/>
              <a:t>География</a:t>
            </a:r>
            <a:endParaRPr lang="ru-RU" sz="1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A8AC90-FCC5-AFA1-F97A-065E3CB0A2B3}"/>
              </a:ext>
            </a:extLst>
          </p:cNvPr>
          <p:cNvSpPr txBox="1"/>
          <p:nvPr/>
        </p:nvSpPr>
        <p:spPr>
          <a:xfrm>
            <a:off x="3251835" y="1553469"/>
            <a:ext cx="2863215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100" dirty="0"/>
              <a:t>приобретение </a:t>
            </a:r>
            <a:r>
              <a:rPr lang="ru-RU" sz="1100" u="sng" dirty="0"/>
              <a:t>опыта использования полученных знаний</a:t>
            </a:r>
            <a:r>
              <a:rPr lang="ru-RU" sz="1100" dirty="0"/>
              <a:t>, включая основы финансовой грамотности, в практической (включая выполнение проектов индивидуально и в группе) деятельности, </a:t>
            </a:r>
            <a:r>
              <a:rPr lang="ru-RU" sz="1100" u="sng" dirty="0"/>
              <a:t>в повседневной жизни для реализации и защиты прав человека и гражданина</a:t>
            </a:r>
            <a:r>
              <a:rPr lang="ru-RU" sz="1100" dirty="0"/>
              <a:t>, прав потребителя (в том числе потребителя финансовых услуг) и осознанного выполнения гражданских обязанностей; для анализа потребления домашнего хозяйства; для составления личного финансового плана…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DC7CF7-9596-A7F9-99DA-7E39C9572310}"/>
              </a:ext>
            </a:extLst>
          </p:cNvPr>
          <p:cNvSpPr txBox="1"/>
          <p:nvPr/>
        </p:nvSpPr>
        <p:spPr>
          <a:xfrm>
            <a:off x="474345" y="1553468"/>
            <a:ext cx="2560320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ts val="1000"/>
              </a:spcBef>
              <a:defRPr/>
            </a:pPr>
            <a:r>
              <a:rPr lang="ru-RU" sz="1100" dirty="0"/>
              <a:t>умение </a:t>
            </a:r>
            <a:r>
              <a:rPr lang="ru-RU" sz="1100" u="sng" dirty="0"/>
              <a:t>решать задачи разных типов</a:t>
            </a:r>
            <a:r>
              <a:rPr lang="ru-RU" sz="1100" dirty="0"/>
              <a:t> (в том числе на проценты, доли и части, движение, работу, цену товаров и стоимость покупок и услуг, налоги, задачи из области управления личными и семейными финансами); умение составлять выражения, уравнения, неравенства и системы по условию задачи, исследовать полученное решение и оценивать правдоподобность полученных результатов;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C6F9D8-9B84-B634-75C8-15F82E2E48A9}"/>
              </a:ext>
            </a:extLst>
          </p:cNvPr>
          <p:cNvSpPr txBox="1"/>
          <p:nvPr/>
        </p:nvSpPr>
        <p:spPr>
          <a:xfrm>
            <a:off x="6550818" y="1553468"/>
            <a:ext cx="24003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100" dirty="0"/>
              <a:t>умение </a:t>
            </a:r>
            <a:r>
              <a:rPr lang="ru-RU" sz="1100" u="sng" dirty="0"/>
              <a:t>решать практические задачи </a:t>
            </a:r>
            <a:r>
              <a:rPr lang="ru-RU" sz="1100" dirty="0"/>
              <a:t>геоэкологического содержания для определения качества окружающей среды своей местности, путей ее сохранения и улучшения, задачи в сфере экономической географии для определения качества жизни человека, семьи и финансового благополучия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567ED2BB-D8B2-7B42-1CEC-90212DA0FD6D}"/>
              </a:ext>
            </a:extLst>
          </p:cNvPr>
          <p:cNvSpPr/>
          <p:nvPr/>
        </p:nvSpPr>
        <p:spPr>
          <a:xfrm>
            <a:off x="552046" y="4046511"/>
            <a:ext cx="825601" cy="227752"/>
          </a:xfrm>
          <a:prstGeom prst="roundRect">
            <a:avLst/>
          </a:prstGeom>
          <a:solidFill>
            <a:srgbClr val="00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900" dirty="0"/>
              <a:t>П. 45.5.1.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A79055D5-73B8-AEFE-BF1A-93D9E07B77A8}"/>
              </a:ext>
            </a:extLst>
          </p:cNvPr>
          <p:cNvSpPr/>
          <p:nvPr/>
        </p:nvSpPr>
        <p:spPr>
          <a:xfrm>
            <a:off x="1508105" y="4055376"/>
            <a:ext cx="825601" cy="227752"/>
          </a:xfrm>
          <a:prstGeom prst="roundRect">
            <a:avLst/>
          </a:prstGeom>
          <a:solidFill>
            <a:srgbClr val="00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900" dirty="0"/>
              <a:t>П. 45.5.2.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8814EF-2ACB-0B31-1B65-D76C7E6B9AA1}"/>
              </a:ext>
            </a:extLst>
          </p:cNvPr>
          <p:cNvSpPr txBox="1"/>
          <p:nvPr/>
        </p:nvSpPr>
        <p:spPr>
          <a:xfrm>
            <a:off x="474345" y="4283128"/>
            <a:ext cx="215455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ts val="1000"/>
              </a:spcBef>
              <a:defRPr/>
            </a:pPr>
            <a:r>
              <a:rPr lang="ru-RU" sz="900" dirty="0">
                <a:solidFill>
                  <a:srgbClr val="004AA0"/>
                </a:solidFill>
              </a:rPr>
              <a:t>базовый и углубленный уровни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A32A1990-4EAD-F050-90FE-A16E3DA1C187}"/>
              </a:ext>
            </a:extLst>
          </p:cNvPr>
          <p:cNvSpPr/>
          <p:nvPr/>
        </p:nvSpPr>
        <p:spPr>
          <a:xfrm>
            <a:off x="3327461" y="4055376"/>
            <a:ext cx="825601" cy="227752"/>
          </a:xfrm>
          <a:prstGeom prst="roundRect">
            <a:avLst/>
          </a:prstGeom>
          <a:solidFill>
            <a:srgbClr val="00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900" dirty="0"/>
              <a:t>П. 45.6.2.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2AEB0D-1941-0503-02CB-34C074D5A75D}"/>
              </a:ext>
            </a:extLst>
          </p:cNvPr>
          <p:cNvSpPr/>
          <p:nvPr/>
        </p:nvSpPr>
        <p:spPr>
          <a:xfrm>
            <a:off x="6694110" y="4055376"/>
            <a:ext cx="825601" cy="227752"/>
          </a:xfrm>
          <a:prstGeom prst="roundRect">
            <a:avLst/>
          </a:prstGeom>
          <a:solidFill>
            <a:srgbClr val="00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900" dirty="0"/>
              <a:t>П. 45.6.3.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60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3466" y="216695"/>
            <a:ext cx="6476134" cy="426244"/>
          </a:xfrm>
        </p:spPr>
        <p:txBody>
          <a:bodyPr anchor="t">
            <a:noAutofit/>
          </a:bodyPr>
          <a:lstStyle/>
          <a:p>
            <a:br>
              <a:rPr lang="ru-RU" dirty="0">
                <a:solidFill>
                  <a:srgbClr val="004AA0"/>
                </a:solidFill>
              </a:rPr>
            </a:br>
            <a:r>
              <a:rPr lang="ru-RU" dirty="0">
                <a:solidFill>
                  <a:srgbClr val="004AA0"/>
                </a:solidFill>
              </a:rPr>
              <a:t>Основной посыл новых ФГОС общего образования - </a:t>
            </a:r>
            <a:r>
              <a:rPr lang="ru-RU" dirty="0"/>
              <a:t>ориентир на применение </a:t>
            </a:r>
            <a:br>
              <a:rPr lang="ru-RU" dirty="0"/>
            </a:br>
            <a:r>
              <a:rPr lang="ru-RU" u="sng" dirty="0"/>
              <a:t>в практической жизни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/>
              <a:t>в собственном поведении личности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1B0A32-E077-1CAE-FAEF-692F4B91368B}"/>
              </a:ext>
            </a:extLst>
          </p:cNvPr>
          <p:cNvSpPr txBox="1"/>
          <p:nvPr/>
        </p:nvSpPr>
        <p:spPr>
          <a:xfrm>
            <a:off x="1753466" y="2083889"/>
            <a:ext cx="5844348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A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/>
              <a:t>выстраивание личного финансового поведения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A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/>
              <a:t>освоение моделей рационального финансового поведения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A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/>
              <a:t>выстраивание поведения в типичных жизненных ситуациях, связанных с финансовыми вопросами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A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/>
              <a:t>учет возможных альтернатив при принятии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356956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972" y="183209"/>
            <a:ext cx="6289008" cy="426244"/>
          </a:xfrm>
        </p:spPr>
        <p:txBody>
          <a:bodyPr anchor="ctr"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Финансовая грамотность в школе: что в фокусе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9120" y="1951238"/>
            <a:ext cx="295993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Типичные финансовые вопросы (проблемы) </a:t>
            </a:r>
            <a:r>
              <a:rPr lang="ru-RU" sz="1200" b="1" dirty="0">
                <a:solidFill>
                  <a:srgbClr val="002060"/>
                </a:solidFill>
              </a:rPr>
              <a:t>из жизни человека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Персональные решения в конкретной финансовой ситуации с учетом </a:t>
            </a:r>
            <a:r>
              <a:rPr lang="ru-RU" sz="1200" b="1" dirty="0">
                <a:solidFill>
                  <a:srgbClr val="002060"/>
                </a:solidFill>
              </a:rPr>
              <a:t>возможности выбора альтернатив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9ED043-6D00-9C5C-E726-960B9FB2A5C1}"/>
              </a:ext>
            </a:extLst>
          </p:cNvPr>
          <p:cNvSpPr txBox="1"/>
          <p:nvPr/>
        </p:nvSpPr>
        <p:spPr>
          <a:xfrm>
            <a:off x="4596921" y="1217600"/>
            <a:ext cx="4547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В помощь педагогу для подготовки уроков рекомендуем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6B1E2B-BCC6-3263-28E1-A4D57FED11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8573" y="1839793"/>
            <a:ext cx="713252" cy="2228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6B0413-E22B-1054-93EF-0A8F84026AA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12536" y="1755826"/>
            <a:ext cx="626866" cy="626866"/>
          </a:xfrm>
          <a:prstGeom prst="rect">
            <a:avLst/>
          </a:prstGeom>
          <a:ln w="12700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7C0D27-93B3-0980-DE8C-3037C3F426FF}"/>
              </a:ext>
            </a:extLst>
          </p:cNvPr>
          <p:cNvSpPr txBox="1"/>
          <p:nvPr/>
        </p:nvSpPr>
        <p:spPr>
          <a:xfrm>
            <a:off x="6949440" y="1884593"/>
            <a:ext cx="1783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/>
              <a:t>раздел </a:t>
            </a:r>
            <a:br>
              <a:rPr lang="ru-RU" sz="900" dirty="0"/>
            </a:br>
            <a:r>
              <a:rPr lang="ru-RU" sz="900" dirty="0"/>
              <a:t>«Преподавательская»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4E4016-61F4-52D2-31F7-41C2A48E8D4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402759" y="2752512"/>
            <a:ext cx="344881" cy="34488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EA19150-0F93-DC12-19C7-B7CE0CFB6D3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212536" y="2725888"/>
            <a:ext cx="626866" cy="626866"/>
          </a:xfrm>
          <a:prstGeom prst="rect">
            <a:avLst/>
          </a:prstGeom>
          <a:ln w="12700"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8A214E-7AB8-CA0F-BA4C-B3C01C6378E0}"/>
              </a:ext>
            </a:extLst>
          </p:cNvPr>
          <p:cNvSpPr txBox="1"/>
          <p:nvPr/>
        </p:nvSpPr>
        <p:spPr>
          <a:xfrm>
            <a:off x="6949440" y="2725888"/>
            <a:ext cx="200167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/>
              <a:t>Реестр примерных основных общеобразовательных программ Минпросвещения России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669827-5F8F-C818-1163-BAB7F7E801B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212536" y="3772750"/>
            <a:ext cx="626866" cy="626866"/>
          </a:xfrm>
          <a:prstGeom prst="rect">
            <a:avLst/>
          </a:prstGeom>
          <a:ln w="12700"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1DCF0C-3944-2910-8816-9372D6FDFE1B}"/>
              </a:ext>
            </a:extLst>
          </p:cNvPr>
          <p:cNvSpPr txBox="1"/>
          <p:nvPr/>
        </p:nvSpPr>
        <p:spPr>
          <a:xfrm>
            <a:off x="6949440" y="3777412"/>
            <a:ext cx="1885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/>
              <a:t>Банк комплексных разноуровневых контекстных заданий по финансовой грамотности для 5-9 классов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571EBA-AED1-2D30-DF12-8112C68E2BB4}"/>
              </a:ext>
            </a:extLst>
          </p:cNvPr>
          <p:cNvSpPr txBox="1"/>
          <p:nvPr/>
        </p:nvSpPr>
        <p:spPr>
          <a:xfrm>
            <a:off x="5065796" y="3044598"/>
            <a:ext cx="10188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u="sng" dirty="0" err="1">
                <a:solidFill>
                  <a:srgbClr val="004AA0"/>
                </a:solidFill>
              </a:rPr>
              <a:t>fgosreestr.ru</a:t>
            </a:r>
            <a:r>
              <a:rPr lang="en-US" sz="1000" u="sng" dirty="0">
                <a:solidFill>
                  <a:srgbClr val="004AA0"/>
                </a:solidFill>
              </a:rPr>
              <a:t> </a:t>
            </a:r>
            <a:endParaRPr lang="ru-RU" sz="1000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6E98EB-F840-63FA-2A61-EC582E963940}"/>
              </a:ext>
            </a:extLst>
          </p:cNvPr>
          <p:cNvSpPr txBox="1"/>
          <p:nvPr/>
        </p:nvSpPr>
        <p:spPr>
          <a:xfrm>
            <a:off x="5065796" y="4100578"/>
            <a:ext cx="10188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u="sng" dirty="0" err="1">
                <a:solidFill>
                  <a:srgbClr val="004AA0"/>
                </a:solidFill>
              </a:rPr>
              <a:t>skiv.instrao.ru</a:t>
            </a:r>
            <a:endParaRPr lang="ru-RU" sz="1000" u="sng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D789FE7-CCD5-D789-339C-0083DDA9F0F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094249" y="3839962"/>
            <a:ext cx="961901" cy="24622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AE92C35-C44A-59AB-615D-D8C436B6430B}"/>
              </a:ext>
            </a:extLst>
          </p:cNvPr>
          <p:cNvSpPr txBox="1"/>
          <p:nvPr/>
        </p:nvSpPr>
        <p:spPr>
          <a:xfrm>
            <a:off x="4937863" y="2086328"/>
            <a:ext cx="12746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u="sng" dirty="0" err="1">
                <a:solidFill>
                  <a:srgbClr val="004AA0"/>
                </a:solidFill>
              </a:rPr>
              <a:t>fincult.info</a:t>
            </a:r>
            <a:r>
              <a:rPr lang="en-US" sz="1000" u="sng" dirty="0">
                <a:solidFill>
                  <a:srgbClr val="004AA0"/>
                </a:solidFill>
              </a:rPr>
              <a:t>/teaching</a:t>
            </a:r>
            <a:endParaRPr lang="ru-RU" sz="1000" u="sng" dirty="0"/>
          </a:p>
        </p:txBody>
      </p:sp>
    </p:spTree>
    <p:extLst>
      <p:ext uri="{BB962C8B-B14F-4D97-AF65-F5344CB8AC3E}">
        <p14:creationId xmlns:p14="http://schemas.microsoft.com/office/powerpoint/2010/main" val="865650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492B9D11-5D01-496A-27E0-7238B13EEA02}"/>
              </a:ext>
            </a:extLst>
          </p:cNvPr>
          <p:cNvSpPr/>
          <p:nvPr/>
        </p:nvSpPr>
        <p:spPr>
          <a:xfrm>
            <a:off x="4430084" y="2122709"/>
            <a:ext cx="4491733" cy="1286620"/>
          </a:xfrm>
          <a:prstGeom prst="roundRect">
            <a:avLst>
              <a:gd name="adj" fmla="val 10175"/>
            </a:avLst>
          </a:prstGeom>
          <a:solidFill>
            <a:srgbClr val="F8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BE61A938-D96F-B736-9E80-41B49A952F49}"/>
              </a:ext>
            </a:extLst>
          </p:cNvPr>
          <p:cNvSpPr/>
          <p:nvPr/>
        </p:nvSpPr>
        <p:spPr>
          <a:xfrm>
            <a:off x="4621012" y="2463875"/>
            <a:ext cx="656749" cy="6567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6536E5-BC05-9EF6-5FCE-08CFE57732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741" y="2597048"/>
            <a:ext cx="389287" cy="3892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8DE506D-FBC3-99D9-30E5-B8ECA56E4126}"/>
              </a:ext>
            </a:extLst>
          </p:cNvPr>
          <p:cNvSpPr txBox="1"/>
          <p:nvPr/>
        </p:nvSpPr>
        <p:spPr>
          <a:xfrm>
            <a:off x="5382919" y="2705303"/>
            <a:ext cx="25575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Совместно с руководителем авторского коллектива переданы и приняты для загрузки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 сценариев уроков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823A95-6CC5-730F-261E-495F8686A809}"/>
              </a:ext>
            </a:extLst>
          </p:cNvPr>
          <p:cNvSpPr txBox="1"/>
          <p:nvPr/>
        </p:nvSpPr>
        <p:spPr>
          <a:xfrm>
            <a:off x="5382917" y="2418904"/>
            <a:ext cx="22800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Математика 5-6 класс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8A3DE3-4249-8341-9573-545B75C5A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a typeface="+mn-ea"/>
              </a:rPr>
              <a:t>Цифровизация образовательных материалов</a:t>
            </a:r>
            <a:endParaRPr lang="x-none" dirty="0"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68C76-3F06-9D49-B143-E28559333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A99AE-6A35-4C1E-8082-A4A87B5CA521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5FE254A5-2CA3-E18E-489C-7CC273914388}"/>
              </a:ext>
            </a:extLst>
          </p:cNvPr>
          <p:cNvSpPr/>
          <p:nvPr/>
        </p:nvSpPr>
        <p:spPr>
          <a:xfrm>
            <a:off x="372117" y="2122709"/>
            <a:ext cx="3952806" cy="1286620"/>
          </a:xfrm>
          <a:prstGeom prst="roundRect">
            <a:avLst>
              <a:gd name="adj" fmla="val 10175"/>
            </a:avLst>
          </a:prstGeom>
          <a:solidFill>
            <a:srgbClr val="F8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3C2F5FC-83D3-AABA-4317-214C70132419}"/>
              </a:ext>
            </a:extLst>
          </p:cNvPr>
          <p:cNvSpPr/>
          <p:nvPr/>
        </p:nvSpPr>
        <p:spPr>
          <a:xfrm>
            <a:off x="563045" y="2463875"/>
            <a:ext cx="656749" cy="6567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36510B-7F55-0B61-2B17-0558875D97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775" y="2617249"/>
            <a:ext cx="389287" cy="3892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569E4C-CCD5-6342-397D-08D5F23BCB94}"/>
              </a:ext>
            </a:extLst>
          </p:cNvPr>
          <p:cNvSpPr txBox="1"/>
          <p:nvPr/>
        </p:nvSpPr>
        <p:spPr>
          <a:xfrm>
            <a:off x="1324952" y="2705304"/>
            <a:ext cx="21379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Переданы и приняты для загрузки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 сценариев уроков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E7080C-21C9-A428-D5CA-56CDAF6F00FD}"/>
              </a:ext>
            </a:extLst>
          </p:cNvPr>
          <p:cNvSpPr txBox="1"/>
          <p:nvPr/>
        </p:nvSpPr>
        <p:spPr>
          <a:xfrm>
            <a:off x="1324951" y="2418904"/>
            <a:ext cx="20233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Математика 7-9 класс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D255EA26-FAF7-CE96-1DE1-2B8D54AAB24C}"/>
              </a:ext>
            </a:extLst>
          </p:cNvPr>
          <p:cNvSpPr/>
          <p:nvPr/>
        </p:nvSpPr>
        <p:spPr>
          <a:xfrm>
            <a:off x="4430083" y="3513135"/>
            <a:ext cx="4491733" cy="1413670"/>
          </a:xfrm>
          <a:prstGeom prst="roundRect">
            <a:avLst>
              <a:gd name="adj" fmla="val 10175"/>
            </a:avLst>
          </a:prstGeom>
          <a:solidFill>
            <a:srgbClr val="F8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DC7F4AC-1904-B708-2CB6-BC2E558FA248}"/>
              </a:ext>
            </a:extLst>
          </p:cNvPr>
          <p:cNvSpPr/>
          <p:nvPr/>
        </p:nvSpPr>
        <p:spPr>
          <a:xfrm>
            <a:off x="4621011" y="3854302"/>
            <a:ext cx="656749" cy="6567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D0DA549-7B40-B2FF-967A-C9DF017D9F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741" y="3990068"/>
            <a:ext cx="389287" cy="38928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7430E4-9053-FE36-E977-FE12C0D14578}"/>
              </a:ext>
            </a:extLst>
          </p:cNvPr>
          <p:cNvSpPr txBox="1"/>
          <p:nvPr/>
        </p:nvSpPr>
        <p:spPr>
          <a:xfrm>
            <a:off x="5382918" y="4095730"/>
            <a:ext cx="31670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Подготовлены и переданы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 сценариев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уроков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3B84F2-AF38-ACA2-6A72-A0E202133B18}"/>
              </a:ext>
            </a:extLst>
          </p:cNvPr>
          <p:cNvSpPr txBox="1"/>
          <p:nvPr/>
        </p:nvSpPr>
        <p:spPr>
          <a:xfrm>
            <a:off x="5382917" y="3809331"/>
            <a:ext cx="23093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Окружающий мир</a:t>
            </a: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B2F3B651-C86F-996E-47C2-7F15C109B5A7}"/>
              </a:ext>
            </a:extLst>
          </p:cNvPr>
          <p:cNvSpPr/>
          <p:nvPr/>
        </p:nvSpPr>
        <p:spPr>
          <a:xfrm>
            <a:off x="3652891" y="2261808"/>
            <a:ext cx="523916" cy="227752"/>
          </a:xfrm>
          <a:prstGeom prst="roundRect">
            <a:avLst/>
          </a:prstGeom>
          <a:solidFill>
            <a:srgbClr val="0F5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2021</a:t>
            </a: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9955362A-8063-0FCC-FA4E-FDFF8B4638DF}"/>
              </a:ext>
            </a:extLst>
          </p:cNvPr>
          <p:cNvSpPr/>
          <p:nvPr/>
        </p:nvSpPr>
        <p:spPr>
          <a:xfrm>
            <a:off x="8204293" y="2267352"/>
            <a:ext cx="523916" cy="227752"/>
          </a:xfrm>
          <a:prstGeom prst="roundRect">
            <a:avLst/>
          </a:prstGeom>
          <a:solidFill>
            <a:srgbClr val="0F5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</a:t>
            </a: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73BE457C-A6B4-C299-9D51-D5282DD82F3C}"/>
              </a:ext>
            </a:extLst>
          </p:cNvPr>
          <p:cNvSpPr/>
          <p:nvPr/>
        </p:nvSpPr>
        <p:spPr>
          <a:xfrm>
            <a:off x="8204293" y="3626873"/>
            <a:ext cx="523916" cy="227752"/>
          </a:xfrm>
          <a:prstGeom prst="roundRect">
            <a:avLst/>
          </a:prstGeom>
          <a:solidFill>
            <a:srgbClr val="0F5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</a:t>
            </a: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6A26F85C-97BC-28C0-50AF-E4014036BAAF}"/>
              </a:ext>
            </a:extLst>
          </p:cNvPr>
          <p:cNvSpPr/>
          <p:nvPr/>
        </p:nvSpPr>
        <p:spPr>
          <a:xfrm>
            <a:off x="372118" y="3513135"/>
            <a:ext cx="3952806" cy="1413670"/>
          </a:xfrm>
          <a:prstGeom prst="roundRect">
            <a:avLst>
              <a:gd name="adj" fmla="val 10175"/>
            </a:avLst>
          </a:prstGeom>
          <a:solidFill>
            <a:srgbClr val="F8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6EEED594-C51F-E564-EA02-B7926A170F11}"/>
              </a:ext>
            </a:extLst>
          </p:cNvPr>
          <p:cNvSpPr/>
          <p:nvPr/>
        </p:nvSpPr>
        <p:spPr>
          <a:xfrm>
            <a:off x="563046" y="3854302"/>
            <a:ext cx="656749" cy="6567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9E592F0-4DA6-8AA1-6909-B78F612CAC9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775" y="4001374"/>
            <a:ext cx="389287" cy="38928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C2E3F5A-AAEE-E62E-C6AD-6E125B1343A3}"/>
              </a:ext>
            </a:extLst>
          </p:cNvPr>
          <p:cNvSpPr txBox="1"/>
          <p:nvPr/>
        </p:nvSpPr>
        <p:spPr>
          <a:xfrm>
            <a:off x="1324954" y="4095730"/>
            <a:ext cx="26031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Подготовлены и переданы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28 сценариев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уроков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4F8E68-6CDA-C514-C515-1F21D368DF6B}"/>
              </a:ext>
            </a:extLst>
          </p:cNvPr>
          <p:cNvSpPr txBox="1"/>
          <p:nvPr/>
        </p:nvSpPr>
        <p:spPr>
          <a:xfrm>
            <a:off x="1324953" y="3809331"/>
            <a:ext cx="20233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Обществознание</a:t>
            </a: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DD5F479A-8373-FFDF-26EB-CDC0DEF42C3C}"/>
              </a:ext>
            </a:extLst>
          </p:cNvPr>
          <p:cNvSpPr/>
          <p:nvPr/>
        </p:nvSpPr>
        <p:spPr>
          <a:xfrm>
            <a:off x="3652891" y="3657780"/>
            <a:ext cx="523916" cy="227752"/>
          </a:xfrm>
          <a:prstGeom prst="roundRect">
            <a:avLst/>
          </a:prstGeom>
          <a:solidFill>
            <a:srgbClr val="0F5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</a:t>
            </a: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96B59BF5-A0D4-BFD1-DE43-40C8842547C0}"/>
              </a:ext>
            </a:extLst>
          </p:cNvPr>
          <p:cNvSpPr/>
          <p:nvPr/>
        </p:nvSpPr>
        <p:spPr>
          <a:xfrm>
            <a:off x="2854897" y="3658200"/>
            <a:ext cx="738326" cy="2277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6–11 класс</a:t>
            </a:r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773ACC30-F01A-2821-9116-A48E21C76CE8}"/>
              </a:ext>
            </a:extLst>
          </p:cNvPr>
          <p:cNvSpPr/>
          <p:nvPr/>
        </p:nvSpPr>
        <p:spPr>
          <a:xfrm>
            <a:off x="7406299" y="3629697"/>
            <a:ext cx="738326" cy="2277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3–4 класс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9AE9EC-4302-172C-EE08-94F0F78C9F8F}"/>
              </a:ext>
            </a:extLst>
          </p:cNvPr>
          <p:cNvSpPr txBox="1"/>
          <p:nvPr/>
        </p:nvSpPr>
        <p:spPr>
          <a:xfrm>
            <a:off x="1683512" y="1059096"/>
            <a:ext cx="203141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ДК по реализации Стратегии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повышения финансовой грамотности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798946-07C2-ABEB-920B-BDEB714C3722}"/>
              </a:ext>
            </a:extLst>
          </p:cNvPr>
          <p:cNvSpPr txBox="1"/>
          <p:nvPr/>
        </p:nvSpPr>
        <p:spPr>
          <a:xfrm>
            <a:off x="1683512" y="813856"/>
            <a:ext cx="1030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Пункт 1.10</a:t>
            </a:r>
          </a:p>
        </p:txBody>
      </p:sp>
      <p:pic>
        <p:nvPicPr>
          <p:cNvPr id="1026" name="Picture 2" descr="19d7209a-3a9f-4cfc-97ae-aa9e6a91672b@cb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34" y="642939"/>
            <a:ext cx="733819" cy="73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268">
            <a:extLst>
              <a:ext uri="{FF2B5EF4-FFF2-40B4-BE49-F238E27FC236}">
                <a16:creationId xmlns:a16="http://schemas.microsoft.com/office/drawing/2014/main" id="{9CFFC5DA-5D25-F64D-8F1C-7AA036493A0D}"/>
              </a:ext>
            </a:extLst>
          </p:cNvPr>
          <p:cNvGrpSpPr/>
          <p:nvPr/>
        </p:nvGrpSpPr>
        <p:grpSpPr>
          <a:xfrm>
            <a:off x="1313588" y="953306"/>
            <a:ext cx="260825" cy="345170"/>
            <a:chOff x="4706939" y="1004888"/>
            <a:chExt cx="319088" cy="422275"/>
          </a:xfrm>
          <a:solidFill>
            <a:schemeClr val="accent6"/>
          </a:solidFill>
        </p:grpSpPr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1EC67F42-16B1-DA4B-B3A0-C19E25A0B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6939" y="1004888"/>
              <a:ext cx="319088" cy="422275"/>
            </a:xfrm>
            <a:custGeom>
              <a:avLst/>
              <a:gdLst>
                <a:gd name="T0" fmla="*/ 320 w 320"/>
                <a:gd name="T1" fmla="*/ 127 h 425"/>
                <a:gd name="T2" fmla="*/ 320 w 320"/>
                <a:gd name="T3" fmla="*/ 125 h 425"/>
                <a:gd name="T4" fmla="*/ 320 w 320"/>
                <a:gd name="T5" fmla="*/ 125 h 425"/>
                <a:gd name="T6" fmla="*/ 320 w 320"/>
                <a:gd name="T7" fmla="*/ 124 h 425"/>
                <a:gd name="T8" fmla="*/ 319 w 320"/>
                <a:gd name="T9" fmla="*/ 123 h 425"/>
                <a:gd name="T10" fmla="*/ 319 w 320"/>
                <a:gd name="T11" fmla="*/ 122 h 425"/>
                <a:gd name="T12" fmla="*/ 318 w 320"/>
                <a:gd name="T13" fmla="*/ 122 h 425"/>
                <a:gd name="T14" fmla="*/ 318 w 320"/>
                <a:gd name="T15" fmla="*/ 121 h 425"/>
                <a:gd name="T16" fmla="*/ 213 w 320"/>
                <a:gd name="T17" fmla="*/ 3 h 425"/>
                <a:gd name="T18" fmla="*/ 213 w 320"/>
                <a:gd name="T19" fmla="*/ 3 h 425"/>
                <a:gd name="T20" fmla="*/ 212 w 320"/>
                <a:gd name="T21" fmla="*/ 2 h 425"/>
                <a:gd name="T22" fmla="*/ 212 w 320"/>
                <a:gd name="T23" fmla="*/ 1 h 425"/>
                <a:gd name="T24" fmla="*/ 211 w 320"/>
                <a:gd name="T25" fmla="*/ 1 h 425"/>
                <a:gd name="T26" fmla="*/ 210 w 320"/>
                <a:gd name="T27" fmla="*/ 0 h 425"/>
                <a:gd name="T28" fmla="*/ 210 w 320"/>
                <a:gd name="T29" fmla="*/ 0 h 425"/>
                <a:gd name="T30" fmla="*/ 208 w 320"/>
                <a:gd name="T31" fmla="*/ 0 h 425"/>
                <a:gd name="T32" fmla="*/ 208 w 320"/>
                <a:gd name="T33" fmla="*/ 0 h 425"/>
                <a:gd name="T34" fmla="*/ 206 w 320"/>
                <a:gd name="T35" fmla="*/ 0 h 425"/>
                <a:gd name="T36" fmla="*/ 206 w 320"/>
                <a:gd name="T37" fmla="*/ 0 h 425"/>
                <a:gd name="T38" fmla="*/ 23 w 320"/>
                <a:gd name="T39" fmla="*/ 0 h 425"/>
                <a:gd name="T40" fmla="*/ 0 w 320"/>
                <a:gd name="T41" fmla="*/ 22 h 425"/>
                <a:gd name="T42" fmla="*/ 0 w 320"/>
                <a:gd name="T43" fmla="*/ 402 h 425"/>
                <a:gd name="T44" fmla="*/ 23 w 320"/>
                <a:gd name="T45" fmla="*/ 425 h 425"/>
                <a:gd name="T46" fmla="*/ 298 w 320"/>
                <a:gd name="T47" fmla="*/ 425 h 425"/>
                <a:gd name="T48" fmla="*/ 320 w 320"/>
                <a:gd name="T49" fmla="*/ 402 h 425"/>
                <a:gd name="T50" fmla="*/ 320 w 320"/>
                <a:gd name="T51" fmla="*/ 127 h 425"/>
                <a:gd name="T52" fmla="*/ 320 w 320"/>
                <a:gd name="T53" fmla="*/ 127 h 425"/>
                <a:gd name="T54" fmla="*/ 215 w 320"/>
                <a:gd name="T55" fmla="*/ 34 h 425"/>
                <a:gd name="T56" fmla="*/ 290 w 320"/>
                <a:gd name="T57" fmla="*/ 118 h 425"/>
                <a:gd name="T58" fmla="*/ 219 w 320"/>
                <a:gd name="T59" fmla="*/ 118 h 425"/>
                <a:gd name="T60" fmla="*/ 215 w 320"/>
                <a:gd name="T61" fmla="*/ 111 h 425"/>
                <a:gd name="T62" fmla="*/ 215 w 320"/>
                <a:gd name="T63" fmla="*/ 34 h 425"/>
                <a:gd name="T64" fmla="*/ 298 w 320"/>
                <a:gd name="T65" fmla="*/ 406 h 425"/>
                <a:gd name="T66" fmla="*/ 23 w 320"/>
                <a:gd name="T67" fmla="*/ 406 h 425"/>
                <a:gd name="T68" fmla="*/ 19 w 320"/>
                <a:gd name="T69" fmla="*/ 402 h 425"/>
                <a:gd name="T70" fmla="*/ 19 w 320"/>
                <a:gd name="T71" fmla="*/ 22 h 425"/>
                <a:gd name="T72" fmla="*/ 23 w 320"/>
                <a:gd name="T73" fmla="*/ 18 h 425"/>
                <a:gd name="T74" fmla="*/ 197 w 320"/>
                <a:gd name="T75" fmla="*/ 18 h 425"/>
                <a:gd name="T76" fmla="*/ 197 w 320"/>
                <a:gd name="T77" fmla="*/ 111 h 425"/>
                <a:gd name="T78" fmla="*/ 219 w 320"/>
                <a:gd name="T79" fmla="*/ 136 h 425"/>
                <a:gd name="T80" fmla="*/ 302 w 320"/>
                <a:gd name="T81" fmla="*/ 136 h 425"/>
                <a:gd name="T82" fmla="*/ 302 w 320"/>
                <a:gd name="T83" fmla="*/ 402 h 425"/>
                <a:gd name="T84" fmla="*/ 298 w 320"/>
                <a:gd name="T85" fmla="*/ 40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0" h="425">
                  <a:moveTo>
                    <a:pt x="320" y="127"/>
                  </a:moveTo>
                  <a:cubicBezTo>
                    <a:pt x="320" y="126"/>
                    <a:pt x="320" y="126"/>
                    <a:pt x="320" y="125"/>
                  </a:cubicBezTo>
                  <a:cubicBezTo>
                    <a:pt x="320" y="125"/>
                    <a:pt x="320" y="125"/>
                    <a:pt x="320" y="125"/>
                  </a:cubicBezTo>
                  <a:cubicBezTo>
                    <a:pt x="320" y="124"/>
                    <a:pt x="320" y="124"/>
                    <a:pt x="320" y="124"/>
                  </a:cubicBezTo>
                  <a:cubicBezTo>
                    <a:pt x="320" y="123"/>
                    <a:pt x="319" y="123"/>
                    <a:pt x="319" y="123"/>
                  </a:cubicBezTo>
                  <a:cubicBezTo>
                    <a:pt x="319" y="123"/>
                    <a:pt x="319" y="122"/>
                    <a:pt x="319" y="122"/>
                  </a:cubicBezTo>
                  <a:cubicBezTo>
                    <a:pt x="319" y="122"/>
                    <a:pt x="319" y="122"/>
                    <a:pt x="318" y="122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213" y="3"/>
                    <a:pt x="213" y="3"/>
                    <a:pt x="213" y="3"/>
                  </a:cubicBezTo>
                  <a:cubicBezTo>
                    <a:pt x="213" y="3"/>
                    <a:pt x="213" y="3"/>
                    <a:pt x="213" y="3"/>
                  </a:cubicBezTo>
                  <a:cubicBezTo>
                    <a:pt x="213" y="2"/>
                    <a:pt x="213" y="2"/>
                    <a:pt x="212" y="2"/>
                  </a:cubicBezTo>
                  <a:cubicBezTo>
                    <a:pt x="212" y="2"/>
                    <a:pt x="212" y="2"/>
                    <a:pt x="212" y="1"/>
                  </a:cubicBezTo>
                  <a:cubicBezTo>
                    <a:pt x="211" y="1"/>
                    <a:pt x="211" y="1"/>
                    <a:pt x="211" y="1"/>
                  </a:cubicBezTo>
                  <a:cubicBezTo>
                    <a:pt x="211" y="1"/>
                    <a:pt x="210" y="1"/>
                    <a:pt x="210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9" y="0"/>
                    <a:pt x="209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6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14"/>
                    <a:pt x="10" y="425"/>
                    <a:pt x="23" y="425"/>
                  </a:cubicBezTo>
                  <a:cubicBezTo>
                    <a:pt x="298" y="425"/>
                    <a:pt x="298" y="425"/>
                    <a:pt x="298" y="425"/>
                  </a:cubicBezTo>
                  <a:cubicBezTo>
                    <a:pt x="310" y="425"/>
                    <a:pt x="320" y="414"/>
                    <a:pt x="320" y="402"/>
                  </a:cubicBezTo>
                  <a:cubicBezTo>
                    <a:pt x="320" y="127"/>
                    <a:pt x="320" y="127"/>
                    <a:pt x="320" y="127"/>
                  </a:cubicBezTo>
                  <a:cubicBezTo>
                    <a:pt x="320" y="127"/>
                    <a:pt x="320" y="127"/>
                    <a:pt x="320" y="127"/>
                  </a:cubicBezTo>
                  <a:close/>
                  <a:moveTo>
                    <a:pt x="215" y="34"/>
                  </a:moveTo>
                  <a:cubicBezTo>
                    <a:pt x="290" y="118"/>
                    <a:pt x="290" y="118"/>
                    <a:pt x="290" y="118"/>
                  </a:cubicBezTo>
                  <a:cubicBezTo>
                    <a:pt x="219" y="118"/>
                    <a:pt x="219" y="118"/>
                    <a:pt x="219" y="118"/>
                  </a:cubicBezTo>
                  <a:cubicBezTo>
                    <a:pt x="218" y="117"/>
                    <a:pt x="215" y="114"/>
                    <a:pt x="215" y="111"/>
                  </a:cubicBezTo>
                  <a:lnTo>
                    <a:pt x="215" y="34"/>
                  </a:lnTo>
                  <a:close/>
                  <a:moveTo>
                    <a:pt x="298" y="406"/>
                  </a:moveTo>
                  <a:cubicBezTo>
                    <a:pt x="23" y="406"/>
                    <a:pt x="23" y="406"/>
                    <a:pt x="23" y="406"/>
                  </a:cubicBezTo>
                  <a:cubicBezTo>
                    <a:pt x="20" y="406"/>
                    <a:pt x="19" y="404"/>
                    <a:pt x="19" y="40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0"/>
                    <a:pt x="21" y="18"/>
                    <a:pt x="23" y="18"/>
                  </a:cubicBezTo>
                  <a:cubicBezTo>
                    <a:pt x="197" y="18"/>
                    <a:pt x="197" y="18"/>
                    <a:pt x="197" y="18"/>
                  </a:cubicBezTo>
                  <a:cubicBezTo>
                    <a:pt x="197" y="111"/>
                    <a:pt x="197" y="111"/>
                    <a:pt x="197" y="111"/>
                  </a:cubicBezTo>
                  <a:cubicBezTo>
                    <a:pt x="197" y="123"/>
                    <a:pt x="206" y="136"/>
                    <a:pt x="219" y="136"/>
                  </a:cubicBezTo>
                  <a:cubicBezTo>
                    <a:pt x="302" y="136"/>
                    <a:pt x="302" y="136"/>
                    <a:pt x="302" y="136"/>
                  </a:cubicBezTo>
                  <a:cubicBezTo>
                    <a:pt x="302" y="402"/>
                    <a:pt x="302" y="402"/>
                    <a:pt x="302" y="402"/>
                  </a:cubicBezTo>
                  <a:cubicBezTo>
                    <a:pt x="302" y="404"/>
                    <a:pt x="300" y="406"/>
                    <a:pt x="298" y="4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7F631B2E-2B40-C241-BD86-79DEE4590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6" y="1173163"/>
              <a:ext cx="188913" cy="19050"/>
            </a:xfrm>
            <a:custGeom>
              <a:avLst/>
              <a:gdLst>
                <a:gd name="T0" fmla="*/ 179 w 189"/>
                <a:gd name="T1" fmla="*/ 0 h 19"/>
                <a:gd name="T2" fmla="*/ 9 w 189"/>
                <a:gd name="T3" fmla="*/ 0 h 19"/>
                <a:gd name="T4" fmla="*/ 0 w 189"/>
                <a:gd name="T5" fmla="*/ 9 h 19"/>
                <a:gd name="T6" fmla="*/ 9 w 189"/>
                <a:gd name="T7" fmla="*/ 19 h 19"/>
                <a:gd name="T8" fmla="*/ 179 w 189"/>
                <a:gd name="T9" fmla="*/ 19 h 19"/>
                <a:gd name="T10" fmla="*/ 189 w 189"/>
                <a:gd name="T11" fmla="*/ 9 h 19"/>
                <a:gd name="T12" fmla="*/ 179 w 18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9">
                  <a:moveTo>
                    <a:pt x="17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85" y="19"/>
                    <a:pt x="189" y="15"/>
                    <a:pt x="189" y="9"/>
                  </a:cubicBezTo>
                  <a:cubicBezTo>
                    <a:pt x="189" y="4"/>
                    <a:pt x="185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C4837731-8B74-CD4F-9356-D62D42676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6" y="1225551"/>
              <a:ext cx="188913" cy="19050"/>
            </a:xfrm>
            <a:custGeom>
              <a:avLst/>
              <a:gdLst>
                <a:gd name="T0" fmla="*/ 179 w 189"/>
                <a:gd name="T1" fmla="*/ 0 h 19"/>
                <a:gd name="T2" fmla="*/ 9 w 189"/>
                <a:gd name="T3" fmla="*/ 0 h 19"/>
                <a:gd name="T4" fmla="*/ 0 w 189"/>
                <a:gd name="T5" fmla="*/ 10 h 19"/>
                <a:gd name="T6" fmla="*/ 9 w 189"/>
                <a:gd name="T7" fmla="*/ 19 h 19"/>
                <a:gd name="T8" fmla="*/ 179 w 189"/>
                <a:gd name="T9" fmla="*/ 19 h 19"/>
                <a:gd name="T10" fmla="*/ 189 w 189"/>
                <a:gd name="T11" fmla="*/ 10 h 19"/>
                <a:gd name="T12" fmla="*/ 179 w 18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9">
                  <a:moveTo>
                    <a:pt x="17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85" y="19"/>
                    <a:pt x="189" y="15"/>
                    <a:pt x="189" y="10"/>
                  </a:cubicBezTo>
                  <a:cubicBezTo>
                    <a:pt x="189" y="5"/>
                    <a:pt x="185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FEE80EFB-39EC-A642-AC7E-44102E62B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6" y="1122363"/>
              <a:ext cx="96838" cy="17463"/>
            </a:xfrm>
            <a:custGeom>
              <a:avLst/>
              <a:gdLst>
                <a:gd name="T0" fmla="*/ 9 w 97"/>
                <a:gd name="T1" fmla="*/ 18 h 18"/>
                <a:gd name="T2" fmla="*/ 88 w 97"/>
                <a:gd name="T3" fmla="*/ 18 h 18"/>
                <a:gd name="T4" fmla="*/ 97 w 97"/>
                <a:gd name="T5" fmla="*/ 9 h 18"/>
                <a:gd name="T6" fmla="*/ 88 w 97"/>
                <a:gd name="T7" fmla="*/ 0 h 18"/>
                <a:gd name="T8" fmla="*/ 9 w 97"/>
                <a:gd name="T9" fmla="*/ 0 h 18"/>
                <a:gd name="T10" fmla="*/ 0 w 97"/>
                <a:gd name="T11" fmla="*/ 9 h 18"/>
                <a:gd name="T12" fmla="*/ 9 w 97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8">
                  <a:moveTo>
                    <a:pt x="9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93" y="18"/>
                    <a:pt x="97" y="14"/>
                    <a:pt x="97" y="9"/>
                  </a:cubicBezTo>
                  <a:cubicBezTo>
                    <a:pt x="97" y="4"/>
                    <a:pt x="93" y="0"/>
                    <a:pt x="8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3">
              <a:extLst>
                <a:ext uri="{FF2B5EF4-FFF2-40B4-BE49-F238E27FC236}">
                  <a16:creationId xmlns:a16="http://schemas.microsoft.com/office/drawing/2014/main" id="{5E2A0F14-45C6-6248-BDA2-7AF3D6723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6" y="1277938"/>
              <a:ext cx="188913" cy="19050"/>
            </a:xfrm>
            <a:custGeom>
              <a:avLst/>
              <a:gdLst>
                <a:gd name="T0" fmla="*/ 179 w 189"/>
                <a:gd name="T1" fmla="*/ 0 h 19"/>
                <a:gd name="T2" fmla="*/ 9 w 189"/>
                <a:gd name="T3" fmla="*/ 0 h 19"/>
                <a:gd name="T4" fmla="*/ 0 w 189"/>
                <a:gd name="T5" fmla="*/ 9 h 19"/>
                <a:gd name="T6" fmla="*/ 9 w 189"/>
                <a:gd name="T7" fmla="*/ 19 h 19"/>
                <a:gd name="T8" fmla="*/ 179 w 189"/>
                <a:gd name="T9" fmla="*/ 19 h 19"/>
                <a:gd name="T10" fmla="*/ 189 w 189"/>
                <a:gd name="T11" fmla="*/ 9 h 19"/>
                <a:gd name="T12" fmla="*/ 179 w 18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9">
                  <a:moveTo>
                    <a:pt x="17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9"/>
                    <a:pt x="9" y="19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85" y="19"/>
                    <a:pt x="189" y="14"/>
                    <a:pt x="189" y="9"/>
                  </a:cubicBezTo>
                  <a:cubicBezTo>
                    <a:pt x="189" y="4"/>
                    <a:pt x="185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4">
              <a:extLst>
                <a:ext uri="{FF2B5EF4-FFF2-40B4-BE49-F238E27FC236}">
                  <a16:creationId xmlns:a16="http://schemas.microsoft.com/office/drawing/2014/main" id="{C90FB760-1D5A-AC4A-AE52-6A3BFC504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6" y="1330326"/>
              <a:ext cx="188913" cy="19050"/>
            </a:xfrm>
            <a:custGeom>
              <a:avLst/>
              <a:gdLst>
                <a:gd name="T0" fmla="*/ 179 w 189"/>
                <a:gd name="T1" fmla="*/ 0 h 19"/>
                <a:gd name="T2" fmla="*/ 9 w 189"/>
                <a:gd name="T3" fmla="*/ 0 h 19"/>
                <a:gd name="T4" fmla="*/ 0 w 189"/>
                <a:gd name="T5" fmla="*/ 10 h 19"/>
                <a:gd name="T6" fmla="*/ 9 w 189"/>
                <a:gd name="T7" fmla="*/ 19 h 19"/>
                <a:gd name="T8" fmla="*/ 179 w 189"/>
                <a:gd name="T9" fmla="*/ 19 h 19"/>
                <a:gd name="T10" fmla="*/ 189 w 189"/>
                <a:gd name="T11" fmla="*/ 10 h 19"/>
                <a:gd name="T12" fmla="*/ 179 w 18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9">
                  <a:moveTo>
                    <a:pt x="17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85" y="19"/>
                    <a:pt x="189" y="15"/>
                    <a:pt x="189" y="10"/>
                  </a:cubicBezTo>
                  <a:cubicBezTo>
                    <a:pt x="189" y="4"/>
                    <a:pt x="185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32877" y="1465254"/>
            <a:ext cx="1152353" cy="280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11310A-CEF7-1318-EE75-5C9DA5670BC5}"/>
              </a:ext>
            </a:extLst>
          </p:cNvPr>
          <p:cNvSpPr txBox="1"/>
          <p:nvPr/>
        </p:nvSpPr>
        <p:spPr>
          <a:xfrm>
            <a:off x="3714928" y="813856"/>
            <a:ext cx="534906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FD7E0D"/>
              </a:buClr>
              <a:buFont typeface="Arial" panose="020B0604020202020204" pitchFamily="34" charset="0"/>
              <a:buChar char="•"/>
            </a:pPr>
            <a:r>
              <a:rPr lang="ru-RU" sz="1050" dirty="0"/>
              <a:t>Базовый элемент глобального сервиса</a:t>
            </a:r>
          </a:p>
          <a:p>
            <a:pPr marL="285750" indent="-285750">
              <a:spcBef>
                <a:spcPts val="600"/>
              </a:spcBef>
              <a:buClr>
                <a:srgbClr val="FD7E0D"/>
              </a:buClr>
              <a:buFont typeface="Arial" panose="020B0604020202020204" pitchFamily="34" charset="0"/>
              <a:buChar char="•"/>
            </a:pPr>
            <a:r>
              <a:rPr lang="ru-RU" sz="1050" dirty="0"/>
              <a:t>Координатор разработки содержательной части - Академия Минпросвещения</a:t>
            </a:r>
          </a:p>
          <a:p>
            <a:pPr marL="285750" indent="-285750">
              <a:spcBef>
                <a:spcPts val="600"/>
              </a:spcBef>
              <a:buClr>
                <a:srgbClr val="FD7E0D"/>
              </a:buClr>
              <a:buFont typeface="Arial" panose="020B0604020202020204" pitchFamily="34" charset="0"/>
              <a:buChar char="•"/>
            </a:pPr>
            <a:r>
              <a:rPr lang="ru-RU" sz="1050" dirty="0"/>
              <a:t>Полный школьный курс уроков, информационно-образовательная среда, объединяющая ученика, учителя и родителя</a:t>
            </a:r>
          </a:p>
          <a:p>
            <a:pPr marL="285750" indent="-285750">
              <a:spcBef>
                <a:spcPts val="600"/>
              </a:spcBef>
              <a:buClr>
                <a:srgbClr val="FD7E0D"/>
              </a:buClr>
              <a:buFont typeface="Arial" panose="020B0604020202020204" pitchFamily="34" charset="0"/>
              <a:buChar char="•"/>
            </a:pPr>
            <a:r>
              <a:rPr lang="ru-RU" sz="1050" dirty="0"/>
              <a:t>С февраля 2022 года </a:t>
            </a:r>
            <a:r>
              <a:rPr lang="en-US" sz="1050" dirty="0"/>
              <a:t>beta</a:t>
            </a:r>
            <a:r>
              <a:rPr lang="ru-RU" sz="1050" dirty="0"/>
              <a:t>-версия доступна в 15 пилотных регионах России</a:t>
            </a:r>
          </a:p>
        </p:txBody>
      </p:sp>
    </p:spTree>
    <p:extLst>
      <p:ext uri="{BB962C8B-B14F-4D97-AF65-F5344CB8AC3E}">
        <p14:creationId xmlns:p14="http://schemas.microsoft.com/office/powerpoint/2010/main" val="95298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579465-8C39-8004-5EAC-BAFF54470E1F}"/>
              </a:ext>
            </a:extLst>
          </p:cNvPr>
          <p:cNvSpPr/>
          <p:nvPr/>
        </p:nvSpPr>
        <p:spPr>
          <a:xfrm>
            <a:off x="5285874" y="0"/>
            <a:ext cx="3858126" cy="5143500"/>
          </a:xfrm>
          <a:prstGeom prst="rect">
            <a:avLst/>
          </a:prstGeom>
          <a:solidFill>
            <a:srgbClr val="0F5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FB1A4-364C-2547-9DE1-5189795E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58" y="871020"/>
            <a:ext cx="4438786" cy="748876"/>
          </a:xfrm>
        </p:spPr>
        <p:txBody>
          <a:bodyPr>
            <a:noAutofit/>
          </a:bodyPr>
          <a:lstStyle/>
          <a:p>
            <a:r>
              <a:rPr lang="ru-RU" dirty="0"/>
              <a:t>Учебно-методические материалы для педагогов и обучающихся всех уровней образования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E24D98C-34B9-2145-8089-B9CC1722E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>
                <a:solidFill>
                  <a:schemeClr val="bg1"/>
                </a:solidFill>
              </a:rPr>
              <a:pPr/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BDCF23F-AFBB-4F45-8B9F-D5D2871332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21239" y="876964"/>
            <a:ext cx="1226636" cy="1564177"/>
          </a:xfr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70A9D5A-9198-E743-AB9D-A80EDFD98F9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9052" y="1787078"/>
            <a:ext cx="1355725" cy="1728788"/>
          </a:xfr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B3F3B38-614B-4A40-90BD-5E842598EF2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88358" y="755502"/>
            <a:ext cx="1355725" cy="1728788"/>
          </a:xfr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87396F7-50C6-F940-AC07-5D58BAA6E9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7920" y="-1"/>
            <a:ext cx="1355725" cy="1627809"/>
          </a:xfr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A5A91C63-BF86-4241-9EAA-6C7BB42A637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4380" y="3675137"/>
            <a:ext cx="1355725" cy="1468363"/>
          </a:xfr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61461FF-54B4-BD47-95B4-C2747E9B106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88357" y="2613118"/>
            <a:ext cx="1355725" cy="1728788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072D740-31AD-0F4F-94DF-89F9EFEC1F10}"/>
              </a:ext>
            </a:extLst>
          </p:cNvPr>
          <p:cNvSpPr txBox="1"/>
          <p:nvPr/>
        </p:nvSpPr>
        <p:spPr>
          <a:xfrm>
            <a:off x="384415" y="2202577"/>
            <a:ext cx="410569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FE7E0D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Примерная парциальная образовательная программа дошкольного образования, сборники методических и демонстрационных материалов</a:t>
            </a:r>
          </a:p>
          <a:p>
            <a:pPr marL="285750" indent="-285750">
              <a:spcBef>
                <a:spcPts val="1200"/>
              </a:spcBef>
              <a:buClr>
                <a:srgbClr val="FE7E0D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Методические рекомендации по включению основ финансовой грамотности в образовательные программы общего, среднего профессионального и высшего образования</a:t>
            </a:r>
          </a:p>
          <a:p>
            <a:pPr marL="285750" indent="-285750">
              <a:spcBef>
                <a:spcPts val="1200"/>
              </a:spcBef>
              <a:buClr>
                <a:srgbClr val="FE7E0D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УМК для начальной школы</a:t>
            </a:r>
          </a:p>
          <a:p>
            <a:pPr marL="285750" indent="-285750">
              <a:spcBef>
                <a:spcPts val="1200"/>
              </a:spcBef>
              <a:buClr>
                <a:srgbClr val="FE7E0D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УМК для высшего образования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5E58DB-4B9B-6344-97DC-7E74A68CA22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102" y="2899546"/>
            <a:ext cx="1069352" cy="150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01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Скругленный прямоугольник 110">
            <a:extLst>
              <a:ext uri="{FF2B5EF4-FFF2-40B4-BE49-F238E27FC236}">
                <a16:creationId xmlns:a16="http://schemas.microsoft.com/office/drawing/2014/main" id="{55C30165-9310-4E41-85A8-8DFC834B5BB7}"/>
              </a:ext>
            </a:extLst>
          </p:cNvPr>
          <p:cNvSpPr/>
          <p:nvPr/>
        </p:nvSpPr>
        <p:spPr>
          <a:xfrm>
            <a:off x="1022516" y="2228438"/>
            <a:ext cx="1065267" cy="10652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0" name="Picture 3" descr="C:\Users\Александра\Desktop\обложка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9"/>
          <a:stretch/>
        </p:blipFill>
        <p:spPr bwMode="auto">
          <a:xfrm>
            <a:off x="5969424" y="2303406"/>
            <a:ext cx="1677143" cy="249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лександра\Desktop\практику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046" y="2303406"/>
            <a:ext cx="1758889" cy="25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" name="Заголовок 4"/>
          <p:cNvSpPr txBox="1">
            <a:spLocks/>
          </p:cNvSpPr>
          <p:nvPr/>
        </p:nvSpPr>
        <p:spPr>
          <a:xfrm>
            <a:off x="2602863" y="406943"/>
            <a:ext cx="3781982" cy="160664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ru-RU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2" name="Заголовок 1">
            <a:extLst>
              <a:ext uri="{FF2B5EF4-FFF2-40B4-BE49-F238E27FC236}">
                <a16:creationId xmlns:a16="http://schemas.microsoft.com/office/drawing/2014/main" id="{F574B1CB-E087-4E4A-80C5-55D0ACB75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prstClr val="black"/>
                </a:solidFill>
              </a:rPr>
              <a:t>УМК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«Финансовая грамотность» </a:t>
            </a:r>
            <a:r>
              <a:rPr lang="ru-RU" dirty="0">
                <a:solidFill>
                  <a:srgbClr val="002060"/>
                </a:solidFill>
              </a:rPr>
              <a:t>для высшего образования </a:t>
            </a:r>
          </a:p>
        </p:txBody>
      </p:sp>
      <p:sp>
        <p:nvSpPr>
          <p:cNvPr id="83" name="Скругленный прямоугольник 82">
            <a:extLst>
              <a:ext uri="{FF2B5EF4-FFF2-40B4-BE49-F238E27FC236}">
                <a16:creationId xmlns:a16="http://schemas.microsoft.com/office/drawing/2014/main" id="{99F69E92-5101-E14A-B441-98C25B256D1F}"/>
              </a:ext>
            </a:extLst>
          </p:cNvPr>
          <p:cNvSpPr/>
          <p:nvPr/>
        </p:nvSpPr>
        <p:spPr>
          <a:xfrm>
            <a:off x="1028371" y="940954"/>
            <a:ext cx="1065267" cy="10652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1A5B92E5-2400-B248-BD0E-F25F3C463F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401100" y="1064869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93E13D-97A5-694B-A1BE-C8B403672C96}"/>
              </a:ext>
            </a:extLst>
          </p:cNvPr>
          <p:cNvSpPr txBox="1"/>
          <p:nvPr/>
        </p:nvSpPr>
        <p:spPr>
          <a:xfrm>
            <a:off x="1273487" y="1564521"/>
            <a:ext cx="585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/>
              <a:t>Тесты</a:t>
            </a:r>
          </a:p>
        </p:txBody>
      </p:sp>
      <p:sp>
        <p:nvSpPr>
          <p:cNvPr id="87" name="Скругленный прямоугольник 86">
            <a:extLst>
              <a:ext uri="{FF2B5EF4-FFF2-40B4-BE49-F238E27FC236}">
                <a16:creationId xmlns:a16="http://schemas.microsoft.com/office/drawing/2014/main" id="{71DEA9CB-1518-BD41-A8B8-C561480FC1D1}"/>
              </a:ext>
            </a:extLst>
          </p:cNvPr>
          <p:cNvSpPr/>
          <p:nvPr/>
        </p:nvSpPr>
        <p:spPr>
          <a:xfrm>
            <a:off x="2266014" y="937455"/>
            <a:ext cx="1065267" cy="10652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D9BB989-CB20-904C-B3CE-7DE167DE5845}"/>
              </a:ext>
            </a:extLst>
          </p:cNvPr>
          <p:cNvSpPr txBox="1"/>
          <p:nvPr/>
        </p:nvSpPr>
        <p:spPr>
          <a:xfrm>
            <a:off x="2508523" y="1564521"/>
            <a:ext cx="5950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/>
              <a:t>Кейсы</a:t>
            </a:r>
          </a:p>
        </p:txBody>
      </p:sp>
      <p:sp>
        <p:nvSpPr>
          <p:cNvPr id="97" name="Скругленный прямоугольник 96">
            <a:extLst>
              <a:ext uri="{FF2B5EF4-FFF2-40B4-BE49-F238E27FC236}">
                <a16:creationId xmlns:a16="http://schemas.microsoft.com/office/drawing/2014/main" id="{7285F21E-9BFA-FE4A-AB5D-E82496DA2ACA}"/>
              </a:ext>
            </a:extLst>
          </p:cNvPr>
          <p:cNvSpPr/>
          <p:nvPr/>
        </p:nvSpPr>
        <p:spPr>
          <a:xfrm>
            <a:off x="3508065" y="940590"/>
            <a:ext cx="1065267" cy="10652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1719C88-FEF4-0B42-860F-117DE95A98FC}"/>
              </a:ext>
            </a:extLst>
          </p:cNvPr>
          <p:cNvSpPr txBox="1"/>
          <p:nvPr/>
        </p:nvSpPr>
        <p:spPr>
          <a:xfrm>
            <a:off x="3522948" y="1564521"/>
            <a:ext cx="1050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/>
              <a:t>Методология</a:t>
            </a:r>
          </a:p>
        </p:txBody>
      </p: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123974C8-ABCD-E74B-B7CD-47C6439F97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857133" y="1064869"/>
            <a:ext cx="416584" cy="416584"/>
          </a:xfrm>
          <a:prstGeom prst="rect">
            <a:avLst/>
          </a:prstGeom>
        </p:spPr>
      </p:pic>
      <p:sp>
        <p:nvSpPr>
          <p:cNvPr id="107" name="Скругленный прямоугольник 106">
            <a:extLst>
              <a:ext uri="{FF2B5EF4-FFF2-40B4-BE49-F238E27FC236}">
                <a16:creationId xmlns:a16="http://schemas.microsoft.com/office/drawing/2014/main" id="{2D0D4516-5E9E-E144-9FBD-90CEA0E0AEA2}"/>
              </a:ext>
            </a:extLst>
          </p:cNvPr>
          <p:cNvSpPr/>
          <p:nvPr/>
        </p:nvSpPr>
        <p:spPr>
          <a:xfrm>
            <a:off x="4808236" y="947081"/>
            <a:ext cx="1065267" cy="10652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F2D3AE2-2EA9-6745-BB40-E724C75DD522}"/>
              </a:ext>
            </a:extLst>
          </p:cNvPr>
          <p:cNvSpPr txBox="1"/>
          <p:nvPr/>
        </p:nvSpPr>
        <p:spPr>
          <a:xfrm>
            <a:off x="4803084" y="1529062"/>
            <a:ext cx="10903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/>
              <a:t>Практические</a:t>
            </a:r>
          </a:p>
          <a:p>
            <a:pPr algn="ctr"/>
            <a:r>
              <a:rPr lang="ru-RU" sz="1050" dirty="0"/>
              <a:t>задания</a:t>
            </a:r>
          </a:p>
        </p:txBody>
      </p:sp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A072CFF0-06A9-9A47-B7F1-0AF6FB3A03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143632" y="1064870"/>
            <a:ext cx="417064" cy="417064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4699AA27-5DD7-BD42-97E3-FAF01C09DEFC}"/>
              </a:ext>
            </a:extLst>
          </p:cNvPr>
          <p:cNvSpPr txBox="1"/>
          <p:nvPr/>
        </p:nvSpPr>
        <p:spPr>
          <a:xfrm>
            <a:off x="1108937" y="2783727"/>
            <a:ext cx="9028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/>
              <a:t>Расчетные</a:t>
            </a:r>
            <a:br>
              <a:rPr lang="ru-RU" sz="1050" dirty="0"/>
            </a:br>
            <a:r>
              <a:rPr lang="ru-RU" sz="1050" dirty="0"/>
              <a:t>задачи</a:t>
            </a:r>
          </a:p>
        </p:txBody>
      </p:sp>
      <p:sp>
        <p:nvSpPr>
          <p:cNvPr id="114" name="Скругленный прямоугольник 113">
            <a:extLst>
              <a:ext uri="{FF2B5EF4-FFF2-40B4-BE49-F238E27FC236}">
                <a16:creationId xmlns:a16="http://schemas.microsoft.com/office/drawing/2014/main" id="{32CF2F39-3C5E-304E-AC4C-F6DBC4ECB652}"/>
              </a:ext>
            </a:extLst>
          </p:cNvPr>
          <p:cNvSpPr/>
          <p:nvPr/>
        </p:nvSpPr>
        <p:spPr>
          <a:xfrm>
            <a:off x="2261363" y="2224939"/>
            <a:ext cx="1065267" cy="10652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1A99F3A-86C6-3045-B97B-550937110BF5}"/>
              </a:ext>
            </a:extLst>
          </p:cNvPr>
          <p:cNvSpPr txBox="1"/>
          <p:nvPr/>
        </p:nvSpPr>
        <p:spPr>
          <a:xfrm>
            <a:off x="2378438" y="278372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/>
              <a:t>Открытые</a:t>
            </a:r>
            <a:br>
              <a:rPr lang="ru-RU" sz="1050" dirty="0"/>
            </a:br>
            <a:r>
              <a:rPr lang="ru-RU" sz="1050" dirty="0"/>
              <a:t>вопросы</a:t>
            </a:r>
          </a:p>
        </p:txBody>
      </p:sp>
      <p:sp>
        <p:nvSpPr>
          <p:cNvPr id="123" name="Скругленный прямоугольник 122">
            <a:extLst>
              <a:ext uri="{FF2B5EF4-FFF2-40B4-BE49-F238E27FC236}">
                <a16:creationId xmlns:a16="http://schemas.microsoft.com/office/drawing/2014/main" id="{659EC7C4-0D9A-3F4E-8C35-D6768E6B2457}"/>
              </a:ext>
            </a:extLst>
          </p:cNvPr>
          <p:cNvSpPr/>
          <p:nvPr/>
        </p:nvSpPr>
        <p:spPr>
          <a:xfrm>
            <a:off x="1018591" y="3512423"/>
            <a:ext cx="2371293" cy="10652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F51E340-0DC9-DC40-91EB-01A8F911D06C}"/>
              </a:ext>
            </a:extLst>
          </p:cNvPr>
          <p:cNvSpPr txBox="1"/>
          <p:nvPr/>
        </p:nvSpPr>
        <p:spPr>
          <a:xfrm>
            <a:off x="1278315" y="4063868"/>
            <a:ext cx="18252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/>
              <a:t>Рекомендации по организации занятий</a:t>
            </a:r>
          </a:p>
        </p:txBody>
      </p:sp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98B107AB-13A9-2643-B899-8B5A667E17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998243" y="3667158"/>
            <a:ext cx="411987" cy="4119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2C63FE-8F49-EA45-A515-F3045C361068}"/>
              </a:ext>
            </a:extLst>
          </p:cNvPr>
          <p:cNvSpPr txBox="1"/>
          <p:nvPr/>
        </p:nvSpPr>
        <p:spPr>
          <a:xfrm>
            <a:off x="2612538" y="235797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4AA0"/>
                </a:solidFill>
              </a:rPr>
              <a:t>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F0A7F5-5A14-E04E-940A-1CB87D94D8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609920" y="1064869"/>
            <a:ext cx="406400" cy="406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E019ED-1DE8-9240-AF28-CBCD2BF6399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362996" y="2351172"/>
            <a:ext cx="406400" cy="406400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7"/>
          <a:srcRect/>
          <a:stretch/>
        </p:blipFill>
        <p:spPr bwMode="auto">
          <a:xfrm>
            <a:off x="7682390" y="872701"/>
            <a:ext cx="1137247" cy="69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95B3575C-F4DC-C34C-9C09-56C4FB61CB3E}"/>
              </a:ext>
            </a:extLst>
          </p:cNvPr>
          <p:cNvGrpSpPr/>
          <p:nvPr/>
        </p:nvGrpSpPr>
        <p:grpSpPr>
          <a:xfrm>
            <a:off x="6269782" y="706151"/>
            <a:ext cx="1268502" cy="839584"/>
            <a:chOff x="231570" y="2551459"/>
            <a:chExt cx="2468705" cy="1548007"/>
          </a:xfrm>
        </p:grpSpPr>
        <p:pic>
          <p:nvPicPr>
            <p:cNvPr id="29" name="Picture 4" descr="C:\Users\Александра\Desktop\EFMSU-150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829" y="2551459"/>
              <a:ext cx="959180" cy="959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231570" y="3687210"/>
              <a:ext cx="2468705" cy="412256"/>
            </a:xfrm>
            <a:prstGeom prst="rect">
              <a:avLst/>
            </a:prstGeom>
          </p:spPr>
          <p:txBody>
            <a:bodyPr vert="horz" lIns="0" tIns="0" rIns="0" bIns="0" anchor="t" anchorCtr="0">
              <a:noAutofit/>
            </a:bodyPr>
            <a:lstStyle/>
            <a:p>
              <a:pPr algn="ctr" latinLnBrk="0">
                <a:lnSpc>
                  <a:spcPct val="90000"/>
                </a:lnSpc>
                <a:spcBef>
                  <a:spcPct val="0"/>
                </a:spcBef>
              </a:pPr>
              <a:r>
                <a:rPr lang="ru-RU" sz="9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+mj-ea"/>
                  <a:cs typeface="Arial"/>
                </a:rPr>
                <a:t>Экономический факультет МГУ </a:t>
              </a:r>
              <a:br>
                <a:rPr lang="ru-RU" sz="9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+mj-ea"/>
                  <a:cs typeface="Arial"/>
                </a:rPr>
              </a:br>
              <a:r>
                <a:rPr lang="ru-RU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им. М.В. Ломоносова</a:t>
              </a:r>
              <a:endPara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124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3">
      <a:dk1>
        <a:srgbClr val="000000"/>
      </a:dk1>
      <a:lt1>
        <a:srgbClr val="FFFFFF"/>
      </a:lt1>
      <a:dk2>
        <a:srgbClr val="50B28B"/>
      </a:dk2>
      <a:lt2>
        <a:srgbClr val="957CED"/>
      </a:lt2>
      <a:accent1>
        <a:srgbClr val="0087BA"/>
      </a:accent1>
      <a:accent2>
        <a:srgbClr val="00BAED"/>
      </a:accent2>
      <a:accent3>
        <a:srgbClr val="FFBA44"/>
      </a:accent3>
      <a:accent4>
        <a:srgbClr val="FFCC87"/>
      </a:accent4>
      <a:accent5>
        <a:srgbClr val="ED1133"/>
      </a:accent5>
      <a:accent6>
        <a:srgbClr val="FF5A5A"/>
      </a:accent6>
      <a:hlink>
        <a:srgbClr val="0087BA"/>
      </a:hlink>
      <a:folHlink>
        <a:srgbClr val="74777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2058</TotalTime>
  <Words>2130</Words>
  <Application>Microsoft Macintosh PowerPoint</Application>
  <PresentationFormat>Экран (16:9)</PresentationFormat>
  <Paragraphs>234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Финансовая грамотность  в системе образования</vt:lpstr>
      <vt:lpstr>Федеральные государственные  образовательные стандарты</vt:lpstr>
      <vt:lpstr>Интеграция финансовой грамотности во ФГОС</vt:lpstr>
      <vt:lpstr>Предметные результаты основного  общего образования (5-9 классы)</vt:lpstr>
      <vt:lpstr> Основной посыл новых ФГОС общего образования - ориентир на применение  в практической жизни,  в собственном поведении личности </vt:lpstr>
      <vt:lpstr>Финансовая грамотность в школе: что в фокусе</vt:lpstr>
      <vt:lpstr>Цифровизация образовательных материалов</vt:lpstr>
      <vt:lpstr>Учебно-методические материалы для педагогов и обучающихся всех уровней образования</vt:lpstr>
      <vt:lpstr>УМК «Финансовая грамотность» для высшего образования </vt:lpstr>
      <vt:lpstr>Онлайн-уроки</vt:lpstr>
      <vt:lpstr>Информационные каналы Банка России </vt:lpstr>
      <vt:lpstr>Комьюнити в соцсети  «ВКонтакте»</vt:lpstr>
      <vt:lpstr>Московский международный салон образования- 2022</vt:lpstr>
      <vt:lpstr>Материалы по финансовой грамотности в помощь педагогу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 Ilin</dc:creator>
  <cp:lastModifiedBy>Манолова Ольга</cp:lastModifiedBy>
  <cp:revision>117</cp:revision>
  <dcterms:created xsi:type="dcterms:W3CDTF">2021-07-20T05:15:33Z</dcterms:created>
  <dcterms:modified xsi:type="dcterms:W3CDTF">2022-07-26T07:59:37Z</dcterms:modified>
</cp:coreProperties>
</file>