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95" r:id="rId3"/>
    <p:sldId id="365" r:id="rId4"/>
    <p:sldId id="304" r:id="rId5"/>
    <p:sldId id="260" r:id="rId6"/>
    <p:sldId id="261" r:id="rId7"/>
    <p:sldId id="380" r:id="rId8"/>
    <p:sldId id="343" r:id="rId9"/>
    <p:sldId id="381" r:id="rId10"/>
    <p:sldId id="385" r:id="rId11"/>
    <p:sldId id="383" r:id="rId12"/>
    <p:sldId id="382" r:id="rId13"/>
    <p:sldId id="384" r:id="rId14"/>
  </p:sldIdLst>
  <p:sldSz cx="9144000" cy="6858000" type="screen4x3"/>
  <p:notesSz cx="6797675" cy="9928225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82" autoAdjust="0"/>
    <p:restoredTop sz="94652" autoAdjust="0"/>
  </p:normalViewPr>
  <p:slideViewPr>
    <p:cSldViewPr>
      <p:cViewPr varScale="1">
        <p:scale>
          <a:sx n="109" d="100"/>
          <a:sy n="109" d="100"/>
        </p:scale>
        <p:origin x="-151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Relationship Id="rId4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2.xml"/><Relationship Id="rId4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3.xml"/><Relationship Id="rId4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4.xml"/><Relationship Id="rId4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5.xml"/><Relationship Id="rId4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</c:dPt>
          <c:cat>
            <c:strRef>
              <c:f>Лист1!$B$1:$G$1</c:f>
              <c:strCache>
                <c:ptCount val="6"/>
                <c:pt idx="0">
                  <c:v>Открытость и доступность</c:v>
                </c:pt>
                <c:pt idx="1">
                  <c:v>Комфортность условий</c:v>
                </c:pt>
                <c:pt idx="2">
                  <c:v>Доступность для инвалидов</c:v>
                </c:pt>
                <c:pt idx="3">
                  <c:v>Доброжелательность и вежливость</c:v>
                </c:pt>
                <c:pt idx="4">
                  <c:v>Удовлетворённость условиями</c:v>
                </c:pt>
                <c:pt idx="5">
                  <c:v>Общий балл</c:v>
                </c:pt>
              </c:strCache>
            </c:strRef>
          </c:cat>
          <c:val>
            <c:numRef>
              <c:f>Лист1!$B$2:$G$2</c:f>
              <c:numCache>
                <c:formatCode>General</c:formatCode>
                <c:ptCount val="6"/>
                <c:pt idx="0">
                  <c:v>96.3</c:v>
                </c:pt>
                <c:pt idx="1">
                  <c:v>91.1</c:v>
                </c:pt>
                <c:pt idx="2">
                  <c:v>64.599999999999994</c:v>
                </c:pt>
                <c:pt idx="3">
                  <c:v>93.3</c:v>
                </c:pt>
                <c:pt idx="4">
                  <c:v>90.8</c:v>
                </c:pt>
                <c:pt idx="5">
                  <c:v>87.2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322-4F7D-9778-86BC3F6F6C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7"/>
        <c:overlap val="-27"/>
        <c:axId val="48737280"/>
        <c:axId val="48817280"/>
      </c:barChart>
      <c:catAx>
        <c:axId val="48737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8817280"/>
        <c:crosses val="autoZero"/>
        <c:auto val="1"/>
        <c:lblAlgn val="ctr"/>
        <c:lblOffset val="100"/>
        <c:noMultiLvlLbl val="0"/>
      </c:catAx>
      <c:valAx>
        <c:axId val="48817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87372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1.1. П.инф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 w="25456"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2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Критерии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95.460674157303373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23C-42E2-A2CD-6C9474270FD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1.2. П.дист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 w="25456"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2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Критерии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99.325842696629209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23C-42E2-A2CD-6C9474270FD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1.3. П.открУ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 w="25456"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2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Критерии</c:v>
                </c:pt>
              </c:strCache>
            </c:strRef>
          </c:cat>
          <c:val>
            <c:numRef>
              <c:f>Лист1!$D$2</c:f>
              <c:numCache>
                <c:formatCode>0.0</c:formatCode>
                <c:ptCount val="1"/>
                <c:pt idx="0">
                  <c:v>94.749063670411985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23C-42E2-A2CD-6C9474270FD0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Крит1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 w="25456"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2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Критерии</c:v>
                </c:pt>
              </c:strCache>
            </c:strRef>
          </c:cat>
          <c:val>
            <c:numRef>
              <c:f>Лист1!$E$2</c:f>
              <c:numCache>
                <c:formatCode>0.0</c:formatCode>
                <c:ptCount val="1"/>
                <c:pt idx="0">
                  <c:v>96.33558052434455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023C-42E2-A2CD-6C9474270F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331648"/>
        <c:axId val="52333184"/>
      </c:barChart>
      <c:catAx>
        <c:axId val="523316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2333184"/>
        <c:crosses val="autoZero"/>
        <c:auto val="1"/>
        <c:lblAlgn val="ctr"/>
        <c:lblOffset val="100"/>
        <c:noMultiLvlLbl val="0"/>
      </c:catAx>
      <c:valAx>
        <c:axId val="52333184"/>
        <c:scaling>
          <c:orientation val="minMax"/>
        </c:scaling>
        <c:delete val="0"/>
        <c:axPos val="l"/>
        <c:majorGridlines>
          <c:spPr>
            <a:ln w="9546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 w="6364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2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2331648"/>
        <c:crosses val="autoZero"/>
        <c:crossBetween val="between"/>
      </c:valAx>
      <c:spPr>
        <a:noFill/>
        <a:ln w="25456">
          <a:noFill/>
        </a:ln>
        <a:effectLst/>
      </c:spPr>
    </c:plotArea>
    <c:legend>
      <c:legendPos val="b"/>
      <c:layout/>
      <c:overlay val="0"/>
      <c:spPr>
        <a:noFill/>
        <a:ln w="25456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2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46" cap="flat" cmpd="sng" algn="ctr">
      <a:solidFill>
        <a:schemeClr val="tx1">
          <a:lumMod val="15000"/>
          <a:lumOff val="85000"/>
        </a:schemeClr>
      </a:solidFill>
      <a:prstDash val="solid"/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2.1. П.комф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 w="25456"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2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среднее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99.700374531835209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886-41E9-B583-A93EA81C1FE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2.3. У.комф.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 w="25456"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2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среднее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82.49438202247191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886-41E9-B583-A93EA81C1FE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Крит2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 w="25456"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2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среднее</c:v>
                </c:pt>
              </c:strCache>
            </c:strRef>
          </c:cat>
          <c:val>
            <c:numRef>
              <c:f>Лист1!$D$2</c:f>
              <c:numCache>
                <c:formatCode>0.0</c:formatCode>
                <c:ptCount val="1"/>
                <c:pt idx="0">
                  <c:v>91.097378277153553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886-41E9-B583-A93EA81C1F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1076608"/>
        <c:axId val="81078144"/>
      </c:barChart>
      <c:catAx>
        <c:axId val="810766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1078144"/>
        <c:crosses val="autoZero"/>
        <c:auto val="1"/>
        <c:lblAlgn val="ctr"/>
        <c:lblOffset val="100"/>
        <c:noMultiLvlLbl val="0"/>
      </c:catAx>
      <c:valAx>
        <c:axId val="81078144"/>
        <c:scaling>
          <c:orientation val="minMax"/>
        </c:scaling>
        <c:delete val="0"/>
        <c:axPos val="l"/>
        <c:majorGridlines>
          <c:spPr>
            <a:ln w="9546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 w="6364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2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076608"/>
        <c:crosses val="autoZero"/>
        <c:crossBetween val="between"/>
      </c:valAx>
      <c:spPr>
        <a:noFill/>
        <a:ln w="25456">
          <a:noFill/>
        </a:ln>
        <a:effectLst/>
      </c:spPr>
    </c:plotArea>
    <c:legend>
      <c:legendPos val="b"/>
      <c:layout/>
      <c:overlay val="0"/>
      <c:spPr>
        <a:noFill/>
        <a:ln w="25456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2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46" cap="flat" cmpd="sng" algn="ctr">
      <a:solidFill>
        <a:schemeClr val="tx1">
          <a:lumMod val="15000"/>
          <a:lumOff val="85000"/>
        </a:schemeClr>
      </a:solidFill>
      <a:prstDash val="solid"/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3.1. П.орг.Д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среднее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30.786516853932586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EE0-48A6-ACEE-5E88811EA63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3.2. П.усл.Д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среднее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72.509363295880149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EE0-48A6-ACEE-5E88811EA63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3.3. П.дост.У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среднее</c:v>
                </c:pt>
              </c:strCache>
            </c:strRef>
          </c:cat>
          <c:val>
            <c:numRef>
              <c:f>Лист1!$D$2</c:f>
              <c:numCache>
                <c:formatCode>0.0</c:formatCode>
                <c:ptCount val="1"/>
                <c:pt idx="0">
                  <c:v>87.69682331541695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EE0-48A6-ACEE-5E88811EA63C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Крит3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среднее</c:v>
                </c:pt>
              </c:strCache>
            </c:strRef>
          </c:cat>
          <c:val>
            <c:numRef>
              <c:f>Лист1!$E$2</c:f>
              <c:numCache>
                <c:formatCode>0.0</c:formatCode>
                <c:ptCount val="1"/>
                <c:pt idx="0">
                  <c:v>64.5501872659176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EE0-48A6-ACEE-5E88811EA6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1743744"/>
        <c:axId val="91745280"/>
      </c:barChart>
      <c:catAx>
        <c:axId val="91743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1745280"/>
        <c:crosses val="autoZero"/>
        <c:auto val="1"/>
        <c:lblAlgn val="ctr"/>
        <c:lblOffset val="100"/>
        <c:noMultiLvlLbl val="0"/>
      </c:catAx>
      <c:valAx>
        <c:axId val="91745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1743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4.1. П.перв.К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 w="25467"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2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среднее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92.576779026217224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2E9-4FD2-BFE5-1796EC6EBE8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4.2. П.оказ.усл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 w="25467"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2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среднее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92.674157303370791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2E9-4FD2-BFE5-1796EC6EBE8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4.3. П.вежл.дист.У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 w="25467"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2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среднее</c:v>
                </c:pt>
              </c:strCache>
            </c:strRef>
          </c:cat>
          <c:val>
            <c:numRef>
              <c:f>Лист1!$D$2</c:f>
              <c:numCache>
                <c:formatCode>0.0</c:formatCode>
                <c:ptCount val="1"/>
                <c:pt idx="0">
                  <c:v>96.217228464419478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2E9-4FD2-BFE5-1796EC6EBE8A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Крит4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 w="25467"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2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среднее</c:v>
                </c:pt>
              </c:strCache>
            </c:strRef>
          </c:cat>
          <c:val>
            <c:numRef>
              <c:f>Лист1!$E$2</c:f>
              <c:numCache>
                <c:formatCode>0.0</c:formatCode>
                <c:ptCount val="1"/>
                <c:pt idx="0">
                  <c:v>93.343820224719153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2E9-4FD2-BFE5-1796EC6EBE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2584576"/>
        <c:axId val="93327744"/>
      </c:barChart>
      <c:catAx>
        <c:axId val="92584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3327744"/>
        <c:crosses val="autoZero"/>
        <c:auto val="1"/>
        <c:lblAlgn val="ctr"/>
        <c:lblOffset val="100"/>
        <c:noMultiLvlLbl val="0"/>
      </c:catAx>
      <c:valAx>
        <c:axId val="93327744"/>
        <c:scaling>
          <c:orientation val="minMax"/>
        </c:scaling>
        <c:delete val="0"/>
        <c:axPos val="l"/>
        <c:majorGridlines>
          <c:spPr>
            <a:ln w="9550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 w="6367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2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2584576"/>
        <c:crosses val="autoZero"/>
        <c:crossBetween val="between"/>
      </c:valAx>
      <c:spPr>
        <a:noFill/>
        <a:ln w="25467">
          <a:noFill/>
        </a:ln>
        <a:effectLst/>
      </c:spPr>
    </c:plotArea>
    <c:legend>
      <c:legendPos val="b"/>
      <c:layout/>
      <c:overlay val="0"/>
      <c:spPr>
        <a:noFill/>
        <a:ln w="25467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2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50" cap="flat" cmpd="sng" algn="ctr">
      <a:solidFill>
        <a:schemeClr val="tx1">
          <a:lumMod val="15000"/>
          <a:lumOff val="85000"/>
        </a:schemeClr>
      </a:solidFill>
      <a:prstDash val="solid"/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5.1. П.реком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 w="25467"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2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среднее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88.835205992509358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7DB-44AB-B604-16925DD3B3D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5.2.П.Орг.усл.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 w="25467"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2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среднее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91.101123595505612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7DB-44AB-B604-16925DD3B3D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5.3. П.уд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 w="25467"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2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среднее</c:v>
                </c:pt>
              </c:strCache>
            </c:strRef>
          </c:cat>
          <c:val>
            <c:numRef>
              <c:f>Лист1!$D$2</c:f>
              <c:numCache>
                <c:formatCode>0.0</c:formatCode>
                <c:ptCount val="1"/>
                <c:pt idx="0">
                  <c:v>91.812734082397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7DB-44AB-B604-16925DD3B3D3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Крит5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 w="25467"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2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среднее</c:v>
                </c:pt>
              </c:strCache>
            </c:strRef>
          </c:cat>
          <c:val>
            <c:numRef>
              <c:f>Лист1!$E$2</c:f>
              <c:numCache>
                <c:formatCode>0.0</c:formatCode>
                <c:ptCount val="1"/>
                <c:pt idx="0">
                  <c:v>90.777153558052419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7DB-44AB-B604-16925DD3B3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4732288"/>
        <c:axId val="94733824"/>
      </c:barChart>
      <c:catAx>
        <c:axId val="947322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4733824"/>
        <c:crosses val="autoZero"/>
        <c:auto val="1"/>
        <c:lblAlgn val="ctr"/>
        <c:lblOffset val="100"/>
        <c:noMultiLvlLbl val="0"/>
      </c:catAx>
      <c:valAx>
        <c:axId val="94733824"/>
        <c:scaling>
          <c:orientation val="minMax"/>
        </c:scaling>
        <c:delete val="0"/>
        <c:axPos val="l"/>
        <c:majorGridlines>
          <c:spPr>
            <a:ln w="9550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 w="6367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2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4732288"/>
        <c:crosses val="autoZero"/>
        <c:crossBetween val="between"/>
      </c:valAx>
      <c:spPr>
        <a:noFill/>
        <a:ln w="25467">
          <a:noFill/>
        </a:ln>
        <a:effectLst/>
      </c:spPr>
    </c:plotArea>
    <c:legend>
      <c:legendPos val="b"/>
      <c:layout/>
      <c:overlay val="0"/>
      <c:spPr>
        <a:noFill/>
        <a:ln w="25467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2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50" cap="flat" cmpd="sng" algn="ctr">
      <a:solidFill>
        <a:schemeClr val="tx1">
          <a:lumMod val="15000"/>
          <a:lumOff val="85000"/>
        </a:schemeClr>
      </a:solidFill>
      <a:prstDash val="solid"/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0BA5998-1166-4529-9B3F-B3AB660DCA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A0BE451-597B-45C7-8FF4-3FE753F4A1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7D3CD076-8711-4BB4-92CD-0EA3043CD6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C371E3A6-E626-47E2-8476-2B57B6BB4A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1D793D8E-DA98-4AC5-8C75-CCC54414B8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FF710-4C36-4B84-9FC7-DB208DACAACC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991735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83532EE-C51A-437A-99A7-F0E9123C7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0B784A37-0DBA-4CEA-BDCF-91EC0323A1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7D3CD076-8711-4BB4-92CD-0EA3043CD6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C371E3A6-E626-47E2-8476-2B57B6BB4A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1D793D8E-DA98-4AC5-8C75-CCC54414B8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A9367-2FBE-4E8C-8372-F5596E14ED40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2199046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ACE7C3CA-8F31-4BF2-A550-E517B7779A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B0CC20A3-1184-44BA-94B0-A373931794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7D3CD076-8711-4BB4-92CD-0EA3043CD6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C371E3A6-E626-47E2-8476-2B57B6BB4A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1D793D8E-DA98-4AC5-8C75-CCC54414B8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A474F1-6F35-4433-8110-C395329D92C1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161656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1BDA966-B300-4AD8-A4AD-49292A106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914B332-354D-4729-9666-DEFDC7508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7D3CD076-8711-4BB4-92CD-0EA3043CD6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C371E3A6-E626-47E2-8476-2B57B6BB4A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1D793D8E-DA98-4AC5-8C75-CCC54414B8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D0E21-EF5C-4522-A394-DF4726419D0D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290944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9BD44EA-DE8B-4BE0-999D-2E4321BD0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BB0A4870-B8AD-4726-B56F-9B97E42E8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7D3CD076-8711-4BB4-92CD-0EA3043CD6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C371E3A6-E626-47E2-8476-2B57B6BB4A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1D793D8E-DA98-4AC5-8C75-CCC54414B8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0A396-2D63-428E-961D-8E196B534827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3602224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EEAFB04-71F9-4B21-B923-F4FDF0E30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5B04ECB-6298-4721-A4CE-502A1053AE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29DC1447-C65C-4158-8233-ACAD322C5A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7D3CD076-8711-4BB4-92CD-0EA3043CD6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C371E3A6-E626-47E2-8476-2B57B6BB4A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1D793D8E-DA98-4AC5-8C75-CCC54414B8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76C39-4364-4F33-ADC5-63F9E1D80ED7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1208173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370B430-B457-4861-8665-09AD75AA3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C35C8488-0FE4-48AF-8577-61E46ABFD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F8881E4B-6C2C-4F9A-ACC3-41EA9FF963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CE494ABF-C137-4B9B-9F33-551E729A75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D1FC7344-24C3-4298-BF7B-5EE4FB177B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7D3CD076-8711-4BB4-92CD-0EA3043CD6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C371E3A6-E626-47E2-8476-2B57B6BB4A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1D793D8E-DA98-4AC5-8C75-CCC54414B8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B5D5A-4C64-46AB-A895-3FEB006549F2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2041054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B5109B3-A9A1-4F86-9C38-7A2DD4BED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7D3CD076-8711-4BB4-92CD-0EA3043CD6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C371E3A6-E626-47E2-8476-2B57B6BB4A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1D793D8E-DA98-4AC5-8C75-CCC54414B8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B19B5-77A0-4E45-9F8A-C09FF6AE8606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649502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7D3CD076-8711-4BB4-92CD-0EA3043CD6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C371E3A6-E626-47E2-8476-2B57B6BB4A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1D793D8E-DA98-4AC5-8C75-CCC54414B8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F469B-A661-43A3-BEA8-DAF9ECD72A75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755567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742E152-00AE-48F1-9F6B-8A2FF9349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0C9A3C5-6A37-481C-BB27-67E316FA4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3DC6B481-C5CA-42DD-9CD3-CBA397579A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7D3CD076-8711-4BB4-92CD-0EA3043CD6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C371E3A6-E626-47E2-8476-2B57B6BB4A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1D793D8E-DA98-4AC5-8C75-CCC54414B8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BEE21-256D-47D8-86C0-1E15D451C5E9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2878481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1951906-1D68-4DB4-8ADE-F9B3AC6DF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BB1E0A7A-4AB1-4B4E-A093-0624BA239C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C6921BA7-3009-4019-9692-B98559306B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7D3CD076-8711-4BB4-92CD-0EA3043CD6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C371E3A6-E626-47E2-8476-2B57B6BB4A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1D793D8E-DA98-4AC5-8C75-CCC54414B8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A7630-3505-4C8B-9ABF-975A2DD52791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2515537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/>
              <a:t>Haga clic para modificar el estilo de texto del patrón</a:t>
            </a:r>
          </a:p>
          <a:p>
            <a:pPr lvl="1"/>
            <a:r>
              <a:rPr lang="es-ES" altLang="ru-RU"/>
              <a:t>Segundo nivel</a:t>
            </a:r>
          </a:p>
          <a:p>
            <a:pPr lvl="2"/>
            <a:r>
              <a:rPr lang="es-ES" altLang="ru-RU"/>
              <a:t>Tercer nivel</a:t>
            </a:r>
          </a:p>
          <a:p>
            <a:pPr lvl="3"/>
            <a:r>
              <a:rPr lang="es-ES" altLang="ru-RU"/>
              <a:t>Cuarto nivel</a:t>
            </a:r>
          </a:p>
          <a:p>
            <a:pPr lvl="4"/>
            <a:r>
              <a:rPr lang="es-ES" altLang="ru-RU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7D3CD076-8711-4BB4-92CD-0EA3043CD6B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C371E3A6-E626-47E2-8476-2B57B6BB4AE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s-ES" altLang="ru-RU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1D793D8E-DA98-4AC5-8C75-CCC54414B88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F441F7C-1D62-4D67-BB6B-19E448FB84D4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4BBB43F9-FBAE-4096-A401-09BB61545D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1055" y="2493729"/>
            <a:ext cx="7086600" cy="514350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сбора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обобщения и анализа информации о качестве условий осуществления образовательной деятельности государственными образовательными организациями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Ивановской области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2021 году</a:t>
            </a:r>
          </a:p>
        </p:txBody>
      </p:sp>
      <p:pic>
        <p:nvPicPr>
          <p:cNvPr id="5" name="Рисунок 4"/>
          <p:cNvPicPr/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6735" y="4869160"/>
            <a:ext cx="5940425" cy="76390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Подзаголовок 2">
            <a:extLst>
              <a:ext uri="{FF2B5EF4-FFF2-40B4-BE49-F238E27FC236}">
                <a16:creationId xmlns="" xmlns:a16="http://schemas.microsoft.com/office/drawing/2014/main" id="{4BBB43F9-FBAE-4096-A401-09BB61545DEA}"/>
              </a:ext>
            </a:extLst>
          </p:cNvPr>
          <p:cNvSpPr txBox="1">
            <a:spLocks/>
          </p:cNvSpPr>
          <p:nvPr/>
        </p:nvSpPr>
        <p:spPr bwMode="auto">
          <a:xfrm>
            <a:off x="1381055" y="1197975"/>
            <a:ext cx="70866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НЕЗАВИСИМАЯ ОЦЕНКА КАЧЕСТВА</a:t>
            </a:r>
            <a:endParaRPr lang="ru-RU" sz="36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80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B6B3382-0F5A-48BD-B5C3-0624A994E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Комфортность условий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301213"/>
              </p:ext>
            </p:extLst>
          </p:nvPr>
        </p:nvGraphicFramePr>
        <p:xfrm>
          <a:off x="1822767" y="1822768"/>
          <a:ext cx="5498465" cy="32124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784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B6B3382-0F5A-48BD-B5C3-0624A994E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Доступность для инвалидов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8849406"/>
              </p:ext>
            </p:extLst>
          </p:nvPr>
        </p:nvGraphicFramePr>
        <p:xfrm>
          <a:off x="1816735" y="1844824"/>
          <a:ext cx="5510530" cy="3224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5403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B6B3382-0F5A-48BD-B5C3-0624A994E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Доброжелательность и вежливость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9180952"/>
              </p:ext>
            </p:extLst>
          </p:nvPr>
        </p:nvGraphicFramePr>
        <p:xfrm>
          <a:off x="1816735" y="1816735"/>
          <a:ext cx="5510530" cy="3224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982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B6B3382-0F5A-48BD-B5C3-0624A994E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Удовлетворённость условиями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1911322"/>
              </p:ext>
            </p:extLst>
          </p:nvPr>
        </p:nvGraphicFramePr>
        <p:xfrm>
          <a:off x="1816735" y="1816735"/>
          <a:ext cx="5510530" cy="3224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81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>
            <a:extLst>
              <a:ext uri="{FF2B5EF4-FFF2-40B4-BE49-F238E27FC236}">
                <a16:creationId xmlns="" xmlns:a16="http://schemas.microsoft.com/office/drawing/2014/main" id="{3F166C5C-665B-4B20-BB4C-C6343EEC1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МЕТОДОЛОГИЯ НОК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Объект 12">
            <a:extLst>
              <a:ext uri="{FF2B5EF4-FFF2-40B4-BE49-F238E27FC236}">
                <a16:creationId xmlns="" xmlns:a16="http://schemas.microsoft.com/office/drawing/2014/main" id="{72659D1E-F70B-441F-880A-94DFB7A5A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308" y="1628800"/>
            <a:ext cx="8115300" cy="453650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/>
              <a:t>Цель: Предоставление </a:t>
            </a:r>
            <a:r>
              <a:rPr lang="ru-RU" dirty="0"/>
              <a:t>Заказчику объективной информации о качестве условий осуществления образовательной деятельности образовательными </a:t>
            </a:r>
            <a:r>
              <a:rPr lang="ru-RU" dirty="0" smtClean="0"/>
              <a:t>организациями</a:t>
            </a:r>
          </a:p>
          <a:p>
            <a:pPr marL="0" indent="0">
              <a:buNone/>
            </a:pPr>
            <a:endParaRPr lang="ru-RU" sz="3200" dirty="0" smtClean="0"/>
          </a:p>
          <a:p>
            <a:pPr marL="0" indent="0">
              <a:buNone/>
            </a:pPr>
            <a:r>
              <a:rPr lang="ru-RU" sz="3200" dirty="0" smtClean="0"/>
              <a:t>Задача: формирование </a:t>
            </a:r>
            <a:r>
              <a:rPr lang="ru-RU" sz="3200" dirty="0"/>
              <a:t>проектов рейтингов организаций, осуществляющих образовательную деятельность, в отношении каждой группы организаций в соответствии с Перечнями организаций.</a:t>
            </a:r>
          </a:p>
          <a:p>
            <a:pPr marL="0" lvl="0" indent="0">
              <a:buNone/>
            </a:pPr>
            <a:endParaRPr lang="ru-RU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ru-RU" dirty="0" smtClean="0">
                <a:solidFill>
                  <a:prstClr val="black"/>
                </a:solidFill>
              </a:rPr>
              <a:t>Методы:</a:t>
            </a:r>
            <a:endParaRPr lang="ru-RU" dirty="0">
              <a:solidFill>
                <a:prstClr val="black"/>
              </a:solidFill>
            </a:endParaRPr>
          </a:p>
          <a:p>
            <a:pPr marL="857250" lvl="1" indent="-342900" algn="just">
              <a:buFont typeface="Wingdings" panose="05000000000000000000" pitchFamily="2" charset="2"/>
              <a:buChar char="q"/>
            </a:pPr>
            <a:r>
              <a:rPr lang="ru-RU" sz="1950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Yu Mincho" panose="02020400000000000000" pitchFamily="18" charset="-128"/>
              </a:rPr>
              <a:t>Онлайн-анкетирование </a:t>
            </a:r>
            <a:r>
              <a:rPr lang="ru-RU" sz="195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Yu Mincho" panose="02020400000000000000" pitchFamily="18" charset="-128"/>
              </a:rPr>
              <a:t>получателей услуг; </a:t>
            </a:r>
          </a:p>
          <a:p>
            <a:pPr marL="857250" lvl="1" indent="-342900" algn="just">
              <a:buFont typeface="Wingdings" panose="05000000000000000000" pitchFamily="2" charset="2"/>
              <a:buChar char="q"/>
            </a:pPr>
            <a:r>
              <a:rPr lang="ru-RU" sz="1950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Yu Mincho" panose="02020400000000000000" pitchFamily="18" charset="-128"/>
              </a:rPr>
              <a:t>Мониторинг </a:t>
            </a:r>
            <a:r>
              <a:rPr lang="ru-RU" sz="195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Yu Mincho" panose="02020400000000000000" pitchFamily="18" charset="-128"/>
              </a:rPr>
              <a:t>официальных сайтов образовательных организаций; </a:t>
            </a:r>
          </a:p>
          <a:p>
            <a:pPr marL="857250" lvl="1" indent="-342900" algn="just">
              <a:buFont typeface="Wingdings" panose="05000000000000000000" pitchFamily="2" charset="2"/>
              <a:buChar char="q"/>
            </a:pPr>
            <a:r>
              <a:rPr lang="ru-RU" sz="1950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Yu Mincho" panose="02020400000000000000" pitchFamily="18" charset="-128"/>
              </a:rPr>
              <a:t>Мониторинг </a:t>
            </a:r>
            <a:r>
              <a:rPr lang="ru-RU" sz="195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Yu Mincho" panose="02020400000000000000" pitchFamily="18" charset="-128"/>
              </a:rPr>
              <a:t>качества условий осуществления образовательной деятельности в рамках очных выездов экспертов в образовательные организации; </a:t>
            </a:r>
          </a:p>
          <a:p>
            <a:pPr marL="857250" lvl="1" indent="-342900" algn="just">
              <a:buFont typeface="Wingdings" panose="05000000000000000000" pitchFamily="2" charset="2"/>
              <a:buChar char="q"/>
            </a:pPr>
            <a:r>
              <a:rPr lang="ru-RU" sz="1950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Yu Mincho" panose="02020400000000000000" pitchFamily="18" charset="-128"/>
              </a:rPr>
              <a:t>Контрольный </a:t>
            </a:r>
            <a:r>
              <a:rPr lang="ru-RU" sz="195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Yu Mincho" panose="02020400000000000000" pitchFamily="18" charset="-128"/>
              </a:rPr>
              <a:t>мониторинг функционирования дистанционных способов взаимодействия образовательных организаций с получателями услуг; </a:t>
            </a:r>
          </a:p>
          <a:p>
            <a:pPr marL="857250" lvl="1" indent="-342900" algn="just">
              <a:buFont typeface="Wingdings" panose="05000000000000000000" pitchFamily="2" charset="2"/>
              <a:buChar char="q"/>
            </a:pPr>
            <a:r>
              <a:rPr lang="ru-RU" sz="1950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Yu Mincho" panose="02020400000000000000" pitchFamily="18" charset="-128"/>
              </a:rPr>
              <a:t>Обобщение </a:t>
            </a:r>
            <a:r>
              <a:rPr lang="ru-RU" sz="1950" b="1" dirty="0">
                <a:solidFill>
                  <a:schemeClr val="accent6">
                    <a:lumMod val="50000"/>
                  </a:schemeClr>
                </a:solidFill>
                <a:latin typeface="+mj-lt"/>
                <a:ea typeface="Yu Mincho" panose="02020400000000000000" pitchFamily="18" charset="-128"/>
              </a:rPr>
              <a:t>информации о качестве условий осуществления образовательной </a:t>
            </a:r>
            <a:r>
              <a:rPr lang="ru-RU" sz="1950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Yu Mincho" panose="02020400000000000000" pitchFamily="18" charset="-128"/>
              </a:rPr>
              <a:t>деятельности</a:t>
            </a:r>
          </a:p>
          <a:p>
            <a:pPr marL="0" lvl="0" indent="0">
              <a:buNone/>
            </a:pPr>
            <a:r>
              <a:rPr lang="ru-RU" dirty="0" smtClean="0">
                <a:solidFill>
                  <a:prstClr val="black"/>
                </a:solidFill>
              </a:rPr>
              <a:t>Количество  организаций:</a:t>
            </a:r>
            <a:endParaRPr lang="ru-RU" dirty="0">
              <a:solidFill>
                <a:prstClr val="black"/>
              </a:solidFill>
            </a:endParaRPr>
          </a:p>
          <a:p>
            <a:pPr marL="857250" lvl="1" indent="-342900" algn="just">
              <a:buFont typeface="Wingdings" panose="05000000000000000000" pitchFamily="2" charset="2"/>
              <a:buChar char="q"/>
            </a:pPr>
            <a:r>
              <a:rPr lang="ru-RU" sz="1900" b="1" dirty="0" smtClean="0">
                <a:solidFill>
                  <a:srgbClr val="9E5E9B">
                    <a:lumMod val="50000"/>
                  </a:srgbClr>
                </a:solidFill>
                <a:ea typeface="Yu Mincho" panose="02020400000000000000" pitchFamily="18" charset="-128"/>
              </a:rPr>
              <a:t>267</a:t>
            </a:r>
            <a:endParaRPr lang="ru-RU" sz="1900" b="1" dirty="0">
              <a:solidFill>
                <a:srgbClr val="9E5E9B">
                  <a:lumMod val="50000"/>
                </a:srgbClr>
              </a:solidFill>
              <a:ea typeface="Yu Mincho" panose="02020400000000000000" pitchFamily="18" charset="-128"/>
            </a:endParaRPr>
          </a:p>
          <a:p>
            <a:pPr marL="514350" lvl="1" indent="0" algn="just">
              <a:buNone/>
            </a:pPr>
            <a:endParaRPr lang="ru-RU" sz="1950" b="1" dirty="0">
              <a:solidFill>
                <a:schemeClr val="accent6">
                  <a:lumMod val="50000"/>
                </a:schemeClr>
              </a:solidFill>
              <a:latin typeface="+mj-lt"/>
              <a:ea typeface="Yu Mincho" panose="02020400000000000000" pitchFamily="18" charset="-128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0603A3C7-7608-4E33-82D5-6BE365187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1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>
            <a:extLst>
              <a:ext uri="{FF2B5EF4-FFF2-40B4-BE49-F238E27FC236}">
                <a16:creationId xmlns="" xmlns:a16="http://schemas.microsoft.com/office/drawing/2014/main" id="{3F166C5C-665B-4B20-BB4C-C6343EEC1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ОПРОСЫ УЧАСТНИКОВ ОБРАЗОВАТЕЛЬНОГО ПРОЦЕССА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Объект 12">
            <a:extLst>
              <a:ext uri="{FF2B5EF4-FFF2-40B4-BE49-F238E27FC236}">
                <a16:creationId xmlns="" xmlns:a16="http://schemas.microsoft.com/office/drawing/2014/main" id="{72659D1E-F70B-441F-880A-94DFB7A5A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308" y="1628800"/>
            <a:ext cx="8115300" cy="4968552"/>
          </a:xfrm>
        </p:spPr>
        <p:txBody>
          <a:bodyPr>
            <a:normAutofit fontScale="40000" lnSpcReduction="2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 основного метода выявления мнения получателей услуг применяется их опрос, который осуществляется в следующих формах:</a:t>
            </a: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 получателей услуг, в том числе онлайн анкетирование - по анкете, размещенной в информационно-телекоммуникационной сети «Интернет» на официальном сайте организации, в отношении которой проводится НОК УООД;</a:t>
            </a: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интервьюирование получателей услуг;</a:t>
            </a: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телефонный опрос получателей услуг.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выборочной совокупности респондентов (численность получателей услуг, подлежащих опросу) для выявления мнения граждан формируется для каждой организации в зависимости от общей численности получателей услуг в данной организации в течение календарного года (далее - объем генеральной совокупности), предшествующего году проведения независимой оценки качества.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Рекомендуемый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 выборочной совокупности респондентов составляет 40% от объема генеральной совокупности, но не более 600 респондентов в одной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(44 097 респондентов).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обобщение мнения получателей услуг проводится в год проведения НОК УООД по анкете для опроса получателей услуг о качестве условий оказания услуг организациями социальной сферы (далее - Анкета). Рекомендуемый образец Анкеты предусмотрен в приложении к Методике выявления и обобщения мнения граждан  о качестве условий оказания услуг организациями в сфере культуры, охраны здоровья, образования, социального обслуживания и федеральными учреждениями медико-социальной экспертизы, утвержденной приказом Министерства труда и социальной защиты Российской Федерации от 30 октября 2018 года № 675н.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получателей услуг условиями оказания услуг организациями определяется по положительным ответам респондентов на вопросы об удовлетворенности условиями оказания услуг, содержащиеся в Анкете.</a:t>
            </a:r>
          </a:p>
          <a:p>
            <a:pPr marL="514350" lvl="1" indent="0" algn="just">
              <a:buNone/>
            </a:pPr>
            <a:endParaRPr lang="ru-RU" sz="1950" b="1" dirty="0">
              <a:solidFill>
                <a:schemeClr val="accent6">
                  <a:lumMod val="50000"/>
                </a:schemeClr>
              </a:solidFill>
              <a:latin typeface="+mj-lt"/>
              <a:ea typeface="Yu Mincho" panose="02020400000000000000" pitchFamily="18" charset="-128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0603A3C7-7608-4E33-82D5-6BE365187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90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НОК</a:t>
            </a:r>
          </a:p>
        </p:txBody>
      </p:sp>
      <p:sp>
        <p:nvSpPr>
          <p:cNvPr id="6147" name="Объект 2"/>
          <p:cNvSpPr>
            <a:spLocks noGrp="1" noChangeArrowheads="1"/>
          </p:cNvSpPr>
          <p:nvPr>
            <p:ph idx="1"/>
          </p:nvPr>
        </p:nvSpPr>
        <p:spPr>
          <a:xfrm>
            <a:off x="1043608" y="1268760"/>
            <a:ext cx="7571184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ru-RU" altLang="ru-RU" sz="2800" dirty="0">
                <a:latin typeface="Times New Roman" panose="02020603050405020304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1.	открытость и доступность информации об организации; </a:t>
            </a:r>
          </a:p>
          <a:p>
            <a:pPr marL="0" indent="0" algn="just">
              <a:buNone/>
            </a:pPr>
            <a:r>
              <a:rPr lang="ru-RU" altLang="ru-RU" sz="2800" dirty="0">
                <a:latin typeface="Times New Roman" panose="02020603050405020304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2.	комфортность </a:t>
            </a:r>
            <a:r>
              <a:rPr lang="ru-RU" altLang="ru-RU" sz="2800" dirty="0" smtClean="0">
                <a:latin typeface="Times New Roman" panose="02020603050405020304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условий, в </a:t>
            </a:r>
            <a:r>
              <a:rPr lang="ru-RU" altLang="ru-RU" sz="2800" dirty="0">
                <a:latin typeface="Times New Roman" panose="02020603050405020304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которых осуществляется образовательная </a:t>
            </a:r>
            <a:r>
              <a:rPr lang="ru-RU" altLang="ru-RU" sz="2800" dirty="0" smtClean="0">
                <a:latin typeface="Times New Roman" panose="02020603050405020304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деятельность;</a:t>
            </a:r>
            <a:endParaRPr lang="ru-RU" altLang="ru-RU" sz="2800" dirty="0">
              <a:latin typeface="Times New Roman" panose="02020603050405020304" pitchFamily="18" charset="0"/>
              <a:ea typeface="Gungsuh" panose="02030600000101010101" pitchFamily="18" charset="-127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altLang="ru-RU" sz="2800" dirty="0">
                <a:latin typeface="Times New Roman" panose="02020603050405020304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3.	</a:t>
            </a:r>
            <a:r>
              <a:rPr lang="ru-RU" altLang="ru-RU" sz="2800" dirty="0" smtClean="0">
                <a:latin typeface="Times New Roman" panose="02020603050405020304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доступность образовательной </a:t>
            </a:r>
            <a:r>
              <a:rPr lang="ru-RU" altLang="ru-RU" sz="2800" dirty="0">
                <a:latin typeface="Times New Roman" panose="02020603050405020304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деятельности для </a:t>
            </a:r>
            <a:r>
              <a:rPr lang="ru-RU" altLang="ru-RU" sz="2800" dirty="0" smtClean="0">
                <a:latin typeface="Times New Roman" panose="02020603050405020304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инвалидов;</a:t>
            </a:r>
            <a:endParaRPr lang="ru-RU" altLang="ru-RU" sz="2800" dirty="0">
              <a:latin typeface="Times New Roman" panose="02020603050405020304" pitchFamily="18" charset="0"/>
              <a:ea typeface="Gungsuh" panose="02030600000101010101" pitchFamily="18" charset="-127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altLang="ru-RU" sz="2800" dirty="0">
                <a:latin typeface="Times New Roman" panose="02020603050405020304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4.	доброжелательность, вежливость работников организации; </a:t>
            </a:r>
          </a:p>
          <a:p>
            <a:pPr marL="0" indent="0" algn="just">
              <a:buNone/>
            </a:pPr>
            <a:r>
              <a:rPr lang="ru-RU" altLang="ru-RU" sz="2800" dirty="0">
                <a:latin typeface="Times New Roman" panose="02020603050405020304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5.	удовлетворенность </a:t>
            </a:r>
            <a:r>
              <a:rPr lang="ru-RU" altLang="ru-RU" sz="2800" dirty="0" smtClean="0">
                <a:latin typeface="Times New Roman" panose="02020603050405020304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условиями осуществления </a:t>
            </a:r>
            <a:r>
              <a:rPr lang="ru-RU" altLang="ru-RU" sz="2800" dirty="0">
                <a:latin typeface="Times New Roman" panose="02020603050405020304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образовательной </a:t>
            </a:r>
            <a:r>
              <a:rPr lang="ru-RU" altLang="ru-RU" sz="2800" dirty="0" smtClean="0">
                <a:latin typeface="Times New Roman" panose="02020603050405020304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деятельности организациями.</a:t>
            </a:r>
            <a:endParaRPr lang="ru-RU" altLang="ru-RU" sz="2800" dirty="0">
              <a:latin typeface="Times New Roman" panose="02020603050405020304" pitchFamily="18" charset="0"/>
              <a:ea typeface="Gungsuh" panose="02030600000101010101" pitchFamily="18" charset="-127"/>
              <a:cs typeface="Times New Roman" panose="02020603050405020304" pitchFamily="18" charset="0"/>
            </a:endParaRPr>
          </a:p>
          <a:p>
            <a:endParaRPr lang="ru-RU" altLang="ru-RU" sz="2800" dirty="0">
              <a:latin typeface="Gungsuh" panose="02030600000101010101" pitchFamily="18" charset="-127"/>
              <a:ea typeface="Gungsuh" panose="02030600000101010101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spcBef>
                <a:spcPts val="1200"/>
              </a:spcBef>
              <a:spcAft>
                <a:spcPts val="300"/>
              </a:spcAft>
            </a:pPr>
            <a:r>
              <a:rPr lang="ru-RU" altLang="ru-RU" b="1" dirty="0">
                <a:solidFill>
                  <a:srgbClr val="0D594F"/>
                </a:solidFill>
                <a:latin typeface="Times New Roman" panose="02020603050405020304" pitchFamily="18" charset="0"/>
              </a:rPr>
              <a:t>Средние баллы по критериям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629491987"/>
              </p:ext>
            </p:extLst>
          </p:nvPr>
        </p:nvGraphicFramePr>
        <p:xfrm>
          <a:off x="899592" y="1397000"/>
          <a:ext cx="7920880" cy="4408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868362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300"/>
              </a:spcAft>
            </a:pPr>
            <a:r>
              <a:rPr lang="ru-RU" altLang="ru-RU" b="1" dirty="0" smtClean="0">
                <a:solidFill>
                  <a:srgbClr val="0D594F"/>
                </a:solidFill>
                <a:latin typeface="Times New Roman" panose="02020603050405020304" pitchFamily="18" charset="0"/>
              </a:rPr>
              <a:t>Образовательные организации с наиболее высокими баллами</a:t>
            </a:r>
            <a:endParaRPr lang="ru-RU" altLang="ru-RU" b="1" dirty="0">
              <a:solidFill>
                <a:srgbClr val="0D594F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9400"/>
              </p:ext>
            </p:extLst>
          </p:nvPr>
        </p:nvGraphicFramePr>
        <p:xfrm>
          <a:off x="179512" y="1772816"/>
          <a:ext cx="8784975" cy="4632749"/>
        </p:xfrm>
        <a:graphic>
          <a:graphicData uri="http://schemas.openxmlformats.org/drawingml/2006/table">
            <a:tbl>
              <a:tblPr/>
              <a:tblGrid>
                <a:gridCol w="370870">
                  <a:extLst>
                    <a:ext uri="{9D8B030D-6E8A-4147-A177-3AD203B41FA5}">
                      <a16:colId xmlns="" xmlns:a16="http://schemas.microsoft.com/office/drawing/2014/main" val="1211437735"/>
                    </a:ext>
                  </a:extLst>
                </a:gridCol>
                <a:gridCol w="5431694">
                  <a:extLst>
                    <a:ext uri="{9D8B030D-6E8A-4147-A177-3AD203B41FA5}">
                      <a16:colId xmlns="" xmlns:a16="http://schemas.microsoft.com/office/drawing/2014/main" val="1517569077"/>
                    </a:ext>
                  </a:extLst>
                </a:gridCol>
                <a:gridCol w="479040">
                  <a:extLst>
                    <a:ext uri="{9D8B030D-6E8A-4147-A177-3AD203B41FA5}">
                      <a16:colId xmlns="" xmlns:a16="http://schemas.microsoft.com/office/drawing/2014/main" val="1028503674"/>
                    </a:ext>
                  </a:extLst>
                </a:gridCol>
                <a:gridCol w="415140">
                  <a:extLst>
                    <a:ext uri="{9D8B030D-6E8A-4147-A177-3AD203B41FA5}">
                      <a16:colId xmlns="" xmlns:a16="http://schemas.microsoft.com/office/drawing/2014/main" val="2035920010"/>
                    </a:ext>
                  </a:extLst>
                </a:gridCol>
                <a:gridCol w="434770">
                  <a:extLst>
                    <a:ext uri="{9D8B030D-6E8A-4147-A177-3AD203B41FA5}">
                      <a16:colId xmlns="" xmlns:a16="http://schemas.microsoft.com/office/drawing/2014/main" val="3013482666"/>
                    </a:ext>
                  </a:extLst>
                </a:gridCol>
                <a:gridCol w="424955">
                  <a:extLst>
                    <a:ext uri="{9D8B030D-6E8A-4147-A177-3AD203B41FA5}">
                      <a16:colId xmlns="" xmlns:a16="http://schemas.microsoft.com/office/drawing/2014/main" val="34510778"/>
                    </a:ext>
                  </a:extLst>
                </a:gridCol>
                <a:gridCol w="424955">
                  <a:extLst>
                    <a:ext uri="{9D8B030D-6E8A-4147-A177-3AD203B41FA5}">
                      <a16:colId xmlns="" xmlns:a16="http://schemas.microsoft.com/office/drawing/2014/main" val="3041352449"/>
                    </a:ext>
                  </a:extLst>
                </a:gridCol>
                <a:gridCol w="424955">
                  <a:extLst>
                    <a:ext uri="{9D8B030D-6E8A-4147-A177-3AD203B41FA5}">
                      <a16:colId xmlns="" xmlns:a16="http://schemas.microsoft.com/office/drawing/2014/main" val="3214803002"/>
                    </a:ext>
                  </a:extLst>
                </a:gridCol>
                <a:gridCol w="378596">
                  <a:extLst>
                    <a:ext uri="{9D8B030D-6E8A-4147-A177-3AD203B41FA5}">
                      <a16:colId xmlns="" xmlns:a16="http://schemas.microsoft.com/office/drawing/2014/main" val="2546336366"/>
                    </a:ext>
                  </a:extLst>
                </a:gridCol>
              </a:tblGrid>
              <a:tr h="151997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</a:t>
                      </a:r>
                    </a:p>
                  </a:txBody>
                  <a:tcPr marL="5428" marR="5428" marT="5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учреждения</a:t>
                      </a:r>
                    </a:p>
                  </a:txBody>
                  <a:tcPr marL="5428" marR="5428" marT="5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Открытость и доступность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информации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28" marR="5428" marT="5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5B6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Комфортность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условий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28" marR="5428" marT="5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5B6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Доступность услуг для инвалидов</a:t>
                      </a:r>
                    </a:p>
                  </a:txBody>
                  <a:tcPr marL="5428" marR="5428" marT="5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5B6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Доброжелательность,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вежливость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28" marR="5428" marT="5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5B6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Удовлетворенность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условиями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28" marR="5428" marT="5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5B6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Итоговый балл</a:t>
                      </a:r>
                    </a:p>
                  </a:txBody>
                  <a:tcPr marL="5428" marR="5428" marT="5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5B6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Место в рейтинге</a:t>
                      </a:r>
                    </a:p>
                  </a:txBody>
                  <a:tcPr marL="5428" marR="5428" marT="5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5B6C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05437556"/>
                  </a:ext>
                </a:extLst>
              </a:tr>
              <a:tr h="10857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муниципальное бюджетное общеобразовательное учреждение «Гимназия № 23» (Иваново)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62479543"/>
                  </a:ext>
                </a:extLst>
              </a:tr>
              <a:tr h="10857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муниципальное бюджетное общеобразовательное учреждение «Лицей № 33» (Иваново)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37993572"/>
                  </a:ext>
                </a:extLst>
              </a:tr>
              <a:tr h="10857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Областное государственное казенное общеобразовательное учреждение «Ивановская коррекционная школа № 3» (Иваново)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47955046"/>
                  </a:ext>
                </a:extLst>
              </a:tr>
              <a:tr h="10857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Областное государственное казенное общеобразовательное учреждение «Пучежская коррекционная школа-интернат» (Пучежский)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79743457"/>
                  </a:ext>
                </a:extLst>
              </a:tr>
              <a:tr h="10857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муниципальное бюджетное общеобразовательное учреждение «Лицей № 22» (Иваново)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24605839"/>
                  </a:ext>
                </a:extLst>
              </a:tr>
              <a:tr h="10857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муниципальное бюджетное общеобразовательное учреждение «Средняя школа № 18» (Иваново)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14241679"/>
                  </a:ext>
                </a:extLst>
              </a:tr>
              <a:tr h="10857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муниципальное бюджетное общеобразовательное учреждение лицей г.Пучеж (Пучежский)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83252217"/>
                  </a:ext>
                </a:extLst>
              </a:tr>
              <a:tr h="10857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Областное государственное казенное общеобразовательное учреждение «Ивановская коррекционная школа-интернат №2» (Иваново)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90275117"/>
                  </a:ext>
                </a:extLst>
              </a:tr>
              <a:tr h="10857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Муниципальное общеобразовательное учреждение средняя школа № 7 города Фурманова (Фурмановский)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578509386"/>
                  </a:ext>
                </a:extLst>
              </a:tr>
              <a:tr h="10857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Муниципальное бюджетное общеобразовательное учреждение средняя школа № 4 (Родниковский)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9544752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868362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300"/>
              </a:spcAft>
            </a:pPr>
            <a:r>
              <a:rPr lang="ru-RU" altLang="ru-RU" b="1" dirty="0" smtClean="0">
                <a:solidFill>
                  <a:srgbClr val="0D594F"/>
                </a:solidFill>
                <a:latin typeface="Times New Roman" panose="02020603050405020304" pitchFamily="18" charset="0"/>
              </a:rPr>
              <a:t>Образовательные организации с наименее высокими баллами</a:t>
            </a:r>
            <a:endParaRPr lang="ru-RU" altLang="ru-RU" b="1" dirty="0">
              <a:solidFill>
                <a:srgbClr val="0D594F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875704"/>
              </p:ext>
            </p:extLst>
          </p:nvPr>
        </p:nvGraphicFramePr>
        <p:xfrm>
          <a:off x="457199" y="1700807"/>
          <a:ext cx="8229602" cy="4962238"/>
        </p:xfrm>
        <a:graphic>
          <a:graphicData uri="http://schemas.openxmlformats.org/drawingml/2006/table">
            <a:tbl>
              <a:tblPr/>
              <a:tblGrid>
                <a:gridCol w="347424">
                  <a:extLst>
                    <a:ext uri="{9D8B030D-6E8A-4147-A177-3AD203B41FA5}">
                      <a16:colId xmlns="" xmlns:a16="http://schemas.microsoft.com/office/drawing/2014/main" val="332315958"/>
                    </a:ext>
                  </a:extLst>
                </a:gridCol>
                <a:gridCol w="5088310">
                  <a:extLst>
                    <a:ext uri="{9D8B030D-6E8A-4147-A177-3AD203B41FA5}">
                      <a16:colId xmlns="" xmlns:a16="http://schemas.microsoft.com/office/drawing/2014/main" val="936791561"/>
                    </a:ext>
                  </a:extLst>
                </a:gridCol>
                <a:gridCol w="448756">
                  <a:extLst>
                    <a:ext uri="{9D8B030D-6E8A-4147-A177-3AD203B41FA5}">
                      <a16:colId xmlns="" xmlns:a16="http://schemas.microsoft.com/office/drawing/2014/main" val="2440495502"/>
                    </a:ext>
                  </a:extLst>
                </a:gridCol>
                <a:gridCol w="398090">
                  <a:extLst>
                    <a:ext uri="{9D8B030D-6E8A-4147-A177-3AD203B41FA5}">
                      <a16:colId xmlns="" xmlns:a16="http://schemas.microsoft.com/office/drawing/2014/main" val="521442885"/>
                    </a:ext>
                  </a:extLst>
                </a:gridCol>
                <a:gridCol w="398090">
                  <a:extLst>
                    <a:ext uri="{9D8B030D-6E8A-4147-A177-3AD203B41FA5}">
                      <a16:colId xmlns="" xmlns:a16="http://schemas.microsoft.com/office/drawing/2014/main" val="529466365"/>
                    </a:ext>
                  </a:extLst>
                </a:gridCol>
                <a:gridCol w="398090">
                  <a:extLst>
                    <a:ext uri="{9D8B030D-6E8A-4147-A177-3AD203B41FA5}">
                      <a16:colId xmlns="" xmlns:a16="http://schemas.microsoft.com/office/drawing/2014/main" val="1014638255"/>
                    </a:ext>
                  </a:extLst>
                </a:gridCol>
                <a:gridCol w="398090">
                  <a:extLst>
                    <a:ext uri="{9D8B030D-6E8A-4147-A177-3AD203B41FA5}">
                      <a16:colId xmlns="" xmlns:a16="http://schemas.microsoft.com/office/drawing/2014/main" val="1564670909"/>
                    </a:ext>
                  </a:extLst>
                </a:gridCol>
                <a:gridCol w="398090">
                  <a:extLst>
                    <a:ext uri="{9D8B030D-6E8A-4147-A177-3AD203B41FA5}">
                      <a16:colId xmlns="" xmlns:a16="http://schemas.microsoft.com/office/drawing/2014/main" val="2067076015"/>
                    </a:ext>
                  </a:extLst>
                </a:gridCol>
                <a:gridCol w="354662">
                  <a:extLst>
                    <a:ext uri="{9D8B030D-6E8A-4147-A177-3AD203B41FA5}">
                      <a16:colId xmlns="" xmlns:a16="http://schemas.microsoft.com/office/drawing/2014/main" val="21112793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</a:t>
                      </a:r>
                    </a:p>
                  </a:txBody>
                  <a:tcPr marL="5428" marR="5428" marT="5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учреждения</a:t>
                      </a:r>
                    </a:p>
                  </a:txBody>
                  <a:tcPr marL="5428" marR="5428" marT="5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Открытость и доступность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информации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28" marR="5428" marT="5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5B6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Комфортность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условий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28" marR="5428" marT="5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5B6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Доступность услуг для инвалидов</a:t>
                      </a:r>
                    </a:p>
                  </a:txBody>
                  <a:tcPr marL="5428" marR="5428" marT="5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5B6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Доброжелательность,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вежливость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28" marR="5428" marT="5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5B6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Удовлетворенность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условиями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28" marR="5428" marT="5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5B6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Итоговый балл</a:t>
                      </a:r>
                    </a:p>
                  </a:txBody>
                  <a:tcPr marL="5428" marR="5428" marT="5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5B6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Место в рейтинге</a:t>
                      </a:r>
                    </a:p>
                  </a:txBody>
                  <a:tcPr marL="5428" marR="5428" marT="54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5B6C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809634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Муниципальное казенное общеобразовательное учреждение Ильинская средняя общеобразовательная школа (Ильинский)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74,86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389711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Муниципальное казенное общеобразовательное учреждение «Непотяговская основная школа» (Гаврилово Посадский)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74,28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111114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Муниципальное бюджетное общеобразовательное учреждение школа №6 городского округа Кинешма (Кинешма)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25364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Муниципальное общеобразовательное учреждение «Основная общеобразовательная школа №10» (Шуя)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73,52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981979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Муниципальное казенное общеобразовательное учреждение Парская средняя школа (Родниковский)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73,48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092355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муниципальное бюджетное общеобразовательное учреждение «Средняя школа № 63» (Иваново)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73,04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626518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Муниципальное бюджетное общеобразовательное учреждение средняя школа № 2 (Родниковский)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72,86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55143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муниципальное бюджетное общеобразовательное учреждение «Средняя школа № 17" (Иваново)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71,86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061697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Областное государственное казённое образовательное учреждение для детей-сирот и детей, оставшихся без попечения родителей, «Чернцкая специальная (коррекционная) школа-интернат для детей-сирот и детей, оставшихся без попечения родителей, с ограниченными возможностями здоровья» (Лежневский)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71,24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063393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муниципальное бюджетное общеобразовательное учреждение «Средняя школа № 53» (Иваново)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69,62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67548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172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B6B3382-0F5A-48BD-B5C3-0624A994E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организаций по качеству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УООД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064686"/>
              </p:ext>
            </p:extLst>
          </p:nvPr>
        </p:nvGraphicFramePr>
        <p:xfrm>
          <a:off x="457202" y="1556792"/>
          <a:ext cx="8075243" cy="3979320"/>
        </p:xfrm>
        <a:graphic>
          <a:graphicData uri="http://schemas.openxmlformats.org/drawingml/2006/table">
            <a:tbl>
              <a:tblPr firstRow="1" firstCol="1" bandRow="1"/>
              <a:tblGrid>
                <a:gridCol w="2576573">
                  <a:extLst>
                    <a:ext uri="{9D8B030D-6E8A-4147-A177-3AD203B41FA5}">
                      <a16:colId xmlns="" xmlns:a16="http://schemas.microsoft.com/office/drawing/2014/main" val="3891991344"/>
                    </a:ext>
                  </a:extLst>
                </a:gridCol>
                <a:gridCol w="916445">
                  <a:extLst>
                    <a:ext uri="{9D8B030D-6E8A-4147-A177-3AD203B41FA5}">
                      <a16:colId xmlns="" xmlns:a16="http://schemas.microsoft.com/office/drawing/2014/main" val="853555046"/>
                    </a:ext>
                  </a:extLst>
                </a:gridCol>
                <a:gridCol w="916445">
                  <a:extLst>
                    <a:ext uri="{9D8B030D-6E8A-4147-A177-3AD203B41FA5}">
                      <a16:colId xmlns="" xmlns:a16="http://schemas.microsoft.com/office/drawing/2014/main" val="2536767869"/>
                    </a:ext>
                  </a:extLst>
                </a:gridCol>
                <a:gridCol w="916445">
                  <a:extLst>
                    <a:ext uri="{9D8B030D-6E8A-4147-A177-3AD203B41FA5}">
                      <a16:colId xmlns="" xmlns:a16="http://schemas.microsoft.com/office/drawing/2014/main" val="2106877679"/>
                    </a:ext>
                  </a:extLst>
                </a:gridCol>
                <a:gridCol w="916445">
                  <a:extLst>
                    <a:ext uri="{9D8B030D-6E8A-4147-A177-3AD203B41FA5}">
                      <a16:colId xmlns="" xmlns:a16="http://schemas.microsoft.com/office/drawing/2014/main" val="4196055116"/>
                    </a:ext>
                  </a:extLst>
                </a:gridCol>
                <a:gridCol w="916445">
                  <a:extLst>
                    <a:ext uri="{9D8B030D-6E8A-4147-A177-3AD203B41FA5}">
                      <a16:colId xmlns="" xmlns:a16="http://schemas.microsoft.com/office/drawing/2014/main" val="4177776375"/>
                    </a:ext>
                  </a:extLst>
                </a:gridCol>
                <a:gridCol w="916445">
                  <a:extLst>
                    <a:ext uri="{9D8B030D-6E8A-4147-A177-3AD203B41FA5}">
                      <a16:colId xmlns="" xmlns:a16="http://schemas.microsoft.com/office/drawing/2014/main" val="3698315463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ordia New" panose="020B0304020202020204"/>
                        </a:rPr>
                        <a:t>Оценка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ordia New" panose="020B0304020202020204"/>
                      </a:endParaRPr>
                    </a:p>
                  </a:txBody>
                  <a:tcPr marL="67084" marR="67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6C6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ordia New" panose="020B0304020202020204"/>
                        </a:rPr>
                        <a:t>Открытость и доступность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ordia New" panose="020B0304020202020204"/>
                        </a:rPr>
                        <a:t>информации об организациях, осуществляющих образовательную деятельность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ordia New" panose="020B0304020202020204"/>
                      </a:endParaRPr>
                    </a:p>
                  </a:txBody>
                  <a:tcPr marL="67084" marR="67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6C6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ordia New" panose="020B0304020202020204"/>
                        </a:rPr>
                        <a:t>Комфортность условий, в которых осуществляется образовательная деятельность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ordia New" panose="020B0304020202020204"/>
                      </a:endParaRPr>
                    </a:p>
                  </a:txBody>
                  <a:tcPr marL="67084" marR="67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6C6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ordia New" panose="020B0304020202020204"/>
                        </a:rPr>
                        <a:t>Доступность услуг для инвалидов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ordia New" panose="020B0304020202020204"/>
                      </a:endParaRPr>
                    </a:p>
                  </a:txBody>
                  <a:tcPr marL="67084" marR="67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6C6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ordia New" panose="020B0304020202020204"/>
                        </a:rPr>
                        <a:t>Доброжелательность, вежливость работников организации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ordia New" panose="020B0304020202020204"/>
                      </a:endParaRPr>
                    </a:p>
                  </a:txBody>
                  <a:tcPr marL="67084" marR="67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6C6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ordia New" panose="020B0304020202020204"/>
                        </a:rPr>
                        <a:t>Удовлетворенность условиями ведения образовательной деятельности организаций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ordia New" panose="020B0304020202020204"/>
                      </a:endParaRPr>
                    </a:p>
                  </a:txBody>
                  <a:tcPr marL="67084" marR="67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6C6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ordia New" panose="020B0304020202020204"/>
                        </a:rPr>
                        <a:t>Итоговый балл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ordia New" panose="020B0304020202020204"/>
                      </a:endParaRPr>
                    </a:p>
                  </a:txBody>
                  <a:tcPr marL="67084" marR="67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6C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0658575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Отлично (81 -100 баллов)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637847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Хорошо (61-80 баллов)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863379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Удовлетворительно (41-60 баллов)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5374401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Неудовлетворительно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(21-40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баллов)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105299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Плохо (0 - 20 баллов)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4627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63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B6B3382-0F5A-48BD-B5C3-0624A994E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Открытость и доступность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9472837"/>
              </p:ext>
            </p:extLst>
          </p:nvPr>
        </p:nvGraphicFramePr>
        <p:xfrm>
          <a:off x="1822767" y="1822768"/>
          <a:ext cx="5498465" cy="32124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846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Ион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B01513"/>
    </a:accent1>
    <a:accent2>
      <a:srgbClr val="EA6312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Ион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B01513"/>
    </a:accent1>
    <a:accent2>
      <a:srgbClr val="EA6312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Ион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B01513"/>
    </a:accent1>
    <a:accent2>
      <a:srgbClr val="EA6312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Ион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B01513"/>
    </a:accent1>
    <a:accent2>
      <a:srgbClr val="EA6312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Ион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B01513"/>
    </a:accent1>
    <a:accent2>
      <a:srgbClr val="EA6312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3715</TotalTime>
  <Words>973</Words>
  <Application>Microsoft Office PowerPoint</Application>
  <PresentationFormat>Экран (4:3)</PresentationFormat>
  <Paragraphs>281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Diseño predeterminado</vt:lpstr>
      <vt:lpstr>Презентация PowerPoint</vt:lpstr>
      <vt:lpstr>МЕТОДОЛОГИЯ НОК</vt:lpstr>
      <vt:lpstr>ОПРОСЫ УЧАСТНИКОВ ОБРАЗОВАТЕЛЬНОГО ПРОЦЕССА</vt:lpstr>
      <vt:lpstr>Критерии НОК</vt:lpstr>
      <vt:lpstr>Средние баллы по критериям</vt:lpstr>
      <vt:lpstr>Образовательные организации с наиболее высокими баллами</vt:lpstr>
      <vt:lpstr>Образовательные организации с наименее высокими баллами</vt:lpstr>
      <vt:lpstr>Распределение организаций по качеству УООД</vt:lpstr>
      <vt:lpstr>Открытость и доступность</vt:lpstr>
      <vt:lpstr>Комфортность условий</vt:lpstr>
      <vt:lpstr>Доступность для инвалидов</vt:lpstr>
      <vt:lpstr>Доброжелательность и вежливость</vt:lpstr>
      <vt:lpstr>Удовлетворённость условиями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Ирина Федоровна Разумова</cp:lastModifiedBy>
  <cp:revision>255</cp:revision>
  <cp:lastPrinted>2021-12-29T06:52:08Z</cp:lastPrinted>
  <dcterms:created xsi:type="dcterms:W3CDTF">2010-05-23T14:28:12Z</dcterms:created>
  <dcterms:modified xsi:type="dcterms:W3CDTF">2021-12-29T10:03:51Z</dcterms:modified>
</cp:coreProperties>
</file>