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7" r:id="rId3"/>
    <p:sldId id="282" r:id="rId4"/>
    <p:sldId id="295" r:id="rId5"/>
    <p:sldId id="285" r:id="rId6"/>
    <p:sldId id="288" r:id="rId7"/>
    <p:sldId id="286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276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45" userDrawn="1">
          <p15:clr>
            <a:srgbClr val="A4A3A4"/>
          </p15:clr>
        </p15:guide>
        <p15:guide id="2" pos="4105" userDrawn="1">
          <p15:clr>
            <a:srgbClr val="A4A3A4"/>
          </p15:clr>
        </p15:guide>
        <p15:guide id="3" orient="horz" pos="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>
    <p:extLst/>
  </p:cmAuthor>
  <p:cmAuthor id="2" name="пользователь Microsoft Office" initials="Office [2]" lastIdx="1" clrIdx="1">
    <p:extLst/>
  </p:cmAuthor>
  <p:cmAuthor id="3" name="пользователь Microsoft Office" initials="Office [3]" lastIdx="1" clrIdx="2">
    <p:extLst/>
  </p:cmAuthor>
  <p:cmAuthor id="4" name="пользователь Microsoft Office" initials="Office [4]" lastIdx="1" clrIdx="3">
    <p:extLst/>
  </p:cmAuthor>
  <p:cmAuthor id="5" name="пользователь Microsoft Office" initials="Office [5]" lastIdx="1" clrIdx="4">
    <p:extLst/>
  </p:cmAuthor>
  <p:cmAuthor id="6" name="пользователь Microsoft Office" initials="Office [6]" lastIdx="1" clrIdx="5">
    <p:extLst/>
  </p:cmAuthor>
  <p:cmAuthor id="7" name=" Olesya" initials="" lastIdx="4" clrIdx="6"/>
  <p:cmAuthor id="8" name="Rustam Gabbasov" initials="RG" lastIdx="1" clrIdx="7">
    <p:extLst/>
  </p:cmAuthor>
  <p:cmAuthor id="9" name="Rustam Gabbasov" initials="RG [2]" lastIdx="1" clrIdx="8">
    <p:extLst/>
  </p:cmAuthor>
  <p:cmAuthor id="10" name="Rustam Gabbasov" initials="RG [3]" lastIdx="1" clrIdx="9">
    <p:extLst/>
  </p:cmAuthor>
  <p:cmAuthor id="11" name="Пользователь Microsoft Office" initials="Office" lastIdx="1" clrIdx="10">
    <p:extLst/>
  </p:cmAuthor>
  <p:cmAuthor id="12" name="Damir" initials="D" lastIdx="4" clrIdx="11">
    <p:extLst>
      <p:ext uri="{19B8F6BF-5375-455C-9EA6-DF929625EA0E}">
        <p15:presenceInfo xmlns:p15="http://schemas.microsoft.com/office/powerpoint/2012/main" userId="Damir" providerId="None"/>
      </p:ext>
    </p:extLst>
  </p:cmAuthor>
  <p:cmAuthor id="13" name="Чагина Ольга Викторовна" initials="ЧОВ" lastIdx="4" clrIdx="12">
    <p:extLst>
      <p:ext uri="{19B8F6BF-5375-455C-9EA6-DF929625EA0E}">
        <p15:presenceInfo xmlns:p15="http://schemas.microsoft.com/office/powerpoint/2012/main" userId="S-1-5-21-2188240542-2414054070-1260488716-40400" providerId="AD"/>
      </p:ext>
    </p:extLst>
  </p:cmAuthor>
  <p:cmAuthor id="14" name="Раудина Ольга Николаевна" initials="РОН" lastIdx="1" clrIdx="13">
    <p:extLst>
      <p:ext uri="{19B8F6BF-5375-455C-9EA6-DF929625EA0E}">
        <p15:presenceInfo xmlns:p15="http://schemas.microsoft.com/office/powerpoint/2012/main" userId="S-1-5-21-340576085-3929279038-2991976684-1112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859"/>
    <a:srgbClr val="FCC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408" autoAdjust="0"/>
  </p:normalViewPr>
  <p:slideViewPr>
    <p:cSldViewPr snapToGrid="0" snapToObjects="1">
      <p:cViewPr varScale="1">
        <p:scale>
          <a:sx n="149" d="100"/>
          <a:sy n="149" d="100"/>
        </p:scale>
        <p:origin x="126" y="198"/>
      </p:cViewPr>
      <p:guideLst>
        <p:guide orient="horz" pos="2845"/>
        <p:guide pos="4105"/>
        <p:guide orient="horz" pos="1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BC8DA-454B-E84F-B565-8C75CE0FD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33177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уберечь себя и близких от финансового мошенничества</a:t>
            </a:r>
          </a:p>
          <a:p>
            <a:r>
              <a:rPr lang="ru-RU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>
                <a:latin typeface="+mn-lt"/>
              </a:rPr>
              <a:t>Защитите от него себя и свою семью</a:t>
            </a:r>
            <a:endParaRPr lang="ru-RU" sz="1100" dirty="0" smtClean="0">
              <a:solidFill>
                <a:schemeClr val="tx1"/>
              </a:solidFill>
              <a:latin typeface="+mn-lt"/>
              <a:ea typeface="Calibri Light" charset="0"/>
              <a:cs typeface="Calibri Light" charset="0"/>
            </a:endParaRPr>
          </a:p>
          <a:p>
            <a:endParaRPr lang="ru-RU" sz="11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Списание денег со счета без ведома владельца, кража паролей и </a:t>
            </a:r>
            <a:r>
              <a:rPr lang="ru-RU" sz="11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пин</a:t>
            </a:r>
            <a:r>
              <a:rPr lang="ru-RU" sz="11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-кодов, легкий заработок в интернете и вклады под невероятные проценты, онлайн-казино — все это виды финансового мошенничества. Преступники будут спекулировать на ваших чувствах, обещать золотые горы, мимикрировать под сотрудников банков или государственных организаций, чтобы выманить деньги. Как распознать мошенника и что делать, если вас все-таки удалось обмануть?</a:t>
            </a:r>
          </a:p>
        </p:txBody>
      </p:sp>
    </p:spTree>
    <p:extLst>
      <p:ext uri="{BB962C8B-B14F-4D97-AF65-F5344CB8AC3E}">
        <p14:creationId xmlns:p14="http://schemas.microsoft.com/office/powerpoint/2010/main" val="681771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8746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3305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1816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Font typeface="Arial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28536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1207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1047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8233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1665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68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Виды</a:t>
            </a:r>
            <a:r>
              <a:rPr lang="ru-RU" b="1" baseline="0" dirty="0" smtClean="0"/>
              <a:t> финансового мошенничества:</a:t>
            </a:r>
          </a:p>
          <a:p>
            <a:pPr lvl="0" rtl="0">
              <a:spcBef>
                <a:spcPts val="0"/>
              </a:spcBef>
              <a:buNone/>
            </a:pPr>
            <a:endParaRPr lang="ru-RU" baseline="0" dirty="0" smtClean="0"/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baseline="0" dirty="0" smtClean="0"/>
              <a:t>мошенничество с банковскими картами;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baseline="0" dirty="0" err="1" smtClean="0"/>
              <a:t>кибермошенничество</a:t>
            </a:r>
            <a:r>
              <a:rPr lang="ru-RU" baseline="0" dirty="0" smtClean="0"/>
              <a:t>;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baseline="0" dirty="0" smtClean="0"/>
              <a:t>мошенничество на финансовых рынках;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baseline="0" dirty="0" smtClean="0"/>
              <a:t>финансовые пирамиды</a:t>
            </a:r>
            <a:r>
              <a:rPr lang="ru-RU" baseline="0" dirty="0"/>
              <a:t>.</a:t>
            </a: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853800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11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Кибермошенничество</a:t>
            </a:r>
            <a:r>
              <a:rPr lang="ru-RU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Каким оно бывает?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Допустим, вы всегда снимаете деньги только в кассе банка, картой и вовсе не рассчитываетесь. Чувствуете себя в безопасности. Вдруг вам звонят, присылают СМС или письмо якобы от банка. Вас пугают, что кто-то пытается сделать перевод с вашего счета или взять кредит от вашего имени. И затем вас просят перезвонить по неизвестному номеру или перейти по непонятной ссылке. Либо сразу сообщить по телефону полные реквизиты карты, логин и пароль от онлайн-банка, </a:t>
            </a:r>
            <a:r>
              <a:rPr lang="ru-RU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пин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-код или код из банковского уведомления. 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вам приходит сообщение в социальных сетях от имени родственников или друзей, которые якобы попали в беду - угодили в полицию, попали в аварию, потеряли кошелек. И они просят перевести энную сумму денег на неизвестный счет. 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Либо вы получаете внезапную радостную весть о крупном выигрыше в лотерею – вас лишь просят оплатить небольшую комиссию. 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Любой звонок, СМС, электронное письмо или сообщение в мессенджере может оказаться весточкой от мошенников. И на другом конце провода или по ту сторону экрана вас могут ждать специалисты по обману, которые всеми правдами и неправдами хотят выудить у вас информацию для доступа к вашим счетам.  </a:t>
            </a:r>
            <a:endParaRPr lang="ru-RU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339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не стать</a:t>
            </a:r>
            <a:r>
              <a:rPr lang="ru-RU" sz="11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жертвой </a:t>
            </a:r>
            <a:r>
              <a:rPr lang="ru-RU" sz="11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кибермошенников</a:t>
            </a:r>
            <a:endParaRPr lang="ru-RU" sz="11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endParaRPr lang="ru-RU" sz="11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торопитесь и всегда проверяйте информацию. Если вам говорят, будто вы что-то выиграли или с вашей карты «случайно» списали деньги и нужно назвать свои данные, чтобы остановить операцию, закончите разговор и перезвоните в банк по номеру телефона, указанному на обратной стороне вашей карты.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вам сообщают, что родственники или друзья попали в беду, постарайтесь связаться с ними напрямую.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Никому не сообщайте </a:t>
            </a:r>
            <a:r>
              <a:rPr lang="ru-RU" sz="1100" dirty="0" smtClean="0"/>
              <a:t>и не вводите на сомнительных сайтах личные данные (из паспорта и других документов)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полные реквизиты карты, пароли и коды из уведомлений от банка. Не вводите их на подозрительных сайтах.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переходите по неизвестным ссылкам, не перезванивайте по сомнительным номерам. Даже если ссылка кажется надежной, а телефон верным, всегда сверяйте адреса с доменными именами официальных сайтов организаций, а номера проверяйте в официальных справочниках.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вам приходит сообщение о зачислении средств (и оно похоже на привычное уведомление  от банка), а затем звонит якобы растяпа, который по ошибке зачислил вам деньги и просит вернуть, не спешите ничего возвращать. Такая ситуация больше похожа на мошенническую схему: скорее всего, деньги не приходили, сообщение не от вашего банка, а звонил вам злоумышленник. Проверьте состояние вашего счета, закажите выписку в онлайн-банке или позвоните в банк, прежде чем переводить кому-то деньги.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вам приходит уведомление «подтвердите покупку» и код, а следом раздается звонок — опять же от рассеянного человека, который говорит, что по ошибке указал ваш телефонный номер, и просит вас продиктовать ему код, — ни в коем случае не делайте этого. Мошенники пытаются выманить у вас код, чтобы списать с вашего счета деньги (или подписать вас на ненужный вам платный сервис).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Сотрудникам банка они не нужны, а мошенникам откроют доступ к вашим деньгам.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храните данные карт на компьютере или в смартфоне.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Установите антивирус на компьютер, смартфон и другие гаджеты — себе, детям и пожилым родственникам.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dirty="0" smtClean="0"/>
              <a:t>Расскажите родственникам и знакомым об этих простых правилах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1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7372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Мошеннические организации </a:t>
            </a:r>
          </a:p>
          <a:p>
            <a:endParaRPr lang="ru-RU" sz="11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Самая известная мошенническая организация в России — проект «МММ». Она работала по принципу финансовой пирамиды: обещала огромные проценты по вкладам, гарантировала доходность и выплачивала средства за счет денег, внесенных другими вкладчиками. Верхушка этой пирамиды действительно могла заработать, а те, кто стоял на ступенях ниже, теряли свои деньги. Но сейчас ситуация изменилась, организаторы финансовых пирамид — просто мошенники, которые собирают с людей деньги и пропадают. Не важно, вверху вы или внизу пирамиды, на финансовых пирамидах заработать нельзя, если вы вложите деньги, вы непременно их потеряете.</a:t>
            </a:r>
            <a:r>
              <a:rPr lang="ru-RU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Сейчас финансовые пирамиды начинают маскироваться под  </a:t>
            </a:r>
            <a:r>
              <a:rPr lang="ru-RU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микрофинансовые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организации, которые работают по принципу сетевого маркетинга, инвестиционные и управляющие предприятия, онлайн-казино. Они заявляют о высоких процентах по вкладам и отсутствии рисков, гарантируют доход (что запрещено на рынке ценных бумаг),  обещают помощь людям с плохой кредитной историей. А еще просят внести деньги сразу (желательно наличными) и привести друга (иногда за какой-то бонус), чтобы масштабы пирамиды увеличивались и их (а не ваша) прибыль росла.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0675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уберечься от обмана</a:t>
            </a:r>
          </a:p>
          <a:p>
            <a:endParaRPr lang="ru-RU" sz="11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ru-RU" sz="11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Финансовая организация должна иметь лицензию Банка России на осуществление заявленной деятельности. Сверьтесь со Справочником по кредитным организациям</a:t>
            </a:r>
            <a:r>
              <a:rPr lang="ru-RU" sz="110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ru-RU" sz="110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Справочником участников финансового рынка на</a:t>
            </a:r>
            <a:r>
              <a:rPr lang="ru-RU" sz="110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сайте </a:t>
            </a:r>
            <a:r>
              <a:rPr lang="ru-RU" sz="11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cbr.ru</a:t>
            </a:r>
            <a:r>
              <a:rPr lang="ru-RU" sz="11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/>
              <a:buChar char="•"/>
            </a:pPr>
            <a:r>
              <a:rPr lang="ru-RU" sz="11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Проверьте компанию в Едином государственном реестре юридических лиц ФНС России.</a:t>
            </a:r>
          </a:p>
          <a:p>
            <a:pPr marL="171450" lvl="0" indent="-171450">
              <a:buFont typeface="Arial"/>
              <a:buChar char="•"/>
            </a:pPr>
            <a:r>
              <a:rPr lang="ru-RU" sz="11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Запросите образцы договоров, копии документов. Если есть возможность, проконсультируйтесь с юристом.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9488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Подведем итоги:</a:t>
            </a:r>
          </a:p>
          <a:p>
            <a:pPr lvl="0" rtl="0">
              <a:spcBef>
                <a:spcPts val="0"/>
              </a:spcBef>
              <a:buNone/>
            </a:pPr>
            <a:endParaRPr lang="ru-RU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принимайте поспешных решений. Насторожитесь, если вас торопят в денежном вопросе – это яркий признак мошенничества.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Всегда проверяйте информацию в первоисточнике: если вы получили тревожный звонок от имени банка, положите трубку и сами позвоните на горячую линию (номер указан на карте и на официальном сайте банка). Самостоятельно уточните, все ли в порядке с вашими счетами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сообщайте никому личные данные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данные своей карты, включая три цифры с оборота и срок действия, а также пароли и коды из уведомлений от банка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вкладывайте деньги в сомнительные предприятия с якобы высокой доходностью.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вас обманули, обращайтесь в полицию.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0675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7594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429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4595751" cy="5143500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2939432"/>
            <a:ext cx="3872100" cy="1241425"/>
          </a:xfrm>
        </p:spPr>
        <p:txBody>
          <a:bodyPr>
            <a:normAutofit/>
          </a:bodyPr>
          <a:lstStyle>
            <a:lvl1pPr marL="0" indent="0" algn="l">
              <a:buFont typeface="Arial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719139" y="950027"/>
            <a:ext cx="3876612" cy="17117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378" y="42040"/>
            <a:ext cx="1518582" cy="60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  <p15:guide id="2" orient="horz" pos="105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1" y="1751899"/>
            <a:ext cx="4228359" cy="1241425"/>
          </a:xfrm>
        </p:spPr>
        <p:txBody>
          <a:bodyPr>
            <a:normAutofit/>
          </a:bodyPr>
          <a:lstStyle>
            <a:lvl1pPr marL="285750" indent="-285750" algn="l">
              <a:buFont typeface="Arial" charset="0"/>
              <a:buChar char="•"/>
              <a:defRPr sz="1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Shape 60"/>
          <p:cNvSpPr txBox="1">
            <a:spLocks noGrp="1"/>
          </p:cNvSpPr>
          <p:nvPr>
            <p:ph type="title"/>
          </p:nvPr>
        </p:nvSpPr>
        <p:spPr>
          <a:xfrm>
            <a:off x="719138" y="452043"/>
            <a:ext cx="6138862" cy="11830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000000"/>
              </a:buClr>
              <a:buSzPct val="61111"/>
            </a:pPr>
            <a:r>
              <a:rPr lang="ru-RU" sz="3600" dirty="0" smtClean="0"/>
              <a:t>МОШЕННИЧЕСТВО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С БАНКОВСКИМИ КАРТАМИ</a:t>
            </a:r>
            <a:endParaRPr lang="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orient="horz" pos="554" userDrawn="1">
          <p15:clr>
            <a:srgbClr val="FBAE40"/>
          </p15:clr>
        </p15:guide>
        <p15:guide id="3" orient="horz" pos="1257" userDrawn="1">
          <p15:clr>
            <a:srgbClr val="FBAE40"/>
          </p15:clr>
        </p15:guide>
        <p15:guide id="4" orient="horz" pos="89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0" y="2071769"/>
            <a:ext cx="9143999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2939432"/>
            <a:ext cx="9155874" cy="2204068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3253838"/>
            <a:ext cx="3598967" cy="1615043"/>
          </a:xfrm>
        </p:spPr>
        <p:txBody>
          <a:bodyPr>
            <a:normAutofit/>
          </a:bodyPr>
          <a:lstStyle>
            <a:lvl1pPr marL="0" indent="0" algn="l">
              <a:buFont typeface="Arial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619500" y="3253838"/>
            <a:ext cx="3871355" cy="161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4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Образец подзаголовка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98" y="747901"/>
            <a:ext cx="3878480" cy="1555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orient="horz" pos="2232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53413"/>
            <a:ext cx="313582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3040083"/>
            <a:ext cx="2292680" cy="1592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8685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617517" y="1079405"/>
            <a:ext cx="3920211" cy="164004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ct val="42307"/>
            </a:pPr>
            <a:r>
              <a:rPr lang="ru-RU" sz="3800" dirty="0" smtClean="0"/>
              <a:t>ФИНАНСОВОЕ </a:t>
            </a:r>
            <a:r>
              <a:rPr lang="ru-RU" sz="3800" spc="-100" dirty="0" smtClean="0"/>
              <a:t>МОШЕННИЧЕСТВО</a:t>
            </a:r>
            <a:endParaRPr lang="ru" sz="3800" spc="-1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7518" y="3015993"/>
            <a:ext cx="2199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Защитите </a:t>
            </a:r>
            <a:r>
              <a:rPr lang="ru-RU" sz="2400" dirty="0" smtClean="0">
                <a:latin typeface="+mn-lt"/>
              </a:rPr>
              <a:t>себя </a:t>
            </a:r>
            <a:r>
              <a:rPr lang="ru-RU" sz="2400" dirty="0">
                <a:latin typeface="+mn-lt"/>
              </a:rPr>
              <a:t>и свою семью</a:t>
            </a:r>
            <a:endParaRPr lang="ru-RU" sz="2400" dirty="0">
              <a:solidFill>
                <a:schemeClr val="tx1"/>
              </a:solidFill>
              <a:latin typeface="+mn-lt"/>
              <a:ea typeface="Calibri Light" charset="0"/>
              <a:cs typeface="Calibri Light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95" y="0"/>
            <a:ext cx="6326505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5526" y="3146048"/>
            <a:ext cx="4501492" cy="13150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SzPct val="100000"/>
              <a:buNone/>
            </a:pPr>
            <a:r>
              <a:rPr lang="ru-RU" dirty="0" smtClean="0"/>
              <a:t>Знакомить детей с деньгами лучше всего через игры и эксперименты.</a:t>
            </a:r>
            <a:endParaRPr lang="ru-RU" dirty="0"/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31656" y="1172451"/>
            <a:ext cx="4232872" cy="140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lnSpc>
                <a:spcPct val="115000"/>
              </a:lnSpc>
              <a:buSzPct val="61111"/>
            </a:pPr>
            <a:r>
              <a:rPr lang="ru" sz="3600" dirty="0" smtClean="0">
                <a:latin typeface="Calibri" charset="0"/>
                <a:ea typeface="Calibri" charset="0"/>
                <a:cs typeface="Calibri" charset="0"/>
              </a:rPr>
              <a:t>ОБЪЯСНЯЙТЕ В ИГРОВОЙ ФОРМЕ</a:t>
            </a:r>
            <a:r>
              <a:rPr lang="ru" sz="2000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ru" sz="2000" dirty="0" smtClean="0">
                <a:latin typeface="Calibri" charset="0"/>
                <a:ea typeface="Calibri" charset="0"/>
                <a:cs typeface="Calibri" charset="0"/>
              </a:rPr>
            </a:br>
            <a:endParaRPr sz="1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0658" y="468601"/>
            <a:ext cx="4383342" cy="438229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47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1" y="1800225"/>
            <a:ext cx="4133357" cy="2973656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ru-RU" dirty="0"/>
              <a:t>Помогите ребенку трансформировать его «</a:t>
            </a:r>
            <a:r>
              <a:rPr lang="ru-RU" dirty="0" err="1"/>
              <a:t>хотелки</a:t>
            </a:r>
            <a:r>
              <a:rPr lang="ru-RU" dirty="0"/>
              <a:t>» в финансовую цель. </a:t>
            </a:r>
            <a:r>
              <a:rPr lang="ru-RU" dirty="0" smtClean="0"/>
              <a:t>Объясняйте, что можно отказываться от лишнего в пользу чего-то более важного и ценного.</a:t>
            </a:r>
          </a:p>
          <a:p>
            <a:pPr>
              <a:buSzPct val="100000"/>
            </a:pPr>
            <a:r>
              <a:rPr lang="ru-RU" dirty="0" smtClean="0"/>
              <a:t>Не тратить деньги на конфеты, а откладывать их на новую игрушку поможет копилка. Обсуждайте вместе способы накопления</a:t>
            </a:r>
          </a:p>
          <a:p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19139" y="459803"/>
            <a:ext cx="5824165" cy="81268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lnSpc>
                <a:spcPct val="115000"/>
              </a:lnSpc>
              <a:buClr>
                <a:srgbClr val="000000"/>
              </a:buClr>
              <a:buSzPct val="61111"/>
            </a:pPr>
            <a:r>
              <a:rPr lang="ru-RU" sz="36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ПООЩРЯЙТЕ НАКОПЛЕНИЯ</a:t>
            </a:r>
            <a:endParaRPr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12" y="1111725"/>
            <a:ext cx="4160763" cy="415976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83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3651" y="1995487"/>
            <a:ext cx="3729596" cy="2624013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ru-RU" dirty="0"/>
              <a:t>Детям можно доверять покупки в магазине</a:t>
            </a:r>
            <a:r>
              <a:rPr lang="ru-RU" dirty="0" smtClean="0"/>
              <a:t>.</a:t>
            </a:r>
            <a:endParaRPr lang="ru-RU" dirty="0" smtClean="0">
              <a:latin typeface="+mn-lt"/>
            </a:endParaRPr>
          </a:p>
          <a:p>
            <a:pPr>
              <a:buSzPct val="100000"/>
            </a:pPr>
            <a:r>
              <a:rPr lang="ru-RU" dirty="0" smtClean="0"/>
              <a:t>Если </a:t>
            </a:r>
            <a:r>
              <a:rPr lang="ru-RU" dirty="0"/>
              <a:t>ребенок накопил, например, на игрушку, дайте ему возможность самому ее оплатить. Он будет гордиться тем, что самостоятельно достиг цели, и запомнит это чувство </a:t>
            </a:r>
            <a:r>
              <a:rPr lang="ru-RU" dirty="0" smtClean="0"/>
              <a:t>надолго.</a:t>
            </a:r>
            <a:endParaRPr lang="ru-RU" dirty="0"/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19139" y="468601"/>
            <a:ext cx="4945391" cy="121909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None/>
            </a:pPr>
            <a:r>
              <a:rPr lang="ru-RU" sz="36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ДОВЕРЯЙТЕ ПОКУПКИ</a:t>
            </a:r>
            <a:endParaRPr lang="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66" y="273132"/>
            <a:ext cx="5144734" cy="514350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4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23650" y="2702560"/>
            <a:ext cx="4686550" cy="2166322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ru-RU" dirty="0"/>
              <a:t>Р</a:t>
            </a:r>
            <a:r>
              <a:rPr lang="ru-RU" dirty="0" smtClean="0"/>
              <a:t>ебенок научится </a:t>
            </a:r>
            <a:r>
              <a:rPr lang="ru-RU" dirty="0"/>
              <a:t>копить и тратить </a:t>
            </a:r>
            <a:r>
              <a:rPr lang="ru-RU" dirty="0" smtClean="0"/>
              <a:t>с </a:t>
            </a:r>
            <a:r>
              <a:rPr lang="ru-RU" dirty="0"/>
              <a:t>умом</a:t>
            </a:r>
          </a:p>
          <a:p>
            <a:pPr>
              <a:buSzPct val="100000"/>
            </a:pPr>
            <a:r>
              <a:rPr lang="ru-RU" dirty="0"/>
              <a:t>Поймет, как ставить и достигать финансовые цели</a:t>
            </a:r>
          </a:p>
          <a:p>
            <a:pPr>
              <a:buSzPct val="100000"/>
            </a:pPr>
            <a:r>
              <a:rPr lang="ru-RU" dirty="0" smtClean="0"/>
              <a:t>Оценит </a:t>
            </a:r>
            <a:r>
              <a:rPr lang="ru-RU" dirty="0"/>
              <a:t>преимущества финансовой независимости</a:t>
            </a:r>
          </a:p>
          <a:p>
            <a:endParaRPr lang="ru-RU" dirty="0"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719139" y="421100"/>
            <a:ext cx="4232872" cy="144606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lnSpc>
                <a:spcPct val="115000"/>
              </a:lnSpc>
              <a:buClr>
                <a:srgbClr val="000000"/>
              </a:buClr>
              <a:buSzPct val="61111"/>
            </a:pPr>
            <a:r>
              <a:rPr lang="ru-RU" sz="3600" dirty="0" smtClean="0">
                <a:latin typeface="Calibri" charset="0"/>
                <a:ea typeface="Calibri" charset="0"/>
                <a:cs typeface="Calibri" charset="0"/>
              </a:rPr>
              <a:t>УЧИТЕ УПРАВЛЯТЬ БЮДЖЕТОМ В БЫТУ</a:t>
            </a:r>
            <a:endParaRPr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6" y="1118730"/>
            <a:ext cx="4025735" cy="402477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31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5526" y="2007363"/>
            <a:ext cx="4228359" cy="2196502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Всегда напоминайте ребенку, что деньги сами по себе не имеют цены. Они означают ровно то, что на них можно приобрести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Напоминайте, что добрые дела надо делать бескорыстно.</a:t>
            </a:r>
            <a:endParaRPr lang="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31092" y="269988"/>
            <a:ext cx="561033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ct val="61111"/>
            </a:pPr>
            <a:r>
              <a:rPr lang="ru" sz="36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НАПОМИНАЙТЕ ПРО ДОБРЫЕ ДЕЛА</a:t>
            </a:r>
            <a:endParaRPr lang="ru-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526" y="1012629"/>
            <a:ext cx="4023474" cy="402250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04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23651" y="1995488"/>
            <a:ext cx="4085855" cy="2742768"/>
          </a:xfrm>
        </p:spPr>
        <p:txBody>
          <a:bodyPr>
            <a:norm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ru-RU" dirty="0" smtClean="0"/>
              <a:t>Заложенные в детстве установки могут помешать стать благополучными во взрослой жизни. </a:t>
            </a:r>
            <a:endParaRPr lang="ru-RU" dirty="0"/>
          </a:p>
          <a:p>
            <a:pPr>
              <a:buClr>
                <a:schemeClr val="dk1"/>
              </a:buClr>
              <a:buSzPct val="100000"/>
            </a:pPr>
            <a:r>
              <a:rPr lang="ru-RU" dirty="0"/>
              <a:t>Не перекладывайте на детей взрослые проблемы. Жалобы на нехватку денег могут поселить в ребенке тревогу 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734915" y="450496"/>
            <a:ext cx="577627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ct val="61111"/>
            </a:pPr>
            <a:r>
              <a:rPr lang="ru" sz="36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ИСКЛЮЧАЙТЕ НЕГАТИВНЫЕ УСТАНОВКИ</a:t>
            </a:r>
            <a:endParaRPr lang="ru-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35" y="921718"/>
            <a:ext cx="3979388" cy="397843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26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719138" y="503221"/>
            <a:ext cx="5040393" cy="11830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buClr>
                <a:srgbClr val="000000"/>
              </a:buClr>
              <a:buSzPct val="61111"/>
            </a:pPr>
            <a:r>
              <a:rPr lang="ru-RU" sz="3600" dirty="0" smtClean="0"/>
              <a:t>ОТВЕЧАЙТЕ НА НЕУДОБНЫЕ ВОПРОСЫ</a:t>
            </a:r>
            <a:endParaRPr lang="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1450" y="3022223"/>
            <a:ext cx="41616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Неудобный вопрос может стать отличным поводом поговорить про семейные ценности, обсудить профессии и </a:t>
            </a:r>
            <a:r>
              <a:rPr lang="ru-RU" dirty="0" smtClean="0"/>
              <a:t>оплату труда.</a:t>
            </a:r>
            <a:endParaRPr lang="ru-RU" sz="1800" dirty="0">
              <a:latin typeface="+mn-lt"/>
            </a:endParaRPr>
          </a:p>
          <a:p>
            <a:endParaRPr lang="ru-RU" sz="1800" dirty="0" smtClean="0">
              <a:latin typeface="+mn-lt"/>
            </a:endParaRPr>
          </a:p>
          <a:p>
            <a:endParaRPr lang="ru-RU" sz="1800" dirty="0">
              <a:latin typeface="+mn-lt"/>
            </a:endParaRPr>
          </a:p>
          <a:p>
            <a:r>
              <a:rPr lang="ru-RU" sz="1800" dirty="0"/>
              <a:t/>
            </a:r>
            <a:br>
              <a:rPr lang="ru-RU" sz="1800" dirty="0"/>
            </a:br>
            <a:endParaRPr lang="ru-RU" sz="1800" kern="1200" dirty="0">
              <a:solidFill>
                <a:schemeClr val="tx1"/>
              </a:solidFill>
              <a:latin typeface="+mn-lt"/>
              <a:ea typeface="Calibri Light" charset="0"/>
              <a:cs typeface="Calibri Light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70" y="1002832"/>
            <a:ext cx="4757530" cy="414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6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8" y="329606"/>
            <a:ext cx="7292555" cy="81499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ru-RU" sz="3600" dirty="0" smtClean="0"/>
              <a:t>УВАЖАЙТЕ ПРАВО НА ОШИБКИ </a:t>
            </a:r>
            <a:endParaRPr lang="ru-RU" sz="3600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431" y="997526"/>
            <a:ext cx="3203674" cy="3977321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23651" y="2231648"/>
            <a:ext cx="4228359" cy="2381067"/>
          </a:xfrm>
        </p:spPr>
        <p:txBody>
          <a:bodyPr/>
          <a:lstStyle/>
          <a:p>
            <a:pPr lvl="0"/>
            <a:r>
              <a:rPr lang="ru-RU" dirty="0"/>
              <a:t>Ваш ребенок – это другой человек, и его взгляд на вещи может отличаться от вашего.</a:t>
            </a:r>
            <a:endParaRPr lang="ru-RU" dirty="0" smtClean="0"/>
          </a:p>
          <a:p>
            <a:pPr lvl="0"/>
            <a:r>
              <a:rPr lang="ru-RU" dirty="0" smtClean="0"/>
              <a:t>Лучше </a:t>
            </a:r>
            <a:r>
              <a:rPr lang="ru-RU" dirty="0"/>
              <a:t>наиграться с бесполезными тратами в детстве и сделать выводы. В будущем это позволит избежать более крупных финансовых проблем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08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004456"/>
            <a:ext cx="9144000" cy="2139043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19138" y="3267746"/>
            <a:ext cx="366353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Контактный </a:t>
            </a:r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центр Банка России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8-800-</a:t>
            </a:r>
            <a:r>
              <a:rPr lang="en-US" sz="28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30</a:t>
            </a:r>
            <a:r>
              <a:rPr lang="ru-RU" sz="28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0-</a:t>
            </a:r>
            <a:r>
              <a:rPr lang="en-US" sz="28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ru-RU" sz="28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0-</a:t>
            </a:r>
            <a:r>
              <a:rPr lang="en-US" sz="28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00</a:t>
            </a:r>
            <a:endParaRPr lang="ru-RU" sz="2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(для бесплатных звонков </a:t>
            </a:r>
            <a:endParaRPr lang="en-US" sz="1800" dirty="0" smtClean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из </a:t>
            </a:r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регионов России</a:t>
            </a:r>
            <a:r>
              <a:rPr lang="ru-RU" sz="180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)</a:t>
            </a:r>
            <a:endParaRPr lang="ru-RU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8264" y="3272593"/>
            <a:ext cx="3663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Интернет-приемная Банка России</a:t>
            </a:r>
          </a:p>
          <a:p>
            <a:r>
              <a:rPr lang="ru-RU" sz="1800" b="1" dirty="0" err="1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cbr.ru</a:t>
            </a:r>
            <a:r>
              <a:rPr lang="ru-RU" sz="1800" b="1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/</a:t>
            </a:r>
            <a:r>
              <a:rPr lang="ru-RU" sz="1800" b="1" dirty="0" err="1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reception</a:t>
            </a:r>
            <a:endParaRPr lang="en-US" sz="1800" b="1" dirty="0" smtClean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18264" y="4113211"/>
            <a:ext cx="2401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fincult.info</a:t>
            </a:r>
            <a:endParaRPr lang="ru-RU" sz="2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62355" y="3455650"/>
            <a:ext cx="2446421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lvl="0">
              <a:lnSpc>
                <a:spcPct val="115000"/>
              </a:lnSpc>
              <a:buSzPct val="100000"/>
            </a:pPr>
            <a:r>
              <a:rPr lang="ru-RU" sz="1800" dirty="0" smtClean="0">
                <a:latin typeface="Calibri Light" charset="0"/>
                <a:ea typeface="Calibri Light" charset="0"/>
                <a:cs typeface="Calibri Light" charset="0"/>
              </a:rPr>
              <a:t>ФИНАНСОВЫЕ ПИРАМИДЫ</a:t>
            </a:r>
            <a:endParaRPr lang="ru-RU" sz="18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8942" y="1978381"/>
            <a:ext cx="208785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lvl="0">
              <a:lnSpc>
                <a:spcPct val="115000"/>
              </a:lnSpc>
              <a:buSzPct val="100000"/>
            </a:pPr>
            <a:r>
              <a:rPr lang="ru-RU" sz="1800" smtClean="0">
                <a:latin typeface="Calibri Light" charset="0"/>
                <a:ea typeface="Calibri Light" charset="0"/>
                <a:cs typeface="Calibri Light" charset="0"/>
              </a:rPr>
              <a:t>С БАНКОВСКИМИ</a:t>
            </a:r>
            <a:br>
              <a:rPr lang="ru-RU" sz="1800" smtClean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ru-RU" sz="1800" smtClean="0">
                <a:latin typeface="Calibri Light" charset="0"/>
                <a:ea typeface="Calibri Light" charset="0"/>
                <a:cs typeface="Calibri Light" charset="0"/>
              </a:rPr>
              <a:t>КАРТАМИ</a:t>
            </a:r>
            <a:endParaRPr lang="ru" sz="18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53323" y="1981644"/>
            <a:ext cx="268705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lvl="0">
              <a:lnSpc>
                <a:spcPct val="115000"/>
              </a:lnSpc>
              <a:buSzPct val="100000"/>
            </a:pPr>
            <a:r>
              <a:rPr lang="ru-RU" sz="1800" dirty="0" smtClean="0">
                <a:latin typeface="Calibri Light" charset="0"/>
                <a:ea typeface="Calibri Light" charset="0"/>
                <a:cs typeface="Calibri Light" charset="0"/>
              </a:rPr>
              <a:t>НА ФИНАНСОВЫХ РЫНКАХ</a:t>
            </a:r>
            <a:endParaRPr lang="ru-RU" sz="18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728866" y="305384"/>
            <a:ext cx="7462337" cy="132927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/>
          </a:p>
          <a:p>
            <a:pPr lvl="0" algn="ctr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sz="1600" dirty="0"/>
          </a:p>
          <a:p>
            <a:pPr lvl="0" algn="ctr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sz="1600" dirty="0"/>
          </a:p>
          <a:p>
            <a:pPr lvl="0" algn="ctr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sz="1600" dirty="0"/>
          </a:p>
          <a:p>
            <a:pPr lvl="0" algn="ctr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sz="1100" b="1" dirty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800" b="1" dirty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/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600" dirty="0"/>
              <a:t>ВИДЫ ФИНАНСОВОГО МОШЕННИЧЕСТВА</a:t>
            </a:r>
            <a:endParaRPr lang="ru-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</p:spPr>
        <p:txBody>
          <a:bodyPr/>
          <a:lstStyle/>
          <a:p>
            <a:fld id="{9FE97546-8787-B343-92AD-F331FD1CFF0A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897375" y="3716168"/>
            <a:ext cx="2700766" cy="722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lvl="0">
              <a:lnSpc>
                <a:spcPct val="115000"/>
              </a:lnSpc>
              <a:buSzPct val="100000"/>
            </a:pPr>
            <a:r>
              <a:rPr lang="ru-RU" sz="1800" dirty="0" smtClean="0">
                <a:latin typeface="Calibri Light" charset="0"/>
                <a:ea typeface="Calibri Light" charset="0"/>
                <a:cs typeface="Calibri Light" charset="0"/>
              </a:rPr>
              <a:t>КИБЕРМОШЕН-НИЧЕСТВО</a:t>
            </a:r>
            <a:endParaRPr lang="ru-RU" sz="18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86" y="1653844"/>
            <a:ext cx="1365731" cy="1309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1" y="3245917"/>
            <a:ext cx="1365731" cy="13090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602" y="1681180"/>
            <a:ext cx="1365731" cy="13090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17" y="3245917"/>
            <a:ext cx="1365731" cy="13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9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1735357"/>
            <a:ext cx="4928286" cy="2566857"/>
          </a:xfr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dirty="0" smtClean="0"/>
              <a:t>СМС или письмо якобы от банка со ссылкой или просьбой перезвонить</a:t>
            </a:r>
            <a:endParaRPr lang="ru-RU" dirty="0"/>
          </a:p>
          <a:p>
            <a:pPr lvl="0">
              <a:spcBef>
                <a:spcPts val="600"/>
              </a:spcBef>
            </a:pPr>
            <a:r>
              <a:rPr lang="ru-RU" dirty="0" smtClean="0"/>
              <a:t>СМС об ошибочном зачислении средств или с просьбой подтвердить покупку</a:t>
            </a:r>
            <a:endParaRPr lang="ru-RU" dirty="0"/>
          </a:p>
          <a:p>
            <a:pPr lvl="0">
              <a:spcBef>
                <a:spcPts val="600"/>
              </a:spcBef>
            </a:pPr>
            <a:r>
              <a:rPr lang="ru-RU" dirty="0" smtClean="0"/>
              <a:t>Звонок якобы от имени банка: вас просят сообщить личные данные</a:t>
            </a:r>
            <a:endParaRPr lang="ru-RU" dirty="0"/>
          </a:p>
          <a:p>
            <a:pPr lvl="0">
              <a:spcBef>
                <a:spcPts val="600"/>
              </a:spcBef>
            </a:pPr>
            <a:r>
              <a:rPr lang="ru-RU" dirty="0" smtClean="0"/>
              <a:t>СМС от имени родственников, которые просят перевести деньги на неизвестный счет</a:t>
            </a: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70" y="383570"/>
            <a:ext cx="5575334" cy="125464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/>
              <a:t>КИБЕРМОШЕННИЧЕСТВО. КАКИМ ОНО БЫВАЕТ?</a:t>
            </a:r>
            <a:endParaRPr lang="ru-RU" sz="3600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73" y="0"/>
            <a:ext cx="4046599" cy="3501902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 noChangeAspect="1"/>
          </p:cNvSpPr>
          <p:nvPr/>
        </p:nvSpPr>
        <p:spPr>
          <a:xfrm>
            <a:off x="6008145" y="3443517"/>
            <a:ext cx="3095126" cy="13388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E86859"/>
                </a:solidFill>
              </a:rPr>
              <a:t>Любые звонки, СМС, электронные письма </a:t>
            </a:r>
            <a:r>
              <a:rPr lang="ru-RU" dirty="0" smtClean="0">
                <a:solidFill>
                  <a:srgbClr val="E86859"/>
                </a:solidFill>
              </a:rPr>
              <a:t/>
            </a:r>
            <a:br>
              <a:rPr lang="ru-RU" dirty="0" smtClean="0">
                <a:solidFill>
                  <a:srgbClr val="E86859"/>
                </a:solidFill>
              </a:rPr>
            </a:br>
            <a:r>
              <a:rPr lang="ru-RU" dirty="0" smtClean="0">
                <a:solidFill>
                  <a:srgbClr val="E86859"/>
                </a:solidFill>
              </a:rPr>
              <a:t>или </a:t>
            </a:r>
            <a:r>
              <a:rPr lang="ru-RU" dirty="0">
                <a:solidFill>
                  <a:srgbClr val="E86859"/>
                </a:solidFill>
              </a:rPr>
              <a:t>сообщения в </a:t>
            </a:r>
            <a:r>
              <a:rPr lang="ru-RU" dirty="0" err="1">
                <a:solidFill>
                  <a:srgbClr val="E86859"/>
                </a:solidFill>
              </a:rPr>
              <a:t>соцсетях</a:t>
            </a:r>
            <a:r>
              <a:rPr lang="ru-RU" dirty="0">
                <a:solidFill>
                  <a:srgbClr val="E86859"/>
                </a:solidFill>
              </a:rPr>
              <a:t> могут </a:t>
            </a:r>
            <a:r>
              <a:rPr lang="ru-RU" dirty="0" smtClean="0">
                <a:solidFill>
                  <a:srgbClr val="E86859"/>
                </a:solidFill>
              </a:rPr>
              <a:t>оказаться </a:t>
            </a:r>
            <a:br>
              <a:rPr lang="ru-RU" dirty="0" smtClean="0">
                <a:solidFill>
                  <a:srgbClr val="E86859"/>
                </a:solidFill>
              </a:rPr>
            </a:br>
            <a:r>
              <a:rPr lang="ru-RU" dirty="0" smtClean="0">
                <a:solidFill>
                  <a:srgbClr val="E86859"/>
                </a:solidFill>
              </a:rPr>
              <a:t>от </a:t>
            </a:r>
            <a:r>
              <a:rPr lang="ru-RU" dirty="0">
                <a:solidFill>
                  <a:srgbClr val="E86859"/>
                </a:solidFill>
              </a:rPr>
              <a:t>мошенников.</a:t>
            </a:r>
          </a:p>
        </p:txBody>
      </p:sp>
    </p:spTree>
    <p:extLst>
      <p:ext uri="{BB962C8B-B14F-4D97-AF65-F5344CB8AC3E}">
        <p14:creationId xmlns:p14="http://schemas.microsoft.com/office/powerpoint/2010/main" val="82694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" y="1690681"/>
            <a:ext cx="4140629" cy="2028248"/>
          </a:xfrm>
        </p:spPr>
        <p:txBody>
          <a:bodyPr wrap="square">
            <a:spAutoFit/>
          </a:bodyPr>
          <a:lstStyle/>
          <a:p>
            <a:pPr lvl="0"/>
            <a:r>
              <a:rPr lang="ru-RU" sz="1600" dirty="0" smtClean="0"/>
              <a:t>Всегда проверяйте информацию</a:t>
            </a:r>
            <a:endParaRPr lang="ru-RU" sz="1600" dirty="0"/>
          </a:p>
          <a:p>
            <a:r>
              <a:rPr lang="ru-RU" sz="1600" dirty="0" smtClean="0"/>
              <a:t>Не переходите по </a:t>
            </a:r>
            <a:r>
              <a:rPr lang="ru-RU" sz="1600" dirty="0"/>
              <a:t>неизвестным </a:t>
            </a:r>
            <a:r>
              <a:rPr lang="ru-RU" sz="1600" dirty="0" smtClean="0"/>
              <a:t>ссылкам</a:t>
            </a:r>
          </a:p>
          <a:p>
            <a:r>
              <a:rPr lang="ru-RU" sz="1600" dirty="0" smtClean="0"/>
              <a:t>Не перезванивайте по сомнительным номерам</a:t>
            </a:r>
          </a:p>
          <a:p>
            <a:pPr lvl="0"/>
            <a:r>
              <a:rPr lang="ru-RU" sz="1600" dirty="0" smtClean="0"/>
              <a:t>Если вам сообщают, будто что-то случилось с родственниками, срочно свяжитесь с ними напрямую</a:t>
            </a:r>
            <a:endParaRPr lang="ru-RU" sz="1600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9" y="448373"/>
            <a:ext cx="5895417" cy="120274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000000"/>
              </a:buClr>
              <a:buSzPct val="61111"/>
            </a:pPr>
            <a:r>
              <a:rPr lang="ru-RU" sz="3600" dirty="0" smtClean="0"/>
              <a:t>КАК НЕ СТАТЬ ЖЕРТВОЙ КИБЕРМОШЕННИКОВ?</a:t>
            </a:r>
            <a:endParaRPr lang="ru-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654979" y="1690681"/>
            <a:ext cx="4038128" cy="224984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600" dirty="0" smtClean="0"/>
              <a:t>Не храните данные карт на компьютере или в смартфоне</a:t>
            </a:r>
            <a:endParaRPr lang="ru-RU" sz="1600" dirty="0"/>
          </a:p>
          <a:p>
            <a:pPr lvl="0"/>
            <a:r>
              <a:rPr lang="ru-RU" sz="1600" dirty="0" smtClean="0"/>
              <a:t>Не сообщайте никому личные данные, пароли и коды </a:t>
            </a:r>
            <a:endParaRPr lang="ru-RU" sz="1600" dirty="0"/>
          </a:p>
          <a:p>
            <a:pPr lvl="0"/>
            <a:r>
              <a:rPr lang="ru-RU" sz="1600" dirty="0" smtClean="0"/>
              <a:t>Установите антивирус на компьютер себе и родственникам</a:t>
            </a:r>
            <a:endParaRPr lang="ru-RU" sz="1600" dirty="0"/>
          </a:p>
          <a:p>
            <a:pPr lvl="0"/>
            <a:r>
              <a:rPr lang="ru-RU" sz="1600" dirty="0" smtClean="0"/>
              <a:t>Объясните пожилым родственникам эти простые правила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173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1" y="2053373"/>
            <a:ext cx="3848349" cy="1668444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 err="1" smtClean="0"/>
              <a:t>микрофинансовые</a:t>
            </a:r>
            <a:r>
              <a:rPr lang="ru-RU" dirty="0" smtClean="0"/>
              <a:t> </a:t>
            </a:r>
            <a:r>
              <a:rPr lang="ru-RU" dirty="0"/>
              <a:t>организации</a:t>
            </a:r>
          </a:p>
          <a:p>
            <a:pPr fontAlgn="base"/>
            <a:r>
              <a:rPr lang="ru-RU" dirty="0" smtClean="0"/>
              <a:t>инвестиционные </a:t>
            </a:r>
            <a:r>
              <a:rPr lang="ru-RU" dirty="0"/>
              <a:t>предприятия</a:t>
            </a:r>
          </a:p>
          <a:p>
            <a:pPr fontAlgn="base"/>
            <a:r>
              <a:rPr lang="ru-RU" dirty="0" smtClean="0"/>
              <a:t>«</a:t>
            </a:r>
            <a:r>
              <a:rPr lang="ru-RU" dirty="0" err="1" smtClean="0"/>
              <a:t>раздолжнителей</a:t>
            </a:r>
            <a:r>
              <a:rPr lang="ru-RU" dirty="0" smtClean="0"/>
              <a:t>», </a:t>
            </a:r>
            <a:r>
              <a:rPr lang="ru-RU" dirty="0"/>
              <a:t>которые предлагают избавить от кредита</a:t>
            </a:r>
          </a:p>
          <a:p>
            <a:pPr fontAlgn="base"/>
            <a:r>
              <a:rPr lang="ru-RU" dirty="0" smtClean="0"/>
              <a:t>онлайн-казино</a:t>
            </a: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9" y="99956"/>
            <a:ext cx="5936842" cy="103359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buClr>
                <a:srgbClr val="000000"/>
              </a:buClr>
              <a:buSzPct val="61111"/>
            </a:pPr>
            <a:r>
              <a:rPr lang="ru-RU" sz="3600" dirty="0" smtClean="0"/>
              <a:t>ФИНАНСОВЫЕ ПИРАМИДЫ</a:t>
            </a:r>
            <a:endParaRPr lang="ru-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53241" y="3835289"/>
            <a:ext cx="2713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E86859"/>
                </a:solidFill>
                <a:latin typeface="+mj-lt"/>
              </a:rPr>
              <a:t>Цель у них одна — присвоить чужие деньги. </a:t>
            </a:r>
          </a:p>
          <a:p>
            <a:r>
              <a:rPr lang="ru-RU" sz="1800" dirty="0"/>
              <a:t/>
            </a:r>
            <a:br>
              <a:rPr lang="ru-RU" sz="1800" dirty="0"/>
            </a:br>
            <a:endParaRPr lang="ru" sz="1800" dirty="0">
              <a:solidFill>
                <a:srgbClr val="E86859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35" y="477680"/>
            <a:ext cx="4800258" cy="43912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27669" y="1349892"/>
            <a:ext cx="2888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E86859"/>
                </a:solidFill>
                <a:latin typeface="+mj-lt"/>
              </a:rPr>
              <a:t>Они </a:t>
            </a:r>
            <a:r>
              <a:rPr lang="ru-RU" sz="1800" b="1" dirty="0" smtClean="0">
                <a:solidFill>
                  <a:srgbClr val="E86859"/>
                </a:solidFill>
                <a:latin typeface="+mj-lt"/>
              </a:rPr>
              <a:t>маскируются под:</a:t>
            </a:r>
          </a:p>
          <a:p>
            <a:endParaRPr lang="ru" sz="1800" b="1" dirty="0">
              <a:solidFill>
                <a:srgbClr val="E86859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0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1" y="1647762"/>
            <a:ext cx="4620931" cy="182160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dirty="0"/>
          </a:p>
          <a:p>
            <a:pPr marL="0" indent="0" fontAlgn="base">
              <a:buNone/>
            </a:pPr>
            <a:r>
              <a:rPr lang="ru-RU" dirty="0" smtClean="0"/>
              <a:t>Сверьтесь со Справочником по кредитным организациям и Справочником </a:t>
            </a:r>
            <a:r>
              <a:rPr lang="ru-RU" dirty="0"/>
              <a:t>участников финансового </a:t>
            </a:r>
            <a:r>
              <a:rPr lang="ru-RU" dirty="0" smtClean="0"/>
              <a:t>рынка </a:t>
            </a:r>
            <a:r>
              <a:rPr lang="ru-RU" dirty="0"/>
              <a:t>на сайте </a:t>
            </a:r>
            <a:r>
              <a:rPr lang="ru-RU" b="1" u="sng" dirty="0" err="1">
                <a:solidFill>
                  <a:srgbClr val="0070C0"/>
                </a:solidFill>
              </a:rPr>
              <a:t>cbr.ru</a:t>
            </a:r>
            <a:endParaRPr lang="ru-RU" b="1" u="sng" dirty="0">
              <a:solidFill>
                <a:srgbClr val="0070C0"/>
              </a:solidFill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23651" y="65468"/>
            <a:ext cx="6255279" cy="155943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000000"/>
              </a:buClr>
              <a:buSzPct val="61111"/>
            </a:pPr>
            <a:r>
              <a:rPr lang="ru-RU" sz="36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ПРОВЕРЬТЕ У КОМПАНИИ ЛИЦЕНЗИЮ БАНКА РОССИИ</a:t>
            </a:r>
            <a:endParaRPr lang="ru-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96" y="1419225"/>
            <a:ext cx="3324809" cy="469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5081" y="2006918"/>
            <a:ext cx="5014209" cy="2101088"/>
          </a:xfrm>
        </p:spPr>
        <p:txBody>
          <a:bodyPr>
            <a:spAutoFit/>
          </a:bodyPr>
          <a:lstStyle/>
          <a:p>
            <a:pPr lvl="0"/>
            <a:r>
              <a:rPr lang="ru-RU" dirty="0"/>
              <a:t>Не принимайте поспешных решений</a:t>
            </a:r>
          </a:p>
          <a:p>
            <a:pPr lvl="0"/>
            <a:r>
              <a:rPr lang="ru-RU" dirty="0"/>
              <a:t>Всегда </a:t>
            </a:r>
            <a:r>
              <a:rPr lang="ru-RU" dirty="0" smtClean="0"/>
              <a:t>проверяйте </a:t>
            </a:r>
            <a:r>
              <a:rPr lang="ru-RU" dirty="0"/>
              <a:t>информацию</a:t>
            </a:r>
          </a:p>
          <a:p>
            <a:pPr lvl="0"/>
            <a:r>
              <a:rPr lang="ru-RU" dirty="0"/>
              <a:t>Не сообщайте никому </a:t>
            </a:r>
            <a:r>
              <a:rPr lang="ru-RU" dirty="0" smtClean="0"/>
              <a:t>данные своей карты</a:t>
            </a:r>
            <a:endParaRPr lang="ru-RU" dirty="0"/>
          </a:p>
          <a:p>
            <a:pPr lvl="0"/>
            <a:r>
              <a:rPr lang="ru-RU" dirty="0"/>
              <a:t>Не вкладывайте деньги в сомнительные предприятия с якобы высокой доходностью</a:t>
            </a:r>
          </a:p>
          <a:p>
            <a:pPr lvl="0"/>
            <a:r>
              <a:rPr lang="ru-RU" dirty="0"/>
              <a:t>Если вас обманули, обращайтесь в </a:t>
            </a:r>
            <a:r>
              <a:rPr lang="ru-RU" dirty="0" smtClean="0"/>
              <a:t>полицию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9" y="468601"/>
            <a:ext cx="4035741" cy="845849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bg-BG" sz="2400" dirty="0"/>
              <a:t/>
            </a:r>
            <a:br>
              <a:rPr lang="bg-BG" sz="2400" dirty="0"/>
            </a:br>
            <a:r>
              <a:rPr lang="bg-BG" sz="4800" b="1" dirty="0">
                <a:solidFill>
                  <a:srgbClr val="FCC450"/>
                </a:solidFill>
                <a:latin typeface="Raleway SemiBold" charset="0"/>
                <a:ea typeface="Raleway SemiBold" charset="0"/>
                <a:cs typeface="Raleway SemiBold" charset="0"/>
              </a:rPr>
              <a:t/>
            </a:r>
            <a:br>
              <a:rPr lang="bg-BG" sz="4800" b="1" dirty="0">
                <a:solidFill>
                  <a:srgbClr val="FCC450"/>
                </a:solidFill>
                <a:latin typeface="Raleway SemiBold" charset="0"/>
                <a:ea typeface="Raleway SemiBold" charset="0"/>
                <a:cs typeface="Raleway SemiBold" charset="0"/>
              </a:rPr>
            </a:b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9138" y="899478"/>
            <a:ext cx="3852862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ct val="61111"/>
            </a:pPr>
            <a:r>
              <a:rPr lang="bg-BG" sz="3600" kern="1200" dirty="0" smtClean="0">
                <a:solidFill>
                  <a:srgbClr val="E86859"/>
                </a:solidFill>
                <a:latin typeface="+mn-lt"/>
                <a:ea typeface="+mj-ea"/>
                <a:cs typeface="+mj-cs"/>
              </a:rPr>
              <a:t>ПОДВЕДЕМ</a:t>
            </a:r>
            <a:r>
              <a:rPr lang="bg-BG" kern="1200" dirty="0" smtClean="0">
                <a:solidFill>
                  <a:srgbClr val="E86859"/>
                </a:solidFill>
              </a:rPr>
              <a:t>  </a:t>
            </a:r>
            <a:r>
              <a:rPr lang="bg-BG" sz="3600" kern="1200" dirty="0" smtClean="0">
                <a:solidFill>
                  <a:srgbClr val="E86859"/>
                </a:solidFill>
                <a:latin typeface="+mn-lt"/>
                <a:ea typeface="+mj-ea"/>
                <a:cs typeface="+mj-cs"/>
              </a:rPr>
              <a:t>ИТОГИ</a:t>
            </a:r>
            <a:endParaRPr lang="ru-RU" sz="3600" kern="1200" dirty="0">
              <a:solidFill>
                <a:srgbClr val="E86859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90" y="262890"/>
            <a:ext cx="51447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617517" y="558141"/>
            <a:ext cx="3920211" cy="328884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ct val="42307"/>
            </a:pPr>
            <a:r>
              <a:rPr lang="ru-RU" dirty="0"/>
              <a:t>Как разговаривать с детьми о </a:t>
            </a:r>
            <a:r>
              <a:rPr lang="ru-RU" dirty="0" smtClean="0"/>
              <a:t>деньгах?</a:t>
            </a:r>
            <a:endParaRPr lang="ru" sz="4400" spc="1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7517" y="3846990"/>
            <a:ext cx="3858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24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Научите детей правильно распоряжаться финансами</a:t>
            </a:r>
            <a:endParaRPr lang="ru-RU" sz="2400" dirty="0">
              <a:solidFill>
                <a:schemeClr val="tx1"/>
              </a:solidFill>
              <a:latin typeface="+mn-lt"/>
              <a:ea typeface="Calibri Light" charset="0"/>
              <a:cs typeface="Calibri Light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28" y="558141"/>
            <a:ext cx="4323655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6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1" y="1995488"/>
            <a:ext cx="3883975" cy="159077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Этот разговор важно начать как можно раньше – так вы быстрее воспитаете разумное отношение к деньгам у ребенка.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вашей помощью он научится планировать траты и копить, самостоятельно принимать финансовые решения и не попадаться </a:t>
            </a:r>
            <a:r>
              <a:rPr lang="ru-RU" dirty="0" smtClean="0"/>
              <a:t>мошенникам.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8792" y="498735"/>
            <a:ext cx="642529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ct val="61111"/>
            </a:pPr>
            <a:r>
              <a:rPr lang="ru-RU" sz="36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С КАКОГО ВОЗРАСТА?</a:t>
            </a:r>
            <a:endParaRPr lang="ru-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264" y="501075"/>
            <a:ext cx="4563857" cy="455929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04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13543</TotalTime>
  <Words>1234</Words>
  <Application>Microsoft Office PowerPoint</Application>
  <PresentationFormat>Экран (16:9)</PresentationFormat>
  <Paragraphs>149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Raleway SemiBold</vt:lpstr>
      <vt:lpstr>Специальное оформление</vt:lpstr>
      <vt:lpstr>ФИНАНСОВОЕ МОШЕННИЧЕСТВО</vt:lpstr>
      <vt:lpstr>         ВИДЫ ФИНАНСОВОГО МОШЕННИЧЕСТВА</vt:lpstr>
      <vt:lpstr>КИБЕРМОШЕННИЧЕСТВО. КАКИМ ОНО БЫВАЕТ?</vt:lpstr>
      <vt:lpstr>КАК НЕ СТАТЬ ЖЕРТВОЙ КИБЕРМОШЕННИКОВ?</vt:lpstr>
      <vt:lpstr>ФИНАНСОВЫЕ ПИРАМИДЫ</vt:lpstr>
      <vt:lpstr>ПРОВЕРЬТЕ У КОМПАНИИ ЛИЦЕНЗИЮ БАНКА РОССИИ</vt:lpstr>
      <vt:lpstr>  </vt:lpstr>
      <vt:lpstr>Как разговаривать с детьми о деньгах?</vt:lpstr>
      <vt:lpstr>Презентация PowerPoint</vt:lpstr>
      <vt:lpstr>ОБЪЯСНЯЙТЕ В ИГРОВОЙ ФОРМЕ </vt:lpstr>
      <vt:lpstr>ПООЩРЯЙТЕ НАКОПЛЕНИЯ</vt:lpstr>
      <vt:lpstr>ДОВЕРЯЙТЕ ПОКУПКИ</vt:lpstr>
      <vt:lpstr>УЧИТЕ УПРАВЛЯТЬ БЮДЖЕТОМ В БЫТУ</vt:lpstr>
      <vt:lpstr>Презентация PowerPoint</vt:lpstr>
      <vt:lpstr>Презентация PowerPoint</vt:lpstr>
      <vt:lpstr>ОТВЕЧАЙТЕ НА НЕУДОБНЫЕ ВОПРОСЫ</vt:lpstr>
      <vt:lpstr>УВАЖАЙТЕ ПРАВО НА ОШИБКИ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КАРМАННЫЕ ДЕНЬГИ Научите детей правильно распоряжаться финансами</dc:title>
  <dc:creator>Надежда Чижова</dc:creator>
  <cp:lastModifiedBy>Андрей Николаевич Бойцов</cp:lastModifiedBy>
  <cp:revision>206</cp:revision>
  <dcterms:modified xsi:type="dcterms:W3CDTF">2022-11-10T08:24:13Z</dcterms:modified>
</cp:coreProperties>
</file>