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23"/>
  </p:notesMasterIdLst>
  <p:handoutMasterIdLst>
    <p:handoutMasterId r:id="rId24"/>
  </p:handoutMasterIdLst>
  <p:sldIdLst>
    <p:sldId id="343" r:id="rId4"/>
    <p:sldId id="344" r:id="rId5"/>
    <p:sldId id="346" r:id="rId6"/>
    <p:sldId id="359" r:id="rId7"/>
    <p:sldId id="360" r:id="rId8"/>
    <p:sldId id="350" r:id="rId9"/>
    <p:sldId id="361" r:id="rId10"/>
    <p:sldId id="348" r:id="rId11"/>
    <p:sldId id="347" r:id="rId12"/>
    <p:sldId id="352" r:id="rId13"/>
    <p:sldId id="351" r:id="rId14"/>
    <p:sldId id="362" r:id="rId15"/>
    <p:sldId id="363" r:id="rId16"/>
    <p:sldId id="364" r:id="rId17"/>
    <p:sldId id="365" r:id="rId18"/>
    <p:sldId id="357" r:id="rId19"/>
    <p:sldId id="358" r:id="rId20"/>
    <p:sldId id="354" r:id="rId21"/>
    <p:sldId id="307" r:id="rId22"/>
  </p:sldIdLst>
  <p:sldSz cx="9144000" cy="5143500" type="screen16x9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41AD"/>
    <a:srgbClr val="000066"/>
    <a:srgbClr val="180662"/>
    <a:srgbClr val="7A60DA"/>
    <a:srgbClr val="9999FF"/>
    <a:srgbClr val="000099"/>
    <a:srgbClr val="110189"/>
    <a:srgbClr val="1E087E"/>
    <a:srgbClr val="846DE5"/>
    <a:srgbClr val="6854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538" autoAdjust="0"/>
    <p:restoredTop sz="94660"/>
  </p:normalViewPr>
  <p:slideViewPr>
    <p:cSldViewPr snapToGrid="0">
      <p:cViewPr varScale="1">
        <p:scale>
          <a:sx n="79" d="100"/>
          <a:sy n="79" d="100"/>
        </p:scale>
        <p:origin x="96" y="1632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9D22FE-B82B-4EC6-9622-FF05E7A3AAE1}" type="doc">
      <dgm:prSet loTypeId="urn:microsoft.com/office/officeart/2008/layout/PictureAccentList" loCatId="list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ru-RU"/>
        </a:p>
      </dgm:t>
    </dgm:pt>
    <dgm:pt modelId="{F5D9EE2A-89B3-4FA1-86BE-F101863555E2}">
      <dgm:prSet phldrT="[Текст]" custT="1"/>
      <dgm:spPr/>
      <dgm:t>
        <a:bodyPr/>
        <a:lstStyle/>
        <a:p>
          <a:pPr algn="l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начальный список включаются общеобразовательные организации (ОО), удовлетворяющие как минимум одному из следующих критериев: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D83BC7-F027-4BDA-A966-791F0D7BBCAF}" type="parTrans" cxnId="{97C2AAF9-CBDE-452F-975C-B9826586A066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4740257-98F6-440D-9774-7A630EA7B2A8}" type="sibTrans" cxnId="{97C2AAF9-CBDE-452F-975C-B9826586A066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1F63999-0691-4001-A7F3-07175229BC56}">
      <dgm:prSet phldrT="[Текст]" custT="1"/>
      <dgm:spPr/>
      <dgm:t>
        <a:bodyPr/>
        <a:lstStyle/>
        <a:p>
          <a:pPr algn="l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ОО, в которых не менее чем по двум оценочным процедурам в 2020–2021 учебном году были зафиксированы низкие результаты.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5068CDE-6B56-4C19-833A-F9F5B5EA3190}" type="parTrans" cxnId="{9FE6DC8C-7840-4234-A736-FD621F455934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0500DF4-9587-4F2D-B047-8F867F329BF7}" type="sibTrans" cxnId="{9FE6DC8C-7840-4234-A736-FD621F455934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67952F5-155F-4FD6-9CFA-257047AB17F7}">
      <dgm:prSet phldrT="[Текст]" custT="1"/>
      <dgm:spPr/>
      <dgm:t>
        <a:bodyPr/>
        <a:lstStyle/>
        <a:p>
          <a:pPr algn="l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ОО, в которых хотя бы по одной оценочной процедуре и в 2018–2019, и в 2020–2021 учебных годах были зафиксированы низкие результаты.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F50BFDF-0BB7-4BB0-94DD-28C828FCFD77}" type="parTrans" cxnId="{A30DED11-58BA-4BB4-98C3-3BF4A59AA55C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F8D1B79-D751-479F-9D34-8F9C573FDD41}" type="sibTrans" cxnId="{A30DED11-58BA-4BB4-98C3-3BF4A59AA55C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0BBCE48-AC30-4859-8805-48FF78CA9952}" type="pres">
      <dgm:prSet presAssocID="{A79D22FE-B82B-4EC6-9622-FF05E7A3AAE1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3E59C77-5616-4725-AD52-F3BFF98A8518}" type="pres">
      <dgm:prSet presAssocID="{F5D9EE2A-89B3-4FA1-86BE-F101863555E2}" presName="root" presStyleCnt="0">
        <dgm:presLayoutVars>
          <dgm:chMax/>
          <dgm:chPref val="4"/>
        </dgm:presLayoutVars>
      </dgm:prSet>
      <dgm:spPr/>
    </dgm:pt>
    <dgm:pt modelId="{0CAB51BB-1366-435E-B54C-623A076BDFA7}" type="pres">
      <dgm:prSet presAssocID="{F5D9EE2A-89B3-4FA1-86BE-F101863555E2}" presName="rootComposite" presStyleCnt="0">
        <dgm:presLayoutVars/>
      </dgm:prSet>
      <dgm:spPr/>
    </dgm:pt>
    <dgm:pt modelId="{9EEF6A55-B596-424A-B9C9-CE1FC2BA99A7}" type="pres">
      <dgm:prSet presAssocID="{F5D9EE2A-89B3-4FA1-86BE-F101863555E2}" presName="rootText" presStyleLbl="node0" presStyleIdx="0" presStyleCnt="1">
        <dgm:presLayoutVars>
          <dgm:chMax/>
          <dgm:chPref val="4"/>
        </dgm:presLayoutVars>
      </dgm:prSet>
      <dgm:spPr/>
      <dgm:t>
        <a:bodyPr/>
        <a:lstStyle/>
        <a:p>
          <a:endParaRPr lang="ru-RU"/>
        </a:p>
      </dgm:t>
    </dgm:pt>
    <dgm:pt modelId="{63402168-7603-4EBB-AA09-7732C776C77B}" type="pres">
      <dgm:prSet presAssocID="{F5D9EE2A-89B3-4FA1-86BE-F101863555E2}" presName="childShape" presStyleCnt="0">
        <dgm:presLayoutVars>
          <dgm:chMax val="0"/>
          <dgm:chPref val="0"/>
        </dgm:presLayoutVars>
      </dgm:prSet>
      <dgm:spPr/>
    </dgm:pt>
    <dgm:pt modelId="{9D459E71-C1D3-486F-93F2-430BFCD2055E}" type="pres">
      <dgm:prSet presAssocID="{11F63999-0691-4001-A7F3-07175229BC56}" presName="childComposite" presStyleCnt="0">
        <dgm:presLayoutVars>
          <dgm:chMax val="0"/>
          <dgm:chPref val="0"/>
        </dgm:presLayoutVars>
      </dgm:prSet>
      <dgm:spPr/>
    </dgm:pt>
    <dgm:pt modelId="{520A0535-D77D-4D30-A090-ACA1178C0ACD}" type="pres">
      <dgm:prSet presAssocID="{11F63999-0691-4001-A7F3-07175229BC56}" presName="Image" presStyleLbl="node1" presStyleIdx="0" presStyleCnt="2"/>
      <dgm:spPr/>
    </dgm:pt>
    <dgm:pt modelId="{8B7C1FA2-E9B1-4431-9735-7C6607F5C633}" type="pres">
      <dgm:prSet presAssocID="{11F63999-0691-4001-A7F3-07175229BC56}" presName="childText" presStyleLbl="l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FEB6FE-DC59-4034-9023-C41AB74EFD03}" type="pres">
      <dgm:prSet presAssocID="{B67952F5-155F-4FD6-9CFA-257047AB17F7}" presName="childComposite" presStyleCnt="0">
        <dgm:presLayoutVars>
          <dgm:chMax val="0"/>
          <dgm:chPref val="0"/>
        </dgm:presLayoutVars>
      </dgm:prSet>
      <dgm:spPr/>
    </dgm:pt>
    <dgm:pt modelId="{DB40D2F6-8C9F-4F74-8089-0215C07854F6}" type="pres">
      <dgm:prSet presAssocID="{B67952F5-155F-4FD6-9CFA-257047AB17F7}" presName="Image" presStyleLbl="node1" presStyleIdx="1" presStyleCnt="2"/>
      <dgm:spPr/>
    </dgm:pt>
    <dgm:pt modelId="{67055C1C-8AD5-45AB-BA76-ECEB7228F53E}" type="pres">
      <dgm:prSet presAssocID="{B67952F5-155F-4FD6-9CFA-257047AB17F7}" presName="childText" presStyleLbl="l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7FDA849-8A9E-4F08-8328-1EE3A75B8F8F}" type="presOf" srcId="{F5D9EE2A-89B3-4FA1-86BE-F101863555E2}" destId="{9EEF6A55-B596-424A-B9C9-CE1FC2BA99A7}" srcOrd="0" destOrd="0" presId="urn:microsoft.com/office/officeart/2008/layout/PictureAccentList"/>
    <dgm:cxn modelId="{948B6745-7C95-49B1-9E58-2AB3E622614F}" type="presOf" srcId="{B67952F5-155F-4FD6-9CFA-257047AB17F7}" destId="{67055C1C-8AD5-45AB-BA76-ECEB7228F53E}" srcOrd="0" destOrd="0" presId="urn:microsoft.com/office/officeart/2008/layout/PictureAccentList"/>
    <dgm:cxn modelId="{95E7C649-F62C-4F25-B7A2-8403CEEC7301}" type="presOf" srcId="{A79D22FE-B82B-4EC6-9622-FF05E7A3AAE1}" destId="{60BBCE48-AC30-4859-8805-48FF78CA9952}" srcOrd="0" destOrd="0" presId="urn:microsoft.com/office/officeart/2008/layout/PictureAccentList"/>
    <dgm:cxn modelId="{A30DED11-58BA-4BB4-98C3-3BF4A59AA55C}" srcId="{F5D9EE2A-89B3-4FA1-86BE-F101863555E2}" destId="{B67952F5-155F-4FD6-9CFA-257047AB17F7}" srcOrd="1" destOrd="0" parTransId="{3F50BFDF-0BB7-4BB0-94DD-28C828FCFD77}" sibTransId="{7F8D1B79-D751-479F-9D34-8F9C573FDD41}"/>
    <dgm:cxn modelId="{97C2AAF9-CBDE-452F-975C-B9826586A066}" srcId="{A79D22FE-B82B-4EC6-9622-FF05E7A3AAE1}" destId="{F5D9EE2A-89B3-4FA1-86BE-F101863555E2}" srcOrd="0" destOrd="0" parTransId="{EAD83BC7-F027-4BDA-A966-791F0D7BBCAF}" sibTransId="{E4740257-98F6-440D-9774-7A630EA7B2A8}"/>
    <dgm:cxn modelId="{9FE6DC8C-7840-4234-A736-FD621F455934}" srcId="{F5D9EE2A-89B3-4FA1-86BE-F101863555E2}" destId="{11F63999-0691-4001-A7F3-07175229BC56}" srcOrd="0" destOrd="0" parTransId="{15068CDE-6B56-4C19-833A-F9F5B5EA3190}" sibTransId="{50500DF4-9587-4F2D-B047-8F867F329BF7}"/>
    <dgm:cxn modelId="{94C922E6-140A-4C84-BE79-A7E6B8B917D2}" type="presOf" srcId="{11F63999-0691-4001-A7F3-07175229BC56}" destId="{8B7C1FA2-E9B1-4431-9735-7C6607F5C633}" srcOrd="0" destOrd="0" presId="urn:microsoft.com/office/officeart/2008/layout/PictureAccentList"/>
    <dgm:cxn modelId="{F8D98226-5A25-4171-A1DD-0A4795455050}" type="presParOf" srcId="{60BBCE48-AC30-4859-8805-48FF78CA9952}" destId="{63E59C77-5616-4725-AD52-F3BFF98A8518}" srcOrd="0" destOrd="0" presId="urn:microsoft.com/office/officeart/2008/layout/PictureAccentList"/>
    <dgm:cxn modelId="{2D5D5929-9593-413C-878D-A709BEC564B0}" type="presParOf" srcId="{63E59C77-5616-4725-AD52-F3BFF98A8518}" destId="{0CAB51BB-1366-435E-B54C-623A076BDFA7}" srcOrd="0" destOrd="0" presId="urn:microsoft.com/office/officeart/2008/layout/PictureAccentList"/>
    <dgm:cxn modelId="{0879A7F8-EFCE-4DF2-BF52-10BC92BF39C2}" type="presParOf" srcId="{0CAB51BB-1366-435E-B54C-623A076BDFA7}" destId="{9EEF6A55-B596-424A-B9C9-CE1FC2BA99A7}" srcOrd="0" destOrd="0" presId="urn:microsoft.com/office/officeart/2008/layout/PictureAccentList"/>
    <dgm:cxn modelId="{B2FD4643-DBE4-4BE0-BEEB-FC6660A25F8B}" type="presParOf" srcId="{63E59C77-5616-4725-AD52-F3BFF98A8518}" destId="{63402168-7603-4EBB-AA09-7732C776C77B}" srcOrd="1" destOrd="0" presId="urn:microsoft.com/office/officeart/2008/layout/PictureAccentList"/>
    <dgm:cxn modelId="{ABCFF97F-D679-4A76-B667-2578FC6E90C3}" type="presParOf" srcId="{63402168-7603-4EBB-AA09-7732C776C77B}" destId="{9D459E71-C1D3-486F-93F2-430BFCD2055E}" srcOrd="0" destOrd="0" presId="urn:microsoft.com/office/officeart/2008/layout/PictureAccentList"/>
    <dgm:cxn modelId="{C46002B1-26AD-4BD0-8DCD-7AE65D5ADF2A}" type="presParOf" srcId="{9D459E71-C1D3-486F-93F2-430BFCD2055E}" destId="{520A0535-D77D-4D30-A090-ACA1178C0ACD}" srcOrd="0" destOrd="0" presId="urn:microsoft.com/office/officeart/2008/layout/PictureAccentList"/>
    <dgm:cxn modelId="{BFB41FA1-C086-4BA7-9B4B-530050A1FF11}" type="presParOf" srcId="{9D459E71-C1D3-486F-93F2-430BFCD2055E}" destId="{8B7C1FA2-E9B1-4431-9735-7C6607F5C633}" srcOrd="1" destOrd="0" presId="urn:microsoft.com/office/officeart/2008/layout/PictureAccentList"/>
    <dgm:cxn modelId="{87D8B43F-2AD1-4D1B-B084-ADA4CEA32BB7}" type="presParOf" srcId="{63402168-7603-4EBB-AA09-7732C776C77B}" destId="{88FEB6FE-DC59-4034-9023-C41AB74EFD03}" srcOrd="1" destOrd="0" presId="urn:microsoft.com/office/officeart/2008/layout/PictureAccentList"/>
    <dgm:cxn modelId="{1D1955C5-2E2A-4708-BFE0-CC321E71950B}" type="presParOf" srcId="{88FEB6FE-DC59-4034-9023-C41AB74EFD03}" destId="{DB40D2F6-8C9F-4F74-8089-0215C07854F6}" srcOrd="0" destOrd="0" presId="urn:microsoft.com/office/officeart/2008/layout/PictureAccentList"/>
    <dgm:cxn modelId="{F78D9EE1-794A-4EC3-B9E6-2ED16023DBE8}" type="presParOf" srcId="{88FEB6FE-DC59-4034-9023-C41AB74EFD03}" destId="{67055C1C-8AD5-45AB-BA76-ECEB7228F53E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783F0E6-4D0C-4D3D-9B26-44E09C1A8956}" type="doc">
      <dgm:prSet loTypeId="urn:microsoft.com/office/officeart/2008/layout/VerticalCurvedList" loCatId="list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ru-RU"/>
        </a:p>
      </dgm:t>
    </dgm:pt>
    <dgm:pt modelId="{6965FB52-5A67-48BB-875D-16A42BA66F8A}">
      <dgm:prSet phldrT="[Текст]" custT="1"/>
      <dgm:spPr>
        <a:ln w="28575"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ru-RU" sz="2400" dirty="0" smtClean="0">
              <a:latin typeface="Times New Roman" pitchFamily="18" charset="0"/>
              <a:ea typeface="Microsoft YaHei" panose="020B0503020204020204" pitchFamily="34" charset="-122"/>
              <a:cs typeface="Times New Roman" pitchFamily="18" charset="0"/>
            </a:rPr>
            <a:t>Не менее 30% от общего числа участников получили отметку «2»</a:t>
          </a:r>
          <a:endParaRPr lang="ru-RU" sz="2400" dirty="0">
            <a:latin typeface="Times New Roman" pitchFamily="18" charset="0"/>
            <a:ea typeface="Microsoft YaHei" panose="020B0503020204020204" pitchFamily="34" charset="-122"/>
            <a:cs typeface="Times New Roman" pitchFamily="18" charset="0"/>
          </a:endParaRPr>
        </a:p>
      </dgm:t>
    </dgm:pt>
    <dgm:pt modelId="{1E5D0DD6-0E57-40F0-B827-5DE5FAB1F025}" type="parTrans" cxnId="{836119E1-C6AC-4BA2-8B8F-B0C5362AD66B}">
      <dgm:prSet/>
      <dgm:spPr/>
      <dgm:t>
        <a:bodyPr/>
        <a:lstStyle/>
        <a:p>
          <a:endParaRPr lang="ru-RU" sz="2400">
            <a:latin typeface="Times New Roman" pitchFamily="18" charset="0"/>
            <a:ea typeface="Microsoft YaHei" panose="020B0503020204020204" pitchFamily="34" charset="-122"/>
            <a:cs typeface="Times New Roman" pitchFamily="18" charset="0"/>
          </a:endParaRPr>
        </a:p>
      </dgm:t>
    </dgm:pt>
    <dgm:pt modelId="{C251FC6B-65A5-400A-B468-36C3D873279C}" type="sibTrans" cxnId="{836119E1-C6AC-4BA2-8B8F-B0C5362AD66B}">
      <dgm:prSet/>
      <dgm:spPr>
        <a:ln w="28575"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ru-RU" sz="2400">
            <a:latin typeface="Times New Roman" pitchFamily="18" charset="0"/>
            <a:ea typeface="Microsoft YaHei" panose="020B0503020204020204" pitchFamily="34" charset="-122"/>
            <a:cs typeface="Times New Roman" pitchFamily="18" charset="0"/>
          </a:endParaRPr>
        </a:p>
      </dgm:t>
    </dgm:pt>
    <dgm:pt modelId="{AFBA5A0F-80CC-4F38-9961-DB78483608D2}">
      <dgm:prSet phldrT="[Текст]" custT="1"/>
      <dgm:spPr>
        <a:ln w="28575">
          <a:solidFill>
            <a:schemeClr val="accent1">
              <a:lumMod val="50000"/>
            </a:schemeClr>
          </a:solidFill>
        </a:ln>
      </dgm:spPr>
      <dgm:t>
        <a:bodyPr/>
        <a:lstStyle/>
        <a:p>
          <a:pPr algn="just"/>
          <a:r>
            <a:rPr lang="ru-RU" sz="2400" dirty="0" smtClean="0">
              <a:latin typeface="Times New Roman" pitchFamily="18" charset="0"/>
              <a:ea typeface="Microsoft YaHei" panose="020B0503020204020204" pitchFamily="34" charset="-122"/>
              <a:cs typeface="Times New Roman" pitchFamily="18" charset="0"/>
            </a:rPr>
            <a:t>Не менее 30% от общего числа участников не преодолели минимальный порог, предусмотренный спецификацией</a:t>
          </a:r>
          <a:endParaRPr lang="ru-RU" sz="2400" dirty="0">
            <a:latin typeface="Times New Roman" pitchFamily="18" charset="0"/>
            <a:ea typeface="Microsoft YaHei" panose="020B0503020204020204" pitchFamily="34" charset="-122"/>
            <a:cs typeface="Times New Roman" pitchFamily="18" charset="0"/>
          </a:endParaRPr>
        </a:p>
      </dgm:t>
    </dgm:pt>
    <dgm:pt modelId="{FA945967-95B1-46A1-828F-3991D6D3EBE2}" type="parTrans" cxnId="{8EC05420-1AD9-4D15-A199-312DB7B7F8B1}">
      <dgm:prSet/>
      <dgm:spPr/>
      <dgm:t>
        <a:bodyPr/>
        <a:lstStyle/>
        <a:p>
          <a:endParaRPr lang="ru-RU" sz="2400">
            <a:latin typeface="Times New Roman" pitchFamily="18" charset="0"/>
            <a:ea typeface="Microsoft YaHei" panose="020B0503020204020204" pitchFamily="34" charset="-122"/>
            <a:cs typeface="Times New Roman" pitchFamily="18" charset="0"/>
          </a:endParaRPr>
        </a:p>
      </dgm:t>
    </dgm:pt>
    <dgm:pt modelId="{CCEB20F0-E7DE-4ADE-9A0F-11E9CD55EFD8}" type="sibTrans" cxnId="{8EC05420-1AD9-4D15-A199-312DB7B7F8B1}">
      <dgm:prSet/>
      <dgm:spPr/>
      <dgm:t>
        <a:bodyPr/>
        <a:lstStyle/>
        <a:p>
          <a:endParaRPr lang="ru-RU" sz="2400">
            <a:latin typeface="Times New Roman" pitchFamily="18" charset="0"/>
            <a:ea typeface="Microsoft YaHei" panose="020B0503020204020204" pitchFamily="34" charset="-122"/>
            <a:cs typeface="Times New Roman" pitchFamily="18" charset="0"/>
          </a:endParaRPr>
        </a:p>
      </dgm:t>
    </dgm:pt>
    <dgm:pt modelId="{CC56DB53-5CA8-408F-98DA-98E9EAC40235}" type="pres">
      <dgm:prSet presAssocID="{A783F0E6-4D0C-4D3D-9B26-44E09C1A8956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84314511-5D09-4063-BA71-692F6879EEE3}" type="pres">
      <dgm:prSet presAssocID="{A783F0E6-4D0C-4D3D-9B26-44E09C1A8956}" presName="Name1" presStyleCnt="0"/>
      <dgm:spPr/>
      <dgm:t>
        <a:bodyPr/>
        <a:lstStyle/>
        <a:p>
          <a:endParaRPr lang="ru-RU"/>
        </a:p>
      </dgm:t>
    </dgm:pt>
    <dgm:pt modelId="{69ADFCB8-E0B5-4F70-BD53-44A53EB31F14}" type="pres">
      <dgm:prSet presAssocID="{A783F0E6-4D0C-4D3D-9B26-44E09C1A8956}" presName="cycle" presStyleCnt="0"/>
      <dgm:spPr/>
      <dgm:t>
        <a:bodyPr/>
        <a:lstStyle/>
        <a:p>
          <a:endParaRPr lang="ru-RU"/>
        </a:p>
      </dgm:t>
    </dgm:pt>
    <dgm:pt modelId="{AA69072E-11D6-442B-A91D-23A60E24456C}" type="pres">
      <dgm:prSet presAssocID="{A783F0E6-4D0C-4D3D-9B26-44E09C1A8956}" presName="srcNode" presStyleLbl="node1" presStyleIdx="0" presStyleCnt="2"/>
      <dgm:spPr/>
      <dgm:t>
        <a:bodyPr/>
        <a:lstStyle/>
        <a:p>
          <a:endParaRPr lang="ru-RU"/>
        </a:p>
      </dgm:t>
    </dgm:pt>
    <dgm:pt modelId="{4549D708-A4CB-4021-8A2D-814CD9DB2BFB}" type="pres">
      <dgm:prSet presAssocID="{A783F0E6-4D0C-4D3D-9B26-44E09C1A8956}" presName="conn" presStyleLbl="parChTrans1D2" presStyleIdx="0" presStyleCnt="1"/>
      <dgm:spPr/>
      <dgm:t>
        <a:bodyPr/>
        <a:lstStyle/>
        <a:p>
          <a:endParaRPr lang="ru-RU"/>
        </a:p>
      </dgm:t>
    </dgm:pt>
    <dgm:pt modelId="{6C62CAF3-0589-4B86-8467-1F4F719F7925}" type="pres">
      <dgm:prSet presAssocID="{A783F0E6-4D0C-4D3D-9B26-44E09C1A8956}" presName="extraNode" presStyleLbl="node1" presStyleIdx="0" presStyleCnt="2"/>
      <dgm:spPr/>
      <dgm:t>
        <a:bodyPr/>
        <a:lstStyle/>
        <a:p>
          <a:endParaRPr lang="ru-RU"/>
        </a:p>
      </dgm:t>
    </dgm:pt>
    <dgm:pt modelId="{A1209AE0-1CAF-4317-BF8E-A921DD4CBA5D}" type="pres">
      <dgm:prSet presAssocID="{A783F0E6-4D0C-4D3D-9B26-44E09C1A8956}" presName="dstNode" presStyleLbl="node1" presStyleIdx="0" presStyleCnt="2"/>
      <dgm:spPr/>
      <dgm:t>
        <a:bodyPr/>
        <a:lstStyle/>
        <a:p>
          <a:endParaRPr lang="ru-RU"/>
        </a:p>
      </dgm:t>
    </dgm:pt>
    <dgm:pt modelId="{E5EA9B7D-F7CA-4D43-BE67-C24D537DBD5A}" type="pres">
      <dgm:prSet presAssocID="{6965FB52-5A67-48BB-875D-16A42BA66F8A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72CFE1-C374-4229-B930-637922B32382}" type="pres">
      <dgm:prSet presAssocID="{6965FB52-5A67-48BB-875D-16A42BA66F8A}" presName="accent_1" presStyleCnt="0"/>
      <dgm:spPr/>
      <dgm:t>
        <a:bodyPr/>
        <a:lstStyle/>
        <a:p>
          <a:endParaRPr lang="ru-RU"/>
        </a:p>
      </dgm:t>
    </dgm:pt>
    <dgm:pt modelId="{9CC150B3-02CC-4F17-A8CC-E34D6D85B7B2}" type="pres">
      <dgm:prSet presAssocID="{6965FB52-5A67-48BB-875D-16A42BA66F8A}" presName="accentRepeatNode" presStyleLbl="solidFgAcc1" presStyleIdx="0" presStyleCnt="2"/>
      <dgm:spPr>
        <a:ln w="28575"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14FD1223-BFB4-4776-B49F-A819FD4D4C0D}" type="pres">
      <dgm:prSet presAssocID="{AFBA5A0F-80CC-4F38-9961-DB78483608D2}" presName="text_2" presStyleLbl="node1" presStyleIdx="1" presStyleCnt="2" custScaleY="981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7CE9B4-534A-4315-84D6-F2AA0CBA892E}" type="pres">
      <dgm:prSet presAssocID="{AFBA5A0F-80CC-4F38-9961-DB78483608D2}" presName="accent_2" presStyleCnt="0"/>
      <dgm:spPr/>
      <dgm:t>
        <a:bodyPr/>
        <a:lstStyle/>
        <a:p>
          <a:endParaRPr lang="ru-RU"/>
        </a:p>
      </dgm:t>
    </dgm:pt>
    <dgm:pt modelId="{81781E3A-67CE-4C86-A10F-0D124E03A770}" type="pres">
      <dgm:prSet presAssocID="{AFBA5A0F-80CC-4F38-9961-DB78483608D2}" presName="accentRepeatNode" presStyleLbl="solidFgAcc1" presStyleIdx="1" presStyleCnt="2"/>
      <dgm:spPr>
        <a:ln w="28575"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</dgm:ptLst>
  <dgm:cxnLst>
    <dgm:cxn modelId="{8EC05420-1AD9-4D15-A199-312DB7B7F8B1}" srcId="{A783F0E6-4D0C-4D3D-9B26-44E09C1A8956}" destId="{AFBA5A0F-80CC-4F38-9961-DB78483608D2}" srcOrd="1" destOrd="0" parTransId="{FA945967-95B1-46A1-828F-3991D6D3EBE2}" sibTransId="{CCEB20F0-E7DE-4ADE-9A0F-11E9CD55EFD8}"/>
    <dgm:cxn modelId="{2DD2DECD-53F6-421B-AA33-4BF0B5B032B0}" type="presOf" srcId="{AFBA5A0F-80CC-4F38-9961-DB78483608D2}" destId="{14FD1223-BFB4-4776-B49F-A819FD4D4C0D}" srcOrd="0" destOrd="0" presId="urn:microsoft.com/office/officeart/2008/layout/VerticalCurvedList"/>
    <dgm:cxn modelId="{FA8501FA-51E7-4FCC-929F-2E9EF3015D16}" type="presOf" srcId="{A783F0E6-4D0C-4D3D-9B26-44E09C1A8956}" destId="{CC56DB53-5CA8-408F-98DA-98E9EAC40235}" srcOrd="0" destOrd="0" presId="urn:microsoft.com/office/officeart/2008/layout/VerticalCurvedList"/>
    <dgm:cxn modelId="{836119E1-C6AC-4BA2-8B8F-B0C5362AD66B}" srcId="{A783F0E6-4D0C-4D3D-9B26-44E09C1A8956}" destId="{6965FB52-5A67-48BB-875D-16A42BA66F8A}" srcOrd="0" destOrd="0" parTransId="{1E5D0DD6-0E57-40F0-B827-5DE5FAB1F025}" sibTransId="{C251FC6B-65A5-400A-B468-36C3D873279C}"/>
    <dgm:cxn modelId="{11AB97B1-989E-4EA6-A110-9BDE312357B9}" type="presOf" srcId="{6965FB52-5A67-48BB-875D-16A42BA66F8A}" destId="{E5EA9B7D-F7CA-4D43-BE67-C24D537DBD5A}" srcOrd="0" destOrd="0" presId="urn:microsoft.com/office/officeart/2008/layout/VerticalCurvedList"/>
    <dgm:cxn modelId="{E89B3356-8548-4EB1-ACDE-DA8DD6E1E8D4}" type="presOf" srcId="{C251FC6B-65A5-400A-B468-36C3D873279C}" destId="{4549D708-A4CB-4021-8A2D-814CD9DB2BFB}" srcOrd="0" destOrd="0" presId="urn:microsoft.com/office/officeart/2008/layout/VerticalCurvedList"/>
    <dgm:cxn modelId="{EBD784A6-B60A-4013-A422-1184E31599B5}" type="presParOf" srcId="{CC56DB53-5CA8-408F-98DA-98E9EAC40235}" destId="{84314511-5D09-4063-BA71-692F6879EEE3}" srcOrd="0" destOrd="0" presId="urn:microsoft.com/office/officeart/2008/layout/VerticalCurvedList"/>
    <dgm:cxn modelId="{81E9B5CF-ABCA-441F-BEF2-C5A9FE4338D9}" type="presParOf" srcId="{84314511-5D09-4063-BA71-692F6879EEE3}" destId="{69ADFCB8-E0B5-4F70-BD53-44A53EB31F14}" srcOrd="0" destOrd="0" presId="urn:microsoft.com/office/officeart/2008/layout/VerticalCurvedList"/>
    <dgm:cxn modelId="{8A5240ED-5CA1-4D11-9E5A-50A852487419}" type="presParOf" srcId="{69ADFCB8-E0B5-4F70-BD53-44A53EB31F14}" destId="{AA69072E-11D6-442B-A91D-23A60E24456C}" srcOrd="0" destOrd="0" presId="urn:microsoft.com/office/officeart/2008/layout/VerticalCurvedList"/>
    <dgm:cxn modelId="{117114D8-DA8D-40B0-B93D-59E7E6A3D85F}" type="presParOf" srcId="{69ADFCB8-E0B5-4F70-BD53-44A53EB31F14}" destId="{4549D708-A4CB-4021-8A2D-814CD9DB2BFB}" srcOrd="1" destOrd="0" presId="urn:microsoft.com/office/officeart/2008/layout/VerticalCurvedList"/>
    <dgm:cxn modelId="{302C04A5-F301-4ADB-BB3D-79952070B151}" type="presParOf" srcId="{69ADFCB8-E0B5-4F70-BD53-44A53EB31F14}" destId="{6C62CAF3-0589-4B86-8467-1F4F719F7925}" srcOrd="2" destOrd="0" presId="urn:microsoft.com/office/officeart/2008/layout/VerticalCurvedList"/>
    <dgm:cxn modelId="{05CCF34C-E0F4-443D-B151-8CF2B0D2AC2C}" type="presParOf" srcId="{69ADFCB8-E0B5-4F70-BD53-44A53EB31F14}" destId="{A1209AE0-1CAF-4317-BF8E-A921DD4CBA5D}" srcOrd="3" destOrd="0" presId="urn:microsoft.com/office/officeart/2008/layout/VerticalCurvedList"/>
    <dgm:cxn modelId="{3272910E-906A-45E9-BF48-9464B066896B}" type="presParOf" srcId="{84314511-5D09-4063-BA71-692F6879EEE3}" destId="{E5EA9B7D-F7CA-4D43-BE67-C24D537DBD5A}" srcOrd="1" destOrd="0" presId="urn:microsoft.com/office/officeart/2008/layout/VerticalCurvedList"/>
    <dgm:cxn modelId="{F8C38DD4-75AA-4D70-B2E1-A40CE62DFA36}" type="presParOf" srcId="{84314511-5D09-4063-BA71-692F6879EEE3}" destId="{3372CFE1-C374-4229-B930-637922B32382}" srcOrd="2" destOrd="0" presId="urn:microsoft.com/office/officeart/2008/layout/VerticalCurvedList"/>
    <dgm:cxn modelId="{97716F3D-02A4-44BB-BFAD-DD9EFEC4FC99}" type="presParOf" srcId="{3372CFE1-C374-4229-B930-637922B32382}" destId="{9CC150B3-02CC-4F17-A8CC-E34D6D85B7B2}" srcOrd="0" destOrd="0" presId="urn:microsoft.com/office/officeart/2008/layout/VerticalCurvedList"/>
    <dgm:cxn modelId="{A9FE3331-D18E-4EED-8650-8951D35638BC}" type="presParOf" srcId="{84314511-5D09-4063-BA71-692F6879EEE3}" destId="{14FD1223-BFB4-4776-B49F-A819FD4D4C0D}" srcOrd="3" destOrd="0" presId="urn:microsoft.com/office/officeart/2008/layout/VerticalCurvedList"/>
    <dgm:cxn modelId="{E0DBBB01-B96C-4A4F-9E4A-8B9D87894D53}" type="presParOf" srcId="{84314511-5D09-4063-BA71-692F6879EEE3}" destId="{9B7CE9B4-534A-4315-84D6-F2AA0CBA892E}" srcOrd="4" destOrd="0" presId="urn:microsoft.com/office/officeart/2008/layout/VerticalCurvedList"/>
    <dgm:cxn modelId="{9956BF46-F255-4794-A9ED-C37AE66BF0A1}" type="presParOf" srcId="{9B7CE9B4-534A-4315-84D6-F2AA0CBA892E}" destId="{81781E3A-67CE-4C86-A10F-0D124E03A77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63A0724-4D56-4FE9-B3FC-7CAAF5AE5C2B}" type="doc">
      <dgm:prSet loTypeId="urn:microsoft.com/office/officeart/2005/8/layout/radial2" loCatId="relationship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E53D546-5C9C-46B3-A58C-98329286E674}">
      <dgm:prSet phldrT="[Текст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  <a:latin typeface="Georgia" panose="02040502050405020303" pitchFamily="18" charset="0"/>
            </a:rPr>
            <a:t>ВПР</a:t>
          </a:r>
          <a:endParaRPr lang="ru-RU" dirty="0">
            <a:solidFill>
              <a:schemeClr val="tx1"/>
            </a:solidFill>
            <a:latin typeface="Georgia" panose="02040502050405020303" pitchFamily="18" charset="0"/>
          </a:endParaRPr>
        </a:p>
      </dgm:t>
    </dgm:pt>
    <dgm:pt modelId="{8B1CFD3B-4E1E-4C76-9E2A-B504E77EC934}" type="parTrans" cxnId="{EB0316D8-F1D4-4339-898D-375936B686B2}">
      <dgm:prSet/>
      <dgm:spPr/>
      <dgm:t>
        <a:bodyPr/>
        <a:lstStyle/>
        <a:p>
          <a:endParaRPr lang="ru-RU"/>
        </a:p>
      </dgm:t>
    </dgm:pt>
    <dgm:pt modelId="{6BC4C2A6-2DFE-4D92-BE72-A703190513FE}" type="sibTrans" cxnId="{EB0316D8-F1D4-4339-898D-375936B686B2}">
      <dgm:prSet/>
      <dgm:spPr/>
      <dgm:t>
        <a:bodyPr/>
        <a:lstStyle/>
        <a:p>
          <a:endParaRPr lang="ru-RU"/>
        </a:p>
      </dgm:t>
    </dgm:pt>
    <dgm:pt modelId="{DDA2433C-7838-4087-9639-A7EB6EF129C6}">
      <dgm:prSet phldrT="[Текст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  <a:latin typeface="Georgia" panose="02040502050405020303" pitchFamily="18" charset="0"/>
            </a:rPr>
            <a:t>ОГЭ</a:t>
          </a:r>
          <a:endParaRPr lang="ru-RU" dirty="0">
            <a:solidFill>
              <a:schemeClr val="tx1"/>
            </a:solidFill>
            <a:latin typeface="Georgia" panose="02040502050405020303" pitchFamily="18" charset="0"/>
          </a:endParaRPr>
        </a:p>
      </dgm:t>
    </dgm:pt>
    <dgm:pt modelId="{431A4CA2-501F-40CD-BF63-3B0E393831D7}" type="parTrans" cxnId="{A63C53BD-551A-4135-8677-7A9C01C04C3F}">
      <dgm:prSet/>
      <dgm:spPr/>
      <dgm:t>
        <a:bodyPr/>
        <a:lstStyle/>
        <a:p>
          <a:endParaRPr lang="ru-RU"/>
        </a:p>
      </dgm:t>
    </dgm:pt>
    <dgm:pt modelId="{A3C30336-7EFD-4236-BF23-96E24786FC76}" type="sibTrans" cxnId="{A63C53BD-551A-4135-8677-7A9C01C04C3F}">
      <dgm:prSet/>
      <dgm:spPr/>
      <dgm:t>
        <a:bodyPr/>
        <a:lstStyle/>
        <a:p>
          <a:endParaRPr lang="ru-RU"/>
        </a:p>
      </dgm:t>
    </dgm:pt>
    <dgm:pt modelId="{5795056A-76A5-4AAD-8FBE-5E793BAB8001}">
      <dgm:prSet phldrT="[Текст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  <a:latin typeface="Georgia" panose="02040502050405020303" pitchFamily="18" charset="0"/>
            </a:rPr>
            <a:t>ЕГЭ</a:t>
          </a:r>
          <a:endParaRPr lang="ru-RU" dirty="0">
            <a:solidFill>
              <a:schemeClr val="tx1"/>
            </a:solidFill>
            <a:latin typeface="Georgia" panose="02040502050405020303" pitchFamily="18" charset="0"/>
          </a:endParaRPr>
        </a:p>
      </dgm:t>
    </dgm:pt>
    <dgm:pt modelId="{E2EF5C4D-963C-4B86-A7E1-C0E693CFADD7}" type="parTrans" cxnId="{95C0C59F-B864-49BA-9FB4-36B2FA6DC4D3}">
      <dgm:prSet/>
      <dgm:spPr/>
      <dgm:t>
        <a:bodyPr/>
        <a:lstStyle/>
        <a:p>
          <a:endParaRPr lang="ru-RU"/>
        </a:p>
      </dgm:t>
    </dgm:pt>
    <dgm:pt modelId="{713AB6C0-F968-48CD-BD1A-6C3645D8646E}" type="sibTrans" cxnId="{95C0C59F-B864-49BA-9FB4-36B2FA6DC4D3}">
      <dgm:prSet/>
      <dgm:spPr/>
      <dgm:t>
        <a:bodyPr/>
        <a:lstStyle/>
        <a:p>
          <a:endParaRPr lang="ru-RU"/>
        </a:p>
      </dgm:t>
    </dgm:pt>
    <dgm:pt modelId="{D3E47D35-4B98-49D7-96EA-CADF469BCD7B}" type="pres">
      <dgm:prSet presAssocID="{063A0724-4D56-4FE9-B3FC-7CAAF5AE5C2B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953047B-2DE0-4581-9628-3DA07A981AB5}" type="pres">
      <dgm:prSet presAssocID="{063A0724-4D56-4FE9-B3FC-7CAAF5AE5C2B}" presName="cycle" presStyleCnt="0"/>
      <dgm:spPr/>
    </dgm:pt>
    <dgm:pt modelId="{06529296-261E-44EC-96B7-EA85543C7423}" type="pres">
      <dgm:prSet presAssocID="{063A0724-4D56-4FE9-B3FC-7CAAF5AE5C2B}" presName="centerShape" presStyleCnt="0"/>
      <dgm:spPr/>
    </dgm:pt>
    <dgm:pt modelId="{CD852735-2A31-4A04-B3EE-5F12F17479ED}" type="pres">
      <dgm:prSet presAssocID="{063A0724-4D56-4FE9-B3FC-7CAAF5AE5C2B}" presName="connSite" presStyleLbl="node1" presStyleIdx="0" presStyleCnt="4"/>
      <dgm:spPr/>
    </dgm:pt>
    <dgm:pt modelId="{78E8B6E8-4DF6-4B23-82FF-68D47A963A55}" type="pres">
      <dgm:prSet presAssocID="{063A0724-4D56-4FE9-B3FC-7CAAF5AE5C2B}" presName="visible" presStyleLbl="node1" presStyleIdx="0" presStyleCnt="4" custScaleX="121909" custScaleY="122739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ru-RU"/>
        </a:p>
      </dgm:t>
    </dgm:pt>
    <dgm:pt modelId="{C518528C-EA10-4693-AC41-BE35DDC51A05}" type="pres">
      <dgm:prSet presAssocID="{8B1CFD3B-4E1E-4C76-9E2A-B504E77EC934}" presName="Name25" presStyleLbl="parChTrans1D1" presStyleIdx="0" presStyleCnt="3"/>
      <dgm:spPr/>
      <dgm:t>
        <a:bodyPr/>
        <a:lstStyle/>
        <a:p>
          <a:endParaRPr lang="ru-RU"/>
        </a:p>
      </dgm:t>
    </dgm:pt>
    <dgm:pt modelId="{252E39A3-10A1-42C5-8D76-2E23044A6AF1}" type="pres">
      <dgm:prSet presAssocID="{FE53D546-5C9C-46B3-A58C-98329286E674}" presName="node" presStyleCnt="0"/>
      <dgm:spPr/>
    </dgm:pt>
    <dgm:pt modelId="{CAC45247-039F-4CB0-9A9E-FEBA962EDEB2}" type="pres">
      <dgm:prSet presAssocID="{FE53D546-5C9C-46B3-A58C-98329286E674}" presName="parentNode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2757DC-AB10-4E8E-B9CA-AC0FC29BAAA0}" type="pres">
      <dgm:prSet presAssocID="{FE53D546-5C9C-46B3-A58C-98329286E674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A0E51B-5348-4CF5-BF66-84F65224E429}" type="pres">
      <dgm:prSet presAssocID="{431A4CA2-501F-40CD-BF63-3B0E393831D7}" presName="Name25" presStyleLbl="parChTrans1D1" presStyleIdx="1" presStyleCnt="3"/>
      <dgm:spPr/>
      <dgm:t>
        <a:bodyPr/>
        <a:lstStyle/>
        <a:p>
          <a:endParaRPr lang="ru-RU"/>
        </a:p>
      </dgm:t>
    </dgm:pt>
    <dgm:pt modelId="{0545DDC5-3216-4453-961B-A5891FD23705}" type="pres">
      <dgm:prSet presAssocID="{DDA2433C-7838-4087-9639-A7EB6EF129C6}" presName="node" presStyleCnt="0"/>
      <dgm:spPr/>
    </dgm:pt>
    <dgm:pt modelId="{0BA57094-56F6-4996-B3D9-5A665E1079E8}" type="pres">
      <dgm:prSet presAssocID="{DDA2433C-7838-4087-9639-A7EB6EF129C6}" presName="parentNode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102415-07CC-43AE-AE91-745F3C17739F}" type="pres">
      <dgm:prSet presAssocID="{DDA2433C-7838-4087-9639-A7EB6EF129C6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273737-8055-4570-9871-21EBE790ED16}" type="pres">
      <dgm:prSet presAssocID="{E2EF5C4D-963C-4B86-A7E1-C0E693CFADD7}" presName="Name25" presStyleLbl="parChTrans1D1" presStyleIdx="2" presStyleCnt="3"/>
      <dgm:spPr/>
      <dgm:t>
        <a:bodyPr/>
        <a:lstStyle/>
        <a:p>
          <a:endParaRPr lang="ru-RU"/>
        </a:p>
      </dgm:t>
    </dgm:pt>
    <dgm:pt modelId="{ACF4F48A-4DBE-4E11-932C-8809D0651EB3}" type="pres">
      <dgm:prSet presAssocID="{5795056A-76A5-4AAD-8FBE-5E793BAB8001}" presName="node" presStyleCnt="0"/>
      <dgm:spPr/>
    </dgm:pt>
    <dgm:pt modelId="{1C5C431B-97DC-450A-B3B7-C3EC30039B35}" type="pres">
      <dgm:prSet presAssocID="{5795056A-76A5-4AAD-8FBE-5E793BAB8001}" presName="parentNode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AB6BF6-AA10-4CE3-9155-0C4AE8DE76DE}" type="pres">
      <dgm:prSet presAssocID="{5795056A-76A5-4AAD-8FBE-5E793BAB8001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178422D-462B-49A9-8A7D-E4146876558D}" type="presOf" srcId="{5795056A-76A5-4AAD-8FBE-5E793BAB8001}" destId="{1C5C431B-97DC-450A-B3B7-C3EC30039B35}" srcOrd="0" destOrd="0" presId="urn:microsoft.com/office/officeart/2005/8/layout/radial2"/>
    <dgm:cxn modelId="{A0712BBD-8337-4599-84F3-0154BEB85CAE}" type="presOf" srcId="{8B1CFD3B-4E1E-4C76-9E2A-B504E77EC934}" destId="{C518528C-EA10-4693-AC41-BE35DDC51A05}" srcOrd="0" destOrd="0" presId="urn:microsoft.com/office/officeart/2005/8/layout/radial2"/>
    <dgm:cxn modelId="{A63C53BD-551A-4135-8677-7A9C01C04C3F}" srcId="{063A0724-4D56-4FE9-B3FC-7CAAF5AE5C2B}" destId="{DDA2433C-7838-4087-9639-A7EB6EF129C6}" srcOrd="1" destOrd="0" parTransId="{431A4CA2-501F-40CD-BF63-3B0E393831D7}" sibTransId="{A3C30336-7EFD-4236-BF23-96E24786FC76}"/>
    <dgm:cxn modelId="{B8317064-758D-4E3A-8F3F-345A7279BE22}" type="presOf" srcId="{063A0724-4D56-4FE9-B3FC-7CAAF5AE5C2B}" destId="{D3E47D35-4B98-49D7-96EA-CADF469BCD7B}" srcOrd="0" destOrd="0" presId="urn:microsoft.com/office/officeart/2005/8/layout/radial2"/>
    <dgm:cxn modelId="{EB0316D8-F1D4-4339-898D-375936B686B2}" srcId="{063A0724-4D56-4FE9-B3FC-7CAAF5AE5C2B}" destId="{FE53D546-5C9C-46B3-A58C-98329286E674}" srcOrd="0" destOrd="0" parTransId="{8B1CFD3B-4E1E-4C76-9E2A-B504E77EC934}" sibTransId="{6BC4C2A6-2DFE-4D92-BE72-A703190513FE}"/>
    <dgm:cxn modelId="{14123736-03B1-4F3A-AA34-AC1FCCAD093E}" type="presOf" srcId="{431A4CA2-501F-40CD-BF63-3B0E393831D7}" destId="{15A0E51B-5348-4CF5-BF66-84F65224E429}" srcOrd="0" destOrd="0" presId="urn:microsoft.com/office/officeart/2005/8/layout/radial2"/>
    <dgm:cxn modelId="{95C0C59F-B864-49BA-9FB4-36B2FA6DC4D3}" srcId="{063A0724-4D56-4FE9-B3FC-7CAAF5AE5C2B}" destId="{5795056A-76A5-4AAD-8FBE-5E793BAB8001}" srcOrd="2" destOrd="0" parTransId="{E2EF5C4D-963C-4B86-A7E1-C0E693CFADD7}" sibTransId="{713AB6C0-F968-48CD-BD1A-6C3645D8646E}"/>
    <dgm:cxn modelId="{6D28B196-BCA0-474F-B2D5-CE247D8E46E9}" type="presOf" srcId="{DDA2433C-7838-4087-9639-A7EB6EF129C6}" destId="{0BA57094-56F6-4996-B3D9-5A665E1079E8}" srcOrd="0" destOrd="0" presId="urn:microsoft.com/office/officeart/2005/8/layout/radial2"/>
    <dgm:cxn modelId="{E3837E9D-D08D-4D69-81F4-42A67FBC29F3}" type="presOf" srcId="{E2EF5C4D-963C-4B86-A7E1-C0E693CFADD7}" destId="{A5273737-8055-4570-9871-21EBE790ED16}" srcOrd="0" destOrd="0" presId="urn:microsoft.com/office/officeart/2005/8/layout/radial2"/>
    <dgm:cxn modelId="{04F6D46B-FA94-4E14-A256-74545B06D0A4}" type="presOf" srcId="{FE53D546-5C9C-46B3-A58C-98329286E674}" destId="{CAC45247-039F-4CB0-9A9E-FEBA962EDEB2}" srcOrd="0" destOrd="0" presId="urn:microsoft.com/office/officeart/2005/8/layout/radial2"/>
    <dgm:cxn modelId="{D38F8B87-7A6F-4B0C-BC81-504FBE0B0667}" type="presParOf" srcId="{D3E47D35-4B98-49D7-96EA-CADF469BCD7B}" destId="{7953047B-2DE0-4581-9628-3DA07A981AB5}" srcOrd="0" destOrd="0" presId="urn:microsoft.com/office/officeart/2005/8/layout/radial2"/>
    <dgm:cxn modelId="{C0833816-089E-49C2-833E-3C8FFD659C89}" type="presParOf" srcId="{7953047B-2DE0-4581-9628-3DA07A981AB5}" destId="{06529296-261E-44EC-96B7-EA85543C7423}" srcOrd="0" destOrd="0" presId="urn:microsoft.com/office/officeart/2005/8/layout/radial2"/>
    <dgm:cxn modelId="{6FACAE67-8EDE-4113-9C98-63B96A7AC8F9}" type="presParOf" srcId="{06529296-261E-44EC-96B7-EA85543C7423}" destId="{CD852735-2A31-4A04-B3EE-5F12F17479ED}" srcOrd="0" destOrd="0" presId="urn:microsoft.com/office/officeart/2005/8/layout/radial2"/>
    <dgm:cxn modelId="{32C65E8E-F865-41BD-BA5E-B68991327BD0}" type="presParOf" srcId="{06529296-261E-44EC-96B7-EA85543C7423}" destId="{78E8B6E8-4DF6-4B23-82FF-68D47A963A55}" srcOrd="1" destOrd="0" presId="urn:microsoft.com/office/officeart/2005/8/layout/radial2"/>
    <dgm:cxn modelId="{98A22483-3AA7-48CC-92D9-3CC81100DEBA}" type="presParOf" srcId="{7953047B-2DE0-4581-9628-3DA07A981AB5}" destId="{C518528C-EA10-4693-AC41-BE35DDC51A05}" srcOrd="1" destOrd="0" presId="urn:microsoft.com/office/officeart/2005/8/layout/radial2"/>
    <dgm:cxn modelId="{4345C57C-134D-4466-ACBD-D4AA76B01302}" type="presParOf" srcId="{7953047B-2DE0-4581-9628-3DA07A981AB5}" destId="{252E39A3-10A1-42C5-8D76-2E23044A6AF1}" srcOrd="2" destOrd="0" presId="urn:microsoft.com/office/officeart/2005/8/layout/radial2"/>
    <dgm:cxn modelId="{93EDE395-9441-4F81-A30F-257C55FBECF1}" type="presParOf" srcId="{252E39A3-10A1-42C5-8D76-2E23044A6AF1}" destId="{CAC45247-039F-4CB0-9A9E-FEBA962EDEB2}" srcOrd="0" destOrd="0" presId="urn:microsoft.com/office/officeart/2005/8/layout/radial2"/>
    <dgm:cxn modelId="{93201CCB-1766-4BD6-B94D-B1A11DCB10D1}" type="presParOf" srcId="{252E39A3-10A1-42C5-8D76-2E23044A6AF1}" destId="{DF2757DC-AB10-4E8E-B9CA-AC0FC29BAAA0}" srcOrd="1" destOrd="0" presId="urn:microsoft.com/office/officeart/2005/8/layout/radial2"/>
    <dgm:cxn modelId="{9677C7E4-2A4D-4D4F-87FF-75D3CDDA630E}" type="presParOf" srcId="{7953047B-2DE0-4581-9628-3DA07A981AB5}" destId="{15A0E51B-5348-4CF5-BF66-84F65224E429}" srcOrd="3" destOrd="0" presId="urn:microsoft.com/office/officeart/2005/8/layout/radial2"/>
    <dgm:cxn modelId="{EE088F16-EE00-41F7-ABEE-B72234BA68A2}" type="presParOf" srcId="{7953047B-2DE0-4581-9628-3DA07A981AB5}" destId="{0545DDC5-3216-4453-961B-A5891FD23705}" srcOrd="4" destOrd="0" presId="urn:microsoft.com/office/officeart/2005/8/layout/radial2"/>
    <dgm:cxn modelId="{113B1719-2D1C-429C-85D0-12807EAEF5EB}" type="presParOf" srcId="{0545DDC5-3216-4453-961B-A5891FD23705}" destId="{0BA57094-56F6-4996-B3D9-5A665E1079E8}" srcOrd="0" destOrd="0" presId="urn:microsoft.com/office/officeart/2005/8/layout/radial2"/>
    <dgm:cxn modelId="{FD3526B1-E3BD-44DE-9C96-EBA5A1763680}" type="presParOf" srcId="{0545DDC5-3216-4453-961B-A5891FD23705}" destId="{D4102415-07CC-43AE-AE91-745F3C17739F}" srcOrd="1" destOrd="0" presId="urn:microsoft.com/office/officeart/2005/8/layout/radial2"/>
    <dgm:cxn modelId="{A645A316-BA8A-45C7-A1D4-8D536F2645A1}" type="presParOf" srcId="{7953047B-2DE0-4581-9628-3DA07A981AB5}" destId="{A5273737-8055-4570-9871-21EBE790ED16}" srcOrd="5" destOrd="0" presId="urn:microsoft.com/office/officeart/2005/8/layout/radial2"/>
    <dgm:cxn modelId="{89031841-3423-4639-9035-47E32D72D9DE}" type="presParOf" srcId="{7953047B-2DE0-4581-9628-3DA07A981AB5}" destId="{ACF4F48A-4DBE-4E11-932C-8809D0651EB3}" srcOrd="6" destOrd="0" presId="urn:microsoft.com/office/officeart/2005/8/layout/radial2"/>
    <dgm:cxn modelId="{05D8E99C-CF46-4D35-BD5A-6A40E7A43F27}" type="presParOf" srcId="{ACF4F48A-4DBE-4E11-932C-8809D0651EB3}" destId="{1C5C431B-97DC-450A-B3B7-C3EC30039B35}" srcOrd="0" destOrd="0" presId="urn:microsoft.com/office/officeart/2005/8/layout/radial2"/>
    <dgm:cxn modelId="{9C065092-0983-4BF1-A448-6FE63DB51CBE}" type="presParOf" srcId="{ACF4F48A-4DBE-4E11-932C-8809D0651EB3}" destId="{BBAB6BF6-AA10-4CE3-9155-0C4AE8DE76DE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EF6A55-B596-424A-B9C9-CE1FC2BA99A7}">
      <dsp:nvSpPr>
        <dsp:cNvPr id="0" name=""/>
        <dsp:cNvSpPr/>
      </dsp:nvSpPr>
      <dsp:spPr>
        <a:xfrm>
          <a:off x="0" y="370240"/>
          <a:ext cx="8214208" cy="105783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начальный список включаются общеобразовательные организации (ОО), удовлетворяющие как минимум одному из следующих критериев: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983" y="401223"/>
        <a:ext cx="8152242" cy="995864"/>
      </dsp:txXfrm>
    </dsp:sp>
    <dsp:sp modelId="{520A0535-D77D-4D30-A090-ACA1178C0ACD}">
      <dsp:nvSpPr>
        <dsp:cNvPr id="0" name=""/>
        <dsp:cNvSpPr/>
      </dsp:nvSpPr>
      <dsp:spPr>
        <a:xfrm>
          <a:off x="0" y="1618479"/>
          <a:ext cx="1057830" cy="1057830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7C1FA2-E9B1-4431-9735-7C6607F5C633}">
      <dsp:nvSpPr>
        <dsp:cNvPr id="0" name=""/>
        <dsp:cNvSpPr/>
      </dsp:nvSpPr>
      <dsp:spPr>
        <a:xfrm>
          <a:off x="1121299" y="1618479"/>
          <a:ext cx="7092908" cy="1057830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ОО, в которых не менее чем по двум оценочным процедурам в 2020–2021 учебном году были зафиксированы низкие результаты.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72947" y="1670127"/>
        <a:ext cx="6989612" cy="954534"/>
      </dsp:txXfrm>
    </dsp:sp>
    <dsp:sp modelId="{DB40D2F6-8C9F-4F74-8089-0215C07854F6}">
      <dsp:nvSpPr>
        <dsp:cNvPr id="0" name=""/>
        <dsp:cNvSpPr/>
      </dsp:nvSpPr>
      <dsp:spPr>
        <a:xfrm>
          <a:off x="0" y="2803249"/>
          <a:ext cx="1057830" cy="1057830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055C1C-8AD5-45AB-BA76-ECEB7228F53E}">
      <dsp:nvSpPr>
        <dsp:cNvPr id="0" name=""/>
        <dsp:cNvSpPr/>
      </dsp:nvSpPr>
      <dsp:spPr>
        <a:xfrm>
          <a:off x="1121299" y="2803249"/>
          <a:ext cx="7092908" cy="1057830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ОО, в которых хотя бы по одной оценочной процедуре и в 2018–2019, и в 2020–2021 учебных годах были зафиксированы низкие результаты.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72947" y="2854897"/>
        <a:ext cx="6989612" cy="9545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49D708-A4CB-4021-8A2D-814CD9DB2BFB}">
      <dsp:nvSpPr>
        <dsp:cNvPr id="0" name=""/>
        <dsp:cNvSpPr/>
      </dsp:nvSpPr>
      <dsp:spPr>
        <a:xfrm>
          <a:off x="-4748128" y="-733186"/>
          <a:ext cx="5697692" cy="5697692"/>
        </a:xfrm>
        <a:prstGeom prst="blockArc">
          <a:avLst>
            <a:gd name="adj1" fmla="val 18900000"/>
            <a:gd name="adj2" fmla="val 2700000"/>
            <a:gd name="adj3" fmla="val 379"/>
          </a:avLst>
        </a:prstGeom>
        <a:noFill/>
        <a:ln w="28575" cap="flat" cmpd="sng" algn="ctr">
          <a:solidFill>
            <a:schemeClr val="accent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EA9B7D-F7CA-4D43-BE67-C24D537DBD5A}">
      <dsp:nvSpPr>
        <dsp:cNvPr id="0" name=""/>
        <dsp:cNvSpPr/>
      </dsp:nvSpPr>
      <dsp:spPr>
        <a:xfrm>
          <a:off x="777822" y="604486"/>
          <a:ext cx="7810801" cy="120880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9488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itchFamily="18" charset="0"/>
              <a:ea typeface="Microsoft YaHei" panose="020B0503020204020204" pitchFamily="34" charset="-122"/>
              <a:cs typeface="Times New Roman" pitchFamily="18" charset="0"/>
            </a:rPr>
            <a:t>Не менее 30% от общего числа участников получили отметку «2»</a:t>
          </a:r>
          <a:endParaRPr lang="ru-RU" sz="2400" kern="1200" dirty="0">
            <a:latin typeface="Times New Roman" pitchFamily="18" charset="0"/>
            <a:ea typeface="Microsoft YaHei" panose="020B0503020204020204" pitchFamily="34" charset="-122"/>
            <a:cs typeface="Times New Roman" pitchFamily="18" charset="0"/>
          </a:endParaRPr>
        </a:p>
      </dsp:txBody>
      <dsp:txXfrm>
        <a:off x="777822" y="604486"/>
        <a:ext cx="7810801" cy="1208803"/>
      </dsp:txXfrm>
    </dsp:sp>
    <dsp:sp modelId="{9CC150B3-02CC-4F17-A8CC-E34D6D85B7B2}">
      <dsp:nvSpPr>
        <dsp:cNvPr id="0" name=""/>
        <dsp:cNvSpPr/>
      </dsp:nvSpPr>
      <dsp:spPr>
        <a:xfrm>
          <a:off x="22320" y="453385"/>
          <a:ext cx="1511004" cy="15110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FD1223-BFB4-4776-B49F-A819FD4D4C0D}">
      <dsp:nvSpPr>
        <dsp:cNvPr id="0" name=""/>
        <dsp:cNvSpPr/>
      </dsp:nvSpPr>
      <dsp:spPr>
        <a:xfrm>
          <a:off x="777822" y="2429186"/>
          <a:ext cx="7810801" cy="11864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9488" tIns="60960" rIns="60960" bIns="6096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itchFamily="18" charset="0"/>
              <a:ea typeface="Microsoft YaHei" panose="020B0503020204020204" pitchFamily="34" charset="-122"/>
              <a:cs typeface="Times New Roman" pitchFamily="18" charset="0"/>
            </a:rPr>
            <a:t>Не менее 30% от общего числа участников не преодолели минимальный порог, предусмотренный спецификацией</a:t>
          </a:r>
          <a:endParaRPr lang="ru-RU" sz="2400" kern="1200" dirty="0">
            <a:latin typeface="Times New Roman" pitchFamily="18" charset="0"/>
            <a:ea typeface="Microsoft YaHei" panose="020B0503020204020204" pitchFamily="34" charset="-122"/>
            <a:cs typeface="Times New Roman" pitchFamily="18" charset="0"/>
          </a:endParaRPr>
        </a:p>
      </dsp:txBody>
      <dsp:txXfrm>
        <a:off x="777822" y="2429186"/>
        <a:ext cx="7810801" cy="1186488"/>
      </dsp:txXfrm>
    </dsp:sp>
    <dsp:sp modelId="{81781E3A-67CE-4C86-A10F-0D124E03A770}">
      <dsp:nvSpPr>
        <dsp:cNvPr id="0" name=""/>
        <dsp:cNvSpPr/>
      </dsp:nvSpPr>
      <dsp:spPr>
        <a:xfrm>
          <a:off x="22320" y="2266929"/>
          <a:ext cx="1511004" cy="15110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273737-8055-4570-9871-21EBE790ED16}">
      <dsp:nvSpPr>
        <dsp:cNvPr id="0" name=""/>
        <dsp:cNvSpPr/>
      </dsp:nvSpPr>
      <dsp:spPr>
        <a:xfrm rot="2561608">
          <a:off x="1747016" y="2346517"/>
          <a:ext cx="510130" cy="56250"/>
        </a:xfrm>
        <a:custGeom>
          <a:avLst/>
          <a:gdLst/>
          <a:ahLst/>
          <a:cxnLst/>
          <a:rect l="0" t="0" r="0" b="0"/>
          <a:pathLst>
            <a:path>
              <a:moveTo>
                <a:pt x="0" y="28125"/>
              </a:moveTo>
              <a:lnTo>
                <a:pt x="510130" y="2812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A0E51B-5348-4CF5-BF66-84F65224E429}">
      <dsp:nvSpPr>
        <dsp:cNvPr id="0" name=""/>
        <dsp:cNvSpPr/>
      </dsp:nvSpPr>
      <dsp:spPr>
        <a:xfrm>
          <a:off x="1814610" y="1652347"/>
          <a:ext cx="566939" cy="56250"/>
        </a:xfrm>
        <a:custGeom>
          <a:avLst/>
          <a:gdLst/>
          <a:ahLst/>
          <a:cxnLst/>
          <a:rect l="0" t="0" r="0" b="0"/>
          <a:pathLst>
            <a:path>
              <a:moveTo>
                <a:pt x="0" y="28125"/>
              </a:moveTo>
              <a:lnTo>
                <a:pt x="566939" y="2812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18528C-EA10-4693-AC41-BE35DDC51A05}">
      <dsp:nvSpPr>
        <dsp:cNvPr id="0" name=""/>
        <dsp:cNvSpPr/>
      </dsp:nvSpPr>
      <dsp:spPr>
        <a:xfrm rot="19038392">
          <a:off x="1747016" y="958176"/>
          <a:ext cx="510130" cy="56250"/>
        </a:xfrm>
        <a:custGeom>
          <a:avLst/>
          <a:gdLst/>
          <a:ahLst/>
          <a:cxnLst/>
          <a:rect l="0" t="0" r="0" b="0"/>
          <a:pathLst>
            <a:path>
              <a:moveTo>
                <a:pt x="0" y="28125"/>
              </a:moveTo>
              <a:lnTo>
                <a:pt x="510130" y="2812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E8B6E8-4DF6-4B23-82FF-68D47A963A55}">
      <dsp:nvSpPr>
        <dsp:cNvPr id="0" name=""/>
        <dsp:cNvSpPr/>
      </dsp:nvSpPr>
      <dsp:spPr>
        <a:xfrm>
          <a:off x="265722" y="689851"/>
          <a:ext cx="1967843" cy="1981241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AC45247-039F-4CB0-9A9E-FEBA962EDEB2}">
      <dsp:nvSpPr>
        <dsp:cNvPr id="0" name=""/>
        <dsp:cNvSpPr/>
      </dsp:nvSpPr>
      <dsp:spPr>
        <a:xfrm>
          <a:off x="2061220" y="727"/>
          <a:ext cx="968514" cy="968514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  <a:latin typeface="Georgia" panose="02040502050405020303" pitchFamily="18" charset="0"/>
            </a:rPr>
            <a:t>ВПР</a:t>
          </a:r>
          <a:endParaRPr lang="ru-RU" sz="2400" kern="1200" dirty="0">
            <a:solidFill>
              <a:schemeClr val="tx1"/>
            </a:solidFill>
            <a:latin typeface="Georgia" panose="02040502050405020303" pitchFamily="18" charset="0"/>
          </a:endParaRPr>
        </a:p>
      </dsp:txBody>
      <dsp:txXfrm>
        <a:off x="2203056" y="142563"/>
        <a:ext cx="684842" cy="684842"/>
      </dsp:txXfrm>
    </dsp:sp>
    <dsp:sp modelId="{0BA57094-56F6-4996-B3D9-5A665E1079E8}">
      <dsp:nvSpPr>
        <dsp:cNvPr id="0" name=""/>
        <dsp:cNvSpPr/>
      </dsp:nvSpPr>
      <dsp:spPr>
        <a:xfrm>
          <a:off x="2381550" y="1196214"/>
          <a:ext cx="968514" cy="968514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  <a:latin typeface="Georgia" panose="02040502050405020303" pitchFamily="18" charset="0"/>
            </a:rPr>
            <a:t>ОГЭ</a:t>
          </a:r>
          <a:endParaRPr lang="ru-RU" sz="2400" kern="1200" dirty="0">
            <a:solidFill>
              <a:schemeClr val="tx1"/>
            </a:solidFill>
            <a:latin typeface="Georgia" panose="02040502050405020303" pitchFamily="18" charset="0"/>
          </a:endParaRPr>
        </a:p>
      </dsp:txBody>
      <dsp:txXfrm>
        <a:off x="2523386" y="1338050"/>
        <a:ext cx="684842" cy="684842"/>
      </dsp:txXfrm>
    </dsp:sp>
    <dsp:sp modelId="{1C5C431B-97DC-450A-B3B7-C3EC30039B35}">
      <dsp:nvSpPr>
        <dsp:cNvPr id="0" name=""/>
        <dsp:cNvSpPr/>
      </dsp:nvSpPr>
      <dsp:spPr>
        <a:xfrm>
          <a:off x="2061220" y="2391702"/>
          <a:ext cx="968514" cy="968514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  <a:latin typeface="Georgia" panose="02040502050405020303" pitchFamily="18" charset="0"/>
            </a:rPr>
            <a:t>ЕГЭ</a:t>
          </a:r>
          <a:endParaRPr lang="ru-RU" sz="2400" kern="1200" dirty="0">
            <a:solidFill>
              <a:schemeClr val="tx1"/>
            </a:solidFill>
            <a:latin typeface="Georgia" panose="02040502050405020303" pitchFamily="18" charset="0"/>
          </a:endParaRPr>
        </a:p>
      </dsp:txBody>
      <dsp:txXfrm>
        <a:off x="2203056" y="2533538"/>
        <a:ext cx="684842" cy="6848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C88A4C-8C6C-46BE-BA68-A7A58FCCAEA7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2D2EBF-FFA5-422F-899F-F726C205B5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67967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941D29-312F-4728-8280-E9F5AA28AD84}" type="datetimeFigureOut">
              <a:rPr lang="ru-RU" smtClean="0"/>
              <a:pPr/>
              <a:t>19.01.2022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91E19-F418-4D7A-8535-409507EFC1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8241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5D7D-8660-40D1-9D61-1BA7D3F2BDBC}" type="datetimeFigureOut">
              <a:rPr lang="ru-RU" smtClean="0"/>
              <a:pPr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758D-62B0-4807-9081-57B5BE1309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8867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5D7D-8660-40D1-9D61-1BA7D3F2BDBC}" type="datetimeFigureOut">
              <a:rPr lang="ru-RU" smtClean="0"/>
              <a:pPr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758D-62B0-4807-9081-57B5BE1309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226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5D7D-8660-40D1-9D61-1BA7D3F2BDBC}" type="datetimeFigureOut">
              <a:rPr lang="ru-RU" smtClean="0"/>
              <a:pPr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758D-62B0-4807-9081-57B5BE1309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36888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5D7D-8660-40D1-9D61-1BA7D3F2BDB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758D-62B0-4807-9081-57B5BE1309F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040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5D7D-8660-40D1-9D61-1BA7D3F2BDB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758D-62B0-4807-9081-57B5BE1309F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3042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5D7D-8660-40D1-9D61-1BA7D3F2BDB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758D-62B0-4807-9081-57B5BE1309F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4239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5D7D-8660-40D1-9D61-1BA7D3F2BDB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758D-62B0-4807-9081-57B5BE1309F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5408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5D7D-8660-40D1-9D61-1BA7D3F2BDB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758D-62B0-4807-9081-57B5BE1309F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3351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5D7D-8660-40D1-9D61-1BA7D3F2BDB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758D-62B0-4807-9081-57B5BE1309F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0365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5D7D-8660-40D1-9D61-1BA7D3F2BDB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758D-62B0-4807-9081-57B5BE1309F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3542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5D7D-8660-40D1-9D61-1BA7D3F2BDB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758D-62B0-4807-9081-57B5BE1309F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844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5D7D-8660-40D1-9D61-1BA7D3F2BDBC}" type="datetimeFigureOut">
              <a:rPr lang="ru-RU" smtClean="0"/>
              <a:pPr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758D-62B0-4807-9081-57B5BE1309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25079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5D7D-8660-40D1-9D61-1BA7D3F2BDB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758D-62B0-4807-9081-57B5BE1309F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6397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5D7D-8660-40D1-9D61-1BA7D3F2BDB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758D-62B0-4807-9081-57B5BE1309F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3254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5D7D-8660-40D1-9D61-1BA7D3F2BDB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758D-62B0-4807-9081-57B5BE1309F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4072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69CC9-7A7B-4E42-B6EB-21F869136A8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758D-62B0-4807-9081-57B5BE1309F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3981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C794B-2F84-4B43-8C91-DA9D016403C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758D-62B0-4807-9081-57B5BE1309F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8949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0E7B-654E-4492-95CF-D4E080F33F2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758D-62B0-4807-9081-57B5BE1309F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46333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1EEA4-DEB9-4569-83E1-C5464F4C1A7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758D-62B0-4807-9081-57B5BE1309F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02722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27560-F7F2-473F-A1F3-6FD210355A2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758D-62B0-4807-9081-57B5BE1309F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6995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B9C87-30FE-4A78-959C-00D83B9E985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758D-62B0-4807-9081-57B5BE1309F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4049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46F08-6D9C-44C7-8FD4-BA9EDD3BC86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758D-62B0-4807-9081-57B5BE1309F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141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5D7D-8660-40D1-9D61-1BA7D3F2BDBC}" type="datetimeFigureOut">
              <a:rPr lang="ru-RU" smtClean="0"/>
              <a:pPr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758D-62B0-4807-9081-57B5BE1309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476675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01559-FCAE-4538-BF36-8C21AA9F044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758D-62B0-4807-9081-57B5BE1309F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6152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BCEAC-76E9-4038-9317-FD2A2A4422D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758D-62B0-4807-9081-57B5BE1309F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2625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CBF42-2403-4B96-A852-919512EF276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758D-62B0-4807-9081-57B5BE1309F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46171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32C04-B15B-4659-B8FB-53806EED361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758D-62B0-4807-9081-57B5BE1309F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769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5D7D-8660-40D1-9D61-1BA7D3F2BDBC}" type="datetimeFigureOut">
              <a:rPr lang="ru-RU" smtClean="0"/>
              <a:pPr/>
              <a:t>19.01.2022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758D-62B0-4807-9081-57B5BE1309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1039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5D7D-8660-40D1-9D61-1BA7D3F2BDBC}" type="datetimeFigureOut">
              <a:rPr lang="ru-RU" smtClean="0"/>
              <a:pPr/>
              <a:t>19.01.2022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758D-62B0-4807-9081-57B5BE1309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9706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5D7D-8660-40D1-9D61-1BA7D3F2BDBC}" type="datetimeFigureOut">
              <a:rPr lang="ru-RU" smtClean="0"/>
              <a:pPr/>
              <a:t>19.01.2022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758D-62B0-4807-9081-57B5BE1309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391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5D7D-8660-40D1-9D61-1BA7D3F2BDBC}" type="datetimeFigureOut">
              <a:rPr lang="ru-RU" smtClean="0"/>
              <a:pPr/>
              <a:t>19.01.2022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758D-62B0-4807-9081-57B5BE1309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2091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5D7D-8660-40D1-9D61-1BA7D3F2BDBC}" type="datetimeFigureOut">
              <a:rPr lang="ru-RU" smtClean="0"/>
              <a:pPr/>
              <a:t>19.01.2022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758D-62B0-4807-9081-57B5BE1309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937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5D7D-8660-40D1-9D61-1BA7D3F2BDBC}" type="datetimeFigureOut">
              <a:rPr lang="ru-RU" smtClean="0"/>
              <a:pPr/>
              <a:t>19.01.2022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758D-62B0-4807-9081-57B5BE1309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30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65D7D-8660-40D1-9D61-1BA7D3F2BDBC}" type="datetimeFigureOut">
              <a:rPr lang="ru-RU" smtClean="0"/>
              <a:pPr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8758D-62B0-4807-9081-57B5BE1309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3212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65D7D-8660-40D1-9D61-1BA7D3F2BDB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8758D-62B0-4807-9081-57B5BE1309F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028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AC287-AA29-47B9-9DEF-BEC401FA656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8758D-62B0-4807-9081-57B5BE1309F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813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ioco.ru/antirisk" TargetMode="External"/><Relationship Id="rId2" Type="http://schemas.openxmlformats.org/officeDocument/2006/relationships/hyperlink" Target="http://www.ivege.ru/content/work/SHOR" TargetMode="Externa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2176" y="1426421"/>
            <a:ext cx="7838540" cy="1984566"/>
          </a:xfrm>
          <a:solidFill>
            <a:srgbClr val="002060">
              <a:alpha val="76077"/>
            </a:srgbClr>
          </a:solidFill>
        </p:spPr>
        <p:txBody>
          <a:bodyPr vert="horz" lIns="68580" tIns="34290" rIns="68580" bIns="34290" rtlCol="0" anchor="ctr">
            <a:normAutofit fontScale="90000"/>
          </a:bodyPr>
          <a:lstStyle/>
          <a:p>
            <a:pPr hangingPunct="0"/>
            <a:r>
              <a:rPr lang="ru-RU" sz="3000" b="1" dirty="0">
                <a:solidFill>
                  <a:srgbClr val="EAEF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Региональная методика отбора общеобразовательных организаций Ивановской области к участию в федеральном проекте «Адресная методическая помощь «500+» из списка ШНОР, предложенного </a:t>
            </a:r>
            <a:r>
              <a:rPr lang="ru-RU" sz="3000" b="1" dirty="0" smtClean="0">
                <a:solidFill>
                  <a:srgbClr val="EAEF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ФГБУ ФИОКО</a:t>
            </a:r>
            <a:endParaRPr lang="ru-RU" altLang="ru-RU" sz="3000" b="1" i="1" dirty="0">
              <a:solidFill>
                <a:srgbClr val="EAEFF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3"/>
          <p:cNvSpPr txBox="1">
            <a:spLocks/>
          </p:cNvSpPr>
          <p:nvPr/>
        </p:nvSpPr>
        <p:spPr bwMode="auto">
          <a:xfrm>
            <a:off x="1375877" y="141771"/>
            <a:ext cx="7111300" cy="567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Областное государственное бюджетное </a:t>
            </a:r>
            <a:r>
              <a:rPr lang="ru-RU" alt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учреждение </a:t>
            </a:r>
            <a:r>
              <a:rPr lang="ru-RU" alt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«Ивановский региональный </a:t>
            </a:r>
            <a:r>
              <a:rPr lang="ru-RU" alt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 </a:t>
            </a:r>
            <a:r>
              <a:rPr lang="ru-RU" alt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оценки качества образования»</a:t>
            </a:r>
          </a:p>
        </p:txBody>
      </p:sp>
      <p:pic>
        <p:nvPicPr>
          <p:cNvPr id="4" name="Рисунок 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8146" y="-87466"/>
            <a:ext cx="1117743" cy="912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1150661" y="4377639"/>
            <a:ext cx="6858000" cy="486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 algn="ctr">
              <a:spcBef>
                <a:spcPct val="20000"/>
              </a:spcBef>
            </a:pPr>
            <a:r>
              <a:rPr lang="ru-RU" altLang="ru-RU" sz="2100" b="1" dirty="0">
                <a:solidFill>
                  <a:prstClr val="black"/>
                </a:solidFill>
              </a:rPr>
              <a:t>	</a:t>
            </a:r>
            <a:r>
              <a:rPr lang="ru-RU" altLang="ru-RU" sz="2100" i="1" dirty="0">
                <a:solidFill>
                  <a:prstClr val="black"/>
                </a:solidFill>
              </a:rPr>
              <a:t>Стрелкова Дарья Сергеевна</a:t>
            </a:r>
          </a:p>
          <a:p>
            <a:pPr marL="257175" indent="-257175" algn="ctr">
              <a:spcBef>
                <a:spcPct val="20000"/>
              </a:spcBef>
            </a:pPr>
            <a:r>
              <a:rPr lang="ru-RU" altLang="ru-RU" sz="2100" i="1" dirty="0" smtClean="0">
                <a:solidFill>
                  <a:prstClr val="black"/>
                </a:solidFill>
              </a:rPr>
              <a:t>19 января 2022 </a:t>
            </a:r>
            <a:r>
              <a:rPr lang="ru-RU" altLang="ru-RU" sz="2100" i="1" dirty="0">
                <a:solidFill>
                  <a:prstClr val="black"/>
                </a:solidFill>
              </a:rPr>
              <a:t>г</a:t>
            </a:r>
            <a:r>
              <a:rPr lang="ru-RU" altLang="ru-RU" sz="2100" i="1" dirty="0" smtClean="0">
                <a:solidFill>
                  <a:prstClr val="black"/>
                </a:solidFill>
              </a:rPr>
              <a:t>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DDB"/>
              </a:clrFrom>
              <a:clrTo>
                <a:srgbClr val="FFFDDB">
                  <a:alpha val="0"/>
                </a:srgbClr>
              </a:clrTo>
            </a:clrChange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3362" y="3632405"/>
            <a:ext cx="332601" cy="342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39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758D-62B0-4807-9081-57B5BE1309F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Заголовок 1"/>
          <p:cNvSpPr txBox="1">
            <a:spLocks noGrp="1"/>
          </p:cNvSpPr>
          <p:nvPr>
            <p:ph type="title"/>
          </p:nvPr>
        </p:nvSpPr>
        <p:spPr>
          <a:xfrm>
            <a:off x="431602" y="141590"/>
            <a:ext cx="7610094" cy="590145"/>
          </a:xfrm>
          <a:prstGeom prst="rect">
            <a:avLst/>
          </a:prstGeom>
          <a:solidFill>
            <a:srgbClr val="002060"/>
          </a:solidFill>
        </p:spPr>
        <p:txBody>
          <a:bodyPr vert="horz" lIns="68580" tIns="34290" rIns="68580" bIns="34290" rtlCol="0" anchor="ctr">
            <a:normAutofit/>
          </a:bodyPr>
          <a:lstStyle/>
          <a:p>
            <a:pPr algn="ctr"/>
            <a:r>
              <a:rPr lang="ru-RU" altLang="ru-RU" sz="27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Этап 2. Комплексный анализ </a:t>
            </a:r>
            <a:r>
              <a:rPr lang="ru-RU" altLang="ru-RU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данных</a:t>
            </a:r>
            <a:endParaRPr lang="ru-RU" altLang="ru-RU" sz="27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26257" y="0"/>
            <a:ext cx="1117743" cy="912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77473" y="1223405"/>
            <a:ext cx="8689953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Комплексный анализ данных включает:</a:t>
            </a:r>
          </a:p>
          <a:p>
            <a:pPr>
              <a:spcAft>
                <a:spcPts val="12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Определение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степени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неосвоения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школами региона образовательных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программ.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Исследование контекстных данных с целью группирования школ по контекстным факторам, обуславливающим низкие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52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758D-62B0-4807-9081-57B5BE1309F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Заголовок 1"/>
          <p:cNvSpPr txBox="1">
            <a:spLocks noGrp="1"/>
          </p:cNvSpPr>
          <p:nvPr>
            <p:ph type="title"/>
          </p:nvPr>
        </p:nvSpPr>
        <p:spPr>
          <a:xfrm>
            <a:off x="431602" y="141590"/>
            <a:ext cx="7610094" cy="673487"/>
          </a:xfrm>
          <a:prstGeom prst="rect">
            <a:avLst/>
          </a:prstGeom>
          <a:solidFill>
            <a:srgbClr val="002060"/>
          </a:solidFill>
        </p:spPr>
        <p:txBody>
          <a:bodyPr vert="horz" lIns="68580" tIns="34290" rIns="68580" bIns="34290" rtlCol="0" anchor="ctr">
            <a:normAutofit fontScale="90000"/>
          </a:bodyPr>
          <a:lstStyle/>
          <a:p>
            <a:pPr algn="ctr"/>
            <a:r>
              <a:rPr lang="ru-RU" altLang="ru-RU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Часть 1 этапа 2. Определение степени </a:t>
            </a:r>
            <a:r>
              <a:rPr lang="ru-RU" altLang="ru-RU" sz="27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неосвоения</a:t>
            </a:r>
            <a:r>
              <a:rPr lang="ru-RU" altLang="ru-RU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ООП на федеральном уровне</a:t>
            </a:r>
            <a:endParaRPr lang="ru-RU" altLang="ru-RU" sz="27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26257" y="0"/>
            <a:ext cx="1117743" cy="912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082214" y="971156"/>
            <a:ext cx="4609837" cy="68737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Кластеризация школ по степени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неосвоения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образовательных программ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15309" y="2509870"/>
            <a:ext cx="2308072" cy="69368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Базово неуспевающие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3097" y="2509870"/>
            <a:ext cx="2308072" cy="69368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Умеренно неуспевающие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150885" y="2509869"/>
            <a:ext cx="2308072" cy="69368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Сильно неуспевающие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4160109" y="1814610"/>
            <a:ext cx="454046" cy="539181"/>
          </a:xfrm>
          <a:prstGeom prst="downArrow">
            <a:avLst/>
          </a:prstGeom>
          <a:gradFill flip="none" rotWithShape="1">
            <a:gsLst>
              <a:gs pos="0">
                <a:schemeClr val="accent5">
                  <a:lumMod val="110000"/>
                  <a:satMod val="105000"/>
                  <a:tint val="67000"/>
                </a:schemeClr>
              </a:gs>
              <a:gs pos="50000">
                <a:schemeClr val="accent5">
                  <a:lumMod val="105000"/>
                  <a:satMod val="103000"/>
                  <a:tint val="73000"/>
                </a:schemeClr>
              </a:gs>
              <a:gs pos="100000">
                <a:schemeClr val="accent5">
                  <a:lumMod val="105000"/>
                  <a:satMod val="109000"/>
                  <a:tint val="81000"/>
                </a:schemeClr>
              </a:gs>
            </a:gsLst>
            <a:lin ang="5400000" scaled="1"/>
            <a:tileRect/>
          </a:gra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 rot="18698314">
            <a:off x="6004758" y="1732886"/>
            <a:ext cx="454046" cy="681070"/>
          </a:xfrm>
          <a:prstGeom prst="downArrow">
            <a:avLst/>
          </a:prstGeom>
          <a:gradFill flip="none" rotWithShape="1">
            <a:gsLst>
              <a:gs pos="0">
                <a:schemeClr val="accent5">
                  <a:lumMod val="110000"/>
                  <a:satMod val="105000"/>
                  <a:tint val="67000"/>
                </a:schemeClr>
              </a:gs>
              <a:gs pos="50000">
                <a:schemeClr val="accent5">
                  <a:lumMod val="105000"/>
                  <a:satMod val="103000"/>
                  <a:tint val="73000"/>
                </a:schemeClr>
              </a:gs>
              <a:gs pos="100000">
                <a:schemeClr val="accent5">
                  <a:lumMod val="105000"/>
                  <a:satMod val="109000"/>
                  <a:tint val="81000"/>
                </a:schemeClr>
              </a:gs>
            </a:gsLst>
            <a:lin ang="18900000" scaled="1"/>
            <a:tileRect/>
          </a:gra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 rot="3051367">
            <a:off x="2313380" y="1737773"/>
            <a:ext cx="454046" cy="681070"/>
          </a:xfrm>
          <a:prstGeom prst="downArrow">
            <a:avLst/>
          </a:prstGeom>
          <a:gradFill flip="none" rotWithShape="1">
            <a:gsLst>
              <a:gs pos="0">
                <a:schemeClr val="accent5">
                  <a:lumMod val="110000"/>
                  <a:satMod val="105000"/>
                  <a:tint val="67000"/>
                </a:schemeClr>
              </a:gs>
              <a:gs pos="50000">
                <a:schemeClr val="accent5">
                  <a:lumMod val="105000"/>
                  <a:satMod val="103000"/>
                  <a:tint val="73000"/>
                </a:schemeClr>
              </a:gs>
              <a:gs pos="100000">
                <a:schemeClr val="accent5">
                  <a:lumMod val="105000"/>
                  <a:satMod val="109000"/>
                  <a:tint val="81000"/>
                </a:schemeClr>
              </a:gs>
            </a:gsLst>
            <a:lin ang="18900000" scaled="1"/>
            <a:tileRect/>
          </a:gra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431602" y="3846621"/>
            <a:ext cx="2065656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 школ региона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54304" y="3846786"/>
            <a:ext cx="2065656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 школ региона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277006" y="3846786"/>
            <a:ext cx="2065656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школ региона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трелка вниз 17"/>
          <p:cNvSpPr/>
          <p:nvPr/>
        </p:nvSpPr>
        <p:spPr>
          <a:xfrm>
            <a:off x="1209028" y="3323288"/>
            <a:ext cx="510803" cy="403598"/>
          </a:xfrm>
          <a:prstGeom prst="downArrow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5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5">
                  <a:lumMod val="20000"/>
                  <a:lumOff val="8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4131730" y="3323288"/>
            <a:ext cx="510803" cy="403598"/>
          </a:xfrm>
          <a:prstGeom prst="downArrow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5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5">
                  <a:lumMod val="20000"/>
                  <a:lumOff val="8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>
            <a:off x="7054432" y="3323288"/>
            <a:ext cx="510803" cy="403598"/>
          </a:xfrm>
          <a:prstGeom prst="downArrow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5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5">
                  <a:lumMod val="20000"/>
                  <a:lumOff val="8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0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758D-62B0-4807-9081-57B5BE1309F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Заголовок 1"/>
          <p:cNvSpPr txBox="1">
            <a:spLocks noGrp="1"/>
          </p:cNvSpPr>
          <p:nvPr>
            <p:ph type="title"/>
          </p:nvPr>
        </p:nvSpPr>
        <p:spPr>
          <a:xfrm>
            <a:off x="431602" y="141590"/>
            <a:ext cx="7610094" cy="665604"/>
          </a:xfrm>
          <a:prstGeom prst="rect">
            <a:avLst/>
          </a:prstGeom>
          <a:solidFill>
            <a:srgbClr val="002060"/>
          </a:solidFill>
        </p:spPr>
        <p:txBody>
          <a:bodyPr vert="horz" lIns="68580" tIns="34290" rIns="68580" bIns="34290" rtlCol="0" anchor="ctr">
            <a:normAutofit fontScale="90000"/>
          </a:bodyPr>
          <a:lstStyle/>
          <a:p>
            <a:pPr algn="ctr"/>
            <a:r>
              <a:rPr lang="ru-RU" altLang="ru-RU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Часть 2 этапа 2. Исследование контекстных данных на региональном уровне</a:t>
            </a:r>
            <a:endParaRPr lang="ru-RU" altLang="ru-RU" sz="27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26257" y="0"/>
            <a:ext cx="1117743" cy="912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364827" y="916532"/>
            <a:ext cx="4244077" cy="77983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группа показателей. Ресурсный потенциал школы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1602" y="1756629"/>
            <a:ext cx="845384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Показатели:</a:t>
            </a:r>
          </a:p>
          <a:p>
            <a:pPr marL="342900" indent="-342900">
              <a:buAutoNum type="arabicParenR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Комплектность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ОО: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малокомплектная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ОО или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pPr marL="342900" indent="-342900">
              <a:buAutoNum type="arabicParenR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Транспортная доступность: подвоз обучающихся</a:t>
            </a:r>
          </a:p>
          <a:p>
            <a:pPr marL="342900" indent="-342900">
              <a:buAutoNum type="arabicParenR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Техническая оснащенность: количество обучающихся на 1 компьютер</a:t>
            </a:r>
          </a:p>
          <a:p>
            <a:pPr marL="342900" indent="-342900">
              <a:buAutoNum type="arabicParenR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Кадровые ресурсы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доля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учителей,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имеющих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категорию, но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аттестованных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соответствие занимаемой должности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52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758D-62B0-4807-9081-57B5BE1309F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Заголовок 1"/>
          <p:cNvSpPr txBox="1">
            <a:spLocks noGrp="1"/>
          </p:cNvSpPr>
          <p:nvPr>
            <p:ph type="title"/>
          </p:nvPr>
        </p:nvSpPr>
        <p:spPr>
          <a:xfrm>
            <a:off x="431602" y="141590"/>
            <a:ext cx="7610094" cy="686655"/>
          </a:xfrm>
          <a:prstGeom prst="rect">
            <a:avLst/>
          </a:prstGeom>
          <a:solidFill>
            <a:srgbClr val="002060"/>
          </a:solidFill>
        </p:spPr>
        <p:txBody>
          <a:bodyPr vert="horz" lIns="68580" tIns="34290" rIns="68580" bIns="34290" rtlCol="0" anchor="ctr">
            <a:normAutofit fontScale="90000"/>
          </a:bodyPr>
          <a:lstStyle/>
          <a:p>
            <a:pPr algn="ctr"/>
            <a:r>
              <a:rPr lang="ru-RU" altLang="ru-RU" sz="27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Часть 2 этапа 2. Исследование контекстных данных на региональном уровне</a:t>
            </a:r>
          </a:p>
        </p:txBody>
      </p:sp>
      <p:pic>
        <p:nvPicPr>
          <p:cNvPr id="5" name="Рисунок 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26257" y="0"/>
            <a:ext cx="1117743" cy="912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773134" y="920883"/>
            <a:ext cx="6927029" cy="8400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группа показателей. Достижение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обучающимися планируемых результатов освоения ООП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3315" y="1844916"/>
            <a:ext cx="84538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Показатели:</a:t>
            </a:r>
          </a:p>
          <a:p>
            <a:pPr marL="342900" indent="-342900">
              <a:buAutoNum type="arabicParenR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 к ГИА-9: наличие обучающихся 9 классов, не допущенных к ГИА в предыдущем учебном году</a:t>
            </a:r>
          </a:p>
          <a:p>
            <a:pPr marL="342900" indent="-342900">
              <a:buAutoNum type="arabicParenR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аттестата по результатам ГИА-9: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9 классов,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допущенных к ГИА, но не получивших аттестат по результатам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95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758D-62B0-4807-9081-57B5BE1309F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Заголовок 1"/>
          <p:cNvSpPr txBox="1">
            <a:spLocks noGrp="1"/>
          </p:cNvSpPr>
          <p:nvPr>
            <p:ph type="title"/>
          </p:nvPr>
        </p:nvSpPr>
        <p:spPr>
          <a:xfrm>
            <a:off x="431602" y="141590"/>
            <a:ext cx="7610094" cy="507949"/>
          </a:xfrm>
          <a:prstGeom prst="rect">
            <a:avLst/>
          </a:prstGeom>
          <a:solidFill>
            <a:srgbClr val="002060"/>
          </a:solidFill>
        </p:spPr>
        <p:txBody>
          <a:bodyPr vert="horz" lIns="68580" tIns="34290" rIns="68580" bIns="34290" rtlCol="0" anchor="ctr">
            <a:normAutofit fontScale="90000"/>
          </a:bodyPr>
          <a:lstStyle/>
          <a:p>
            <a:pPr algn="ctr"/>
            <a:r>
              <a:rPr lang="ru-RU" altLang="ru-RU" sz="27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Часть 2 этапа 2. Исследование контекстных </a:t>
            </a:r>
            <a:r>
              <a:rPr lang="ru-RU" altLang="ru-RU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данных</a:t>
            </a:r>
            <a:endParaRPr lang="ru-RU" altLang="ru-RU" sz="27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26257" y="0"/>
            <a:ext cx="1117743" cy="912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350961" y="721252"/>
            <a:ext cx="6650184" cy="64558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группа показателей. Социально-экономические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ресурсы семьи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8107" y="1260240"/>
            <a:ext cx="893589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Показатели:</a:t>
            </a:r>
          </a:p>
          <a:p>
            <a:pPr marL="342900" indent="-342900">
              <a:buAutoNum type="arabicParenR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семей: </a:t>
            </a:r>
          </a:p>
          <a:p>
            <a:pPr marL="536575" indent="-265113"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обучающихся, воспитывающихся в многодетных семьях;</a:t>
            </a:r>
          </a:p>
          <a:p>
            <a:pPr marL="536575" indent="-265113"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обучающихся воспитывающихся в неполных семьях;</a:t>
            </a:r>
          </a:p>
          <a:p>
            <a:pPr marL="536575" indent="-265113"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обучающихся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воспитывающихся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семьях, где оба родителя являются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безработными;</a:t>
            </a:r>
          </a:p>
          <a:p>
            <a:pPr marL="536575" indent="-265113"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обучающихся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воспитывающихся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семьях, где единственный родитель является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безработным;</a:t>
            </a:r>
          </a:p>
          <a:p>
            <a:pPr marL="536575" indent="-265113"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обучающихся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чья семья сменила место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жительства (страну или регион)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2021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году.</a:t>
            </a:r>
          </a:p>
        </p:txBody>
      </p:sp>
    </p:spTree>
    <p:extLst>
      <p:ext uri="{BB962C8B-B14F-4D97-AF65-F5344CB8AC3E}">
        <p14:creationId xmlns:p14="http://schemas.microsoft.com/office/powerpoint/2010/main" val="84709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758D-62B0-4807-9081-57B5BE1309F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Заголовок 1"/>
          <p:cNvSpPr txBox="1">
            <a:spLocks noGrp="1"/>
          </p:cNvSpPr>
          <p:nvPr>
            <p:ph type="title"/>
          </p:nvPr>
        </p:nvSpPr>
        <p:spPr>
          <a:xfrm>
            <a:off x="431602" y="141591"/>
            <a:ext cx="7610094" cy="463806"/>
          </a:xfrm>
          <a:prstGeom prst="rect">
            <a:avLst/>
          </a:prstGeom>
          <a:solidFill>
            <a:srgbClr val="002060"/>
          </a:solidFill>
        </p:spPr>
        <p:txBody>
          <a:bodyPr vert="horz" lIns="68580" tIns="34290" rIns="68580" bIns="34290" rtlCol="0" anchor="ctr">
            <a:normAutofit fontScale="90000"/>
          </a:bodyPr>
          <a:lstStyle/>
          <a:p>
            <a:pPr algn="ctr"/>
            <a:r>
              <a:rPr lang="ru-RU" altLang="ru-RU" sz="27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Часть 2 этапа 2. Исследование контекстных </a:t>
            </a:r>
            <a:r>
              <a:rPr lang="ru-RU" altLang="ru-RU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данных</a:t>
            </a:r>
            <a:endParaRPr lang="ru-RU" altLang="ru-RU" sz="27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26257" y="0"/>
            <a:ext cx="1117743" cy="912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51349" y="1500894"/>
            <a:ext cx="893589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Показатели: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Характеристика обучающихся:</a:t>
            </a:r>
          </a:p>
          <a:p>
            <a:pPr marL="623888" indent="-352425"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обучающихся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ограниченными возможностями здоровья,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детей-инвалидов;</a:t>
            </a:r>
          </a:p>
          <a:p>
            <a:pPr marL="623888" indent="-352425"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для которых русский язык не является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родным;</a:t>
            </a:r>
          </a:p>
          <a:p>
            <a:pPr marL="623888" indent="-352425"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состоящих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внутришкольном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учете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350961" y="721252"/>
            <a:ext cx="6650184" cy="7796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группа показателей. Социально-экономические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ресурсы семьи</a:t>
            </a:r>
          </a:p>
        </p:txBody>
      </p:sp>
    </p:spTree>
    <p:extLst>
      <p:ext uri="{BB962C8B-B14F-4D97-AF65-F5344CB8AC3E}">
        <p14:creationId xmlns:p14="http://schemas.microsoft.com/office/powerpoint/2010/main" val="234460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758D-62B0-4807-9081-57B5BE1309F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Заголовок 1"/>
          <p:cNvSpPr txBox="1">
            <a:spLocks noGrp="1"/>
          </p:cNvSpPr>
          <p:nvPr>
            <p:ph type="title"/>
          </p:nvPr>
        </p:nvSpPr>
        <p:spPr>
          <a:xfrm>
            <a:off x="431602" y="141590"/>
            <a:ext cx="7610094" cy="590145"/>
          </a:xfrm>
          <a:prstGeom prst="rect">
            <a:avLst/>
          </a:prstGeom>
          <a:solidFill>
            <a:srgbClr val="002060"/>
          </a:solidFill>
        </p:spPr>
        <p:txBody>
          <a:bodyPr vert="horz" lIns="68580" tIns="34290" rIns="68580" bIns="34290" rtlCol="0" anchor="ctr">
            <a:normAutofit fontScale="90000"/>
          </a:bodyPr>
          <a:lstStyle/>
          <a:p>
            <a:pPr algn="ctr"/>
            <a:r>
              <a:rPr lang="ru-RU" altLang="ru-RU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Формирование групп ОО по результатам анализа</a:t>
            </a:r>
            <a:endParaRPr lang="ru-RU" altLang="ru-RU" sz="27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26257" y="0"/>
            <a:ext cx="1117743" cy="912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82880" y="1155109"/>
            <a:ext cx="8961120" cy="343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Базово неуспевающие, в которых нет значительных трудностей</a:t>
            </a:r>
          </a:p>
          <a:p>
            <a:pPr marL="342900" indent="-342900">
              <a:spcAft>
                <a:spcPts val="600"/>
              </a:spcAft>
              <a:buFontTx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Базово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неуспевающие, в которых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есть значительные трудности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Умеренно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неуспевающие, в которых нет значительных трудностей</a:t>
            </a:r>
          </a:p>
          <a:p>
            <a:pPr marL="342900" indent="-342900">
              <a:spcAft>
                <a:spcPts val="600"/>
              </a:spcAft>
              <a:buFontTx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Умеренно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неуспевающие, в которых есть значительные трудности</a:t>
            </a: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Сильно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неуспевающие, в которых нет значительных трудностей</a:t>
            </a:r>
          </a:p>
          <a:p>
            <a:pPr marL="342900" indent="-342900">
              <a:spcAft>
                <a:spcPts val="600"/>
              </a:spcAft>
              <a:buFontTx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Сильно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неуспевающие, в которых есть значительные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трудности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48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758D-62B0-4807-9081-57B5BE1309F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Заголовок 1"/>
          <p:cNvSpPr txBox="1">
            <a:spLocks noGrp="1"/>
          </p:cNvSpPr>
          <p:nvPr>
            <p:ph type="title"/>
          </p:nvPr>
        </p:nvSpPr>
        <p:spPr>
          <a:xfrm>
            <a:off x="324396" y="141591"/>
            <a:ext cx="7826573" cy="697135"/>
          </a:xfrm>
          <a:prstGeom prst="rect">
            <a:avLst/>
          </a:prstGeom>
          <a:solidFill>
            <a:srgbClr val="002060"/>
          </a:solidFill>
        </p:spPr>
        <p:txBody>
          <a:bodyPr vert="horz" lIns="68580" tIns="34290" rIns="68580" bIns="34290" rtlCol="0" anchor="ctr">
            <a:normAutofit fontScale="90000"/>
          </a:bodyPr>
          <a:lstStyle/>
          <a:p>
            <a:pPr algn="ctr"/>
            <a:r>
              <a:rPr lang="ru-RU" altLang="ru-RU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Этап 3. </a:t>
            </a:r>
            <a:r>
              <a:rPr lang="ru-RU" altLang="ru-RU" sz="27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7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ринципы отбора ОО в </a:t>
            </a:r>
            <a:r>
              <a:rPr lang="ru-RU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регионе для участия в проекте «500+»</a:t>
            </a:r>
            <a:endParaRPr lang="ru-RU" altLang="ru-RU" sz="27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26257" y="0"/>
            <a:ext cx="1117743" cy="912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24396" y="1220504"/>
            <a:ext cx="842861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Соблюдение количества школ в соответствии с выделенной федеральной квотой (</a:t>
            </a:r>
            <a:r>
              <a:rPr lang="ru-RU" sz="2800" b="1" dirty="0" smtClean="0">
                <a:solidFill>
                  <a:srgbClr val="4641A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ОО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Исключение ОО, участвовавших в проекте «500+» в 2020 или 2021 годах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Отбор ОО для участия в проекте из каждой группы пропорционально количеству в каждой группе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04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758D-62B0-4807-9081-57B5BE1309F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Заголовок 1"/>
          <p:cNvSpPr txBox="1">
            <a:spLocks noGrp="1"/>
          </p:cNvSpPr>
          <p:nvPr>
            <p:ph type="title"/>
          </p:nvPr>
        </p:nvSpPr>
        <p:spPr>
          <a:xfrm>
            <a:off x="431602" y="141590"/>
            <a:ext cx="7610094" cy="590145"/>
          </a:xfrm>
          <a:prstGeom prst="rect">
            <a:avLst/>
          </a:prstGeom>
          <a:solidFill>
            <a:srgbClr val="002060"/>
          </a:solidFill>
        </p:spPr>
        <p:txBody>
          <a:bodyPr vert="horz" lIns="68580" tIns="34290" rIns="68580" bIns="34290" rtlCol="0" anchor="ctr">
            <a:normAutofit fontScale="90000"/>
          </a:bodyPr>
          <a:lstStyle/>
          <a:p>
            <a:pPr algn="ctr"/>
            <a:r>
              <a:rPr lang="ru-RU" altLang="ru-RU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Распределение ОО, не участвовавших ранее в проекте «500+», по группам</a:t>
            </a:r>
            <a:endParaRPr lang="ru-RU" altLang="ru-RU" sz="27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26257" y="0"/>
            <a:ext cx="1117743" cy="912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4952580"/>
              </p:ext>
            </p:extLst>
          </p:nvPr>
        </p:nvGraphicFramePr>
        <p:xfrm>
          <a:off x="126125" y="872547"/>
          <a:ext cx="8885444" cy="40929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4667"/>
                <a:gridCol w="1752729"/>
                <a:gridCol w="1366931"/>
                <a:gridCol w="1797333"/>
                <a:gridCol w="1080209"/>
                <a:gridCol w="1803575"/>
              </a:tblGrid>
              <a:tr h="562937">
                <a:tc rowSpan="3"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Кластеризация общеобразовательных организаций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Исследование контекстных данных, влияющих на образовательные результаты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2937">
                <a:tc gridSpan="2" vMerge="1"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ОО, в которых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нет значительных трудностей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ОО, в которых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есть значительные трудности</a:t>
                      </a:r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2937">
                <a:tc gridSpan="2" vMerge="1"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 anchor="ctr"/>
                </a:tc>
                <a:tc hMerge="1" vMerge="1"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участия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проекте «500+»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участия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проекте «500+»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62937">
                <a:tc rowSpan="3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Степень </a:t>
                      </a:r>
                      <a:r>
                        <a:rPr lang="ru-RU" sz="16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неосвоения</a:t>
                      </a:r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образовательных программ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Базово неуспевающие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62937">
                <a:tc vMerge="1"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Умеренно неуспевающие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62937">
                <a:tc vMerge="1"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Сильно неуспевающие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18225">
                <a:tc gridSpan="2"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657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Содержимое 2"/>
          <p:cNvSpPr>
            <a:spLocks noGrp="1"/>
          </p:cNvSpPr>
          <p:nvPr>
            <p:ph idx="4294967295"/>
          </p:nvPr>
        </p:nvSpPr>
        <p:spPr>
          <a:xfrm>
            <a:off x="554737" y="3087323"/>
            <a:ext cx="8305484" cy="1130951"/>
          </a:xfrm>
        </p:spPr>
        <p:txBody>
          <a:bodyPr>
            <a:no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sz="11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alt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Стрелкова Дарья Сергеевна</a:t>
            </a:r>
            <a:r>
              <a:rPr lang="ru-RU" alt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заведующий организационно-методическим отделом ОГБУ Центр оценки качества образования</a:t>
            </a:r>
            <a:endParaRPr lang="ru-RU" alt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ru-RU" altLang="ru-RU" sz="1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ru-RU" alt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Сайт: </a:t>
            </a:r>
            <a:r>
              <a:rPr lang="en-US" altLang="ru-RU" sz="14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http://ivege.ru</a:t>
            </a:r>
            <a:endParaRPr lang="en-US" alt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alt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E-mail: </a:t>
            </a:r>
            <a:r>
              <a:rPr lang="en-US" altLang="ru-RU" sz="14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ege-iv@345000.ru</a:t>
            </a:r>
            <a:endParaRPr lang="en-US" alt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ru-RU" alt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Телефон:  </a:t>
            </a:r>
            <a:r>
              <a:rPr lang="ru-RU" alt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(8-4932) </a:t>
            </a:r>
            <a:r>
              <a:rPr lang="ru-RU" alt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59-01-71</a:t>
            </a:r>
            <a:r>
              <a:rPr lang="ru-RU" alt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29701" name="Рисунок 6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 l="19804" t="31317" r="7584"/>
          <a:stretch>
            <a:fillRect/>
          </a:stretch>
        </p:blipFill>
        <p:spPr bwMode="auto">
          <a:xfrm>
            <a:off x="405607" y="4482704"/>
            <a:ext cx="792162" cy="421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2" name="Заголовок 3"/>
          <p:cNvSpPr txBox="1">
            <a:spLocks/>
          </p:cNvSpPr>
          <p:nvPr/>
        </p:nvSpPr>
        <p:spPr bwMode="auto">
          <a:xfrm>
            <a:off x="830714" y="38426"/>
            <a:ext cx="8468676" cy="567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ru-RU" altLang="ru-RU" sz="1500" b="1" dirty="0">
                <a:latin typeface="Georgia" panose="02040502050405020303" pitchFamily="18" charset="0"/>
                <a:cs typeface="Aharoni" panose="02010803020104030203" pitchFamily="2" charset="-79"/>
              </a:rPr>
              <a:t>Областное государственное бюджетное учреждение </a:t>
            </a:r>
            <a:br>
              <a:rPr lang="ru-RU" altLang="ru-RU" sz="1500" b="1" dirty="0">
                <a:latin typeface="Georgia" panose="02040502050405020303" pitchFamily="18" charset="0"/>
                <a:cs typeface="Aharoni" panose="02010803020104030203" pitchFamily="2" charset="-79"/>
              </a:rPr>
            </a:br>
            <a:r>
              <a:rPr lang="ru-RU" altLang="ru-RU" sz="1500" b="1" dirty="0">
                <a:latin typeface="Georgia" panose="02040502050405020303" pitchFamily="18" charset="0"/>
                <a:cs typeface="Aharoni" panose="02010803020104030203" pitchFamily="2" charset="-79"/>
              </a:rPr>
              <a:t>«Ивановский региональный центр оценки качества образования»</a:t>
            </a:r>
          </a:p>
        </p:txBody>
      </p:sp>
      <p:pic>
        <p:nvPicPr>
          <p:cNvPr id="7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1640" y="1853803"/>
            <a:ext cx="1438275" cy="356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848327" y="2328864"/>
            <a:ext cx="1724025" cy="5078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350" b="1" dirty="0">
                <a:solidFill>
                  <a:srgbClr val="001F5F"/>
                </a:solidFill>
                <a:latin typeface="Georgia" panose="02040502050405020303" pitchFamily="18" charset="0"/>
              </a:rPr>
              <a:t>Сайт Центра</a:t>
            </a:r>
          </a:p>
          <a:p>
            <a:pPr>
              <a:defRPr/>
            </a:pPr>
            <a:r>
              <a:rPr lang="en-US" sz="1350" b="1" dirty="0">
                <a:solidFill>
                  <a:schemeClr val="tx2">
                    <a:lumMod val="75000"/>
                  </a:schemeClr>
                </a:solidFill>
              </a:rPr>
              <a:t>www.ivege.ru</a:t>
            </a:r>
            <a:endParaRPr lang="ru-RU" sz="135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50970" y="2328864"/>
            <a:ext cx="1943100" cy="5078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350" b="1" dirty="0" err="1">
                <a:solidFill>
                  <a:srgbClr val="001F5F"/>
                </a:solidFill>
                <a:latin typeface="Georgia" panose="02040502050405020303" pitchFamily="18" charset="0"/>
              </a:rPr>
              <a:t>Твиттер</a:t>
            </a:r>
            <a:endParaRPr lang="ru-RU" sz="1350" b="1" dirty="0">
              <a:solidFill>
                <a:srgbClr val="001F5F"/>
              </a:solidFill>
              <a:latin typeface="Georgia" panose="02040502050405020303" pitchFamily="18" charset="0"/>
            </a:endParaRPr>
          </a:p>
          <a:p>
            <a:pPr>
              <a:defRPr/>
            </a:pPr>
            <a:r>
              <a:rPr lang="en-US" sz="1350" b="1" dirty="0">
                <a:solidFill>
                  <a:schemeClr val="tx2">
                    <a:lumMod val="75000"/>
                  </a:schemeClr>
                </a:solidFill>
              </a:rPr>
              <a:t>twitter.com/</a:t>
            </a:r>
            <a:r>
              <a:rPr lang="en-US" sz="1350" b="1" dirty="0" err="1">
                <a:solidFill>
                  <a:schemeClr val="tx2">
                    <a:lumMod val="75000"/>
                  </a:schemeClr>
                </a:solidFill>
              </a:rPr>
              <a:t>centre_inf</a:t>
            </a:r>
            <a:endParaRPr lang="ru-RU" sz="135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" name="Picture 2" descr="Картинки по запросу &quot;твиттер логотип&quot;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0325" y="1775223"/>
            <a:ext cx="683419" cy="512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6272689" y="2331543"/>
            <a:ext cx="1425390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350" b="1" dirty="0" err="1">
                <a:solidFill>
                  <a:srgbClr val="001F5F"/>
                </a:solidFill>
                <a:latin typeface="Georgia" panose="02040502050405020303" pitchFamily="18" charset="0"/>
              </a:rPr>
              <a:t>ВКонтакте</a:t>
            </a:r>
            <a:endParaRPr lang="ru-RU" sz="1350" b="1" dirty="0">
              <a:solidFill>
                <a:srgbClr val="001F5F"/>
              </a:solidFill>
              <a:latin typeface="Georgia" panose="02040502050405020303" pitchFamily="18" charset="0"/>
            </a:endParaRPr>
          </a:p>
          <a:p>
            <a:pPr>
              <a:defRPr/>
            </a:pPr>
            <a:r>
              <a:rPr lang="en-US" sz="135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vk.com/</a:t>
            </a:r>
            <a:r>
              <a:rPr lang="en-US" sz="1350" b="1" dirty="0" err="1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ircoko</a:t>
            </a:r>
            <a:endParaRPr lang="ru-RU" sz="135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2" name="Picture 4" descr="Картинки по запросу &quot;твиттер вконтакте&quot;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0118" y="1810941"/>
            <a:ext cx="583406" cy="436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Рисунок 1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026" y="-134148"/>
            <a:ext cx="1117743" cy="912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758D-62B0-4807-9081-57B5BE1309F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Заголовок 1"/>
          <p:cNvSpPr txBox="1">
            <a:spLocks noGrp="1"/>
          </p:cNvSpPr>
          <p:nvPr>
            <p:ph type="title"/>
          </p:nvPr>
        </p:nvSpPr>
        <p:spPr>
          <a:xfrm>
            <a:off x="431602" y="141590"/>
            <a:ext cx="7610094" cy="590145"/>
          </a:xfrm>
          <a:prstGeom prst="rect">
            <a:avLst/>
          </a:prstGeom>
          <a:solidFill>
            <a:srgbClr val="002060"/>
          </a:solidFill>
        </p:spPr>
        <p:txBody>
          <a:bodyPr vert="horz" lIns="68580" tIns="34290" rIns="68580" bIns="34290" rtlCol="0" anchor="ctr">
            <a:norm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Начальный отбор школ в ШНОР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54884" y="1085539"/>
            <a:ext cx="791443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Федеральная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методика </a:t>
            </a:r>
          </a:p>
          <a:p>
            <a:pPr algn="ctr"/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выявления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общеобразовательных организаций, имеющих низкие образовательные результаты обучающихся, на основе комплексного анализа данных об образовательных организациях, в том числе данных о качестве образования </a:t>
            </a:r>
            <a:endParaRPr lang="ru-RU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48465" y="4171319"/>
            <a:ext cx="8729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solidFill>
                  <a:srgbClr val="002060"/>
                </a:solidFill>
                <a:latin typeface="Georgia" panose="02040502050405020303" pitchFamily="18" charset="0"/>
                <a:hlinkClick r:id="rId2"/>
              </a:rPr>
              <a:t>http</a:t>
            </a:r>
            <a:r>
              <a:rPr lang="en-US" sz="2400" dirty="0">
                <a:solidFill>
                  <a:srgbClr val="002060"/>
                </a:solidFill>
                <a:latin typeface="Georgia" panose="02040502050405020303" pitchFamily="18" charset="0"/>
                <a:hlinkClick r:id="rId2"/>
              </a:rPr>
              <a:t>://</a:t>
            </a:r>
            <a:r>
              <a:rPr lang="en-US" sz="2400" dirty="0" smtClean="0">
                <a:solidFill>
                  <a:srgbClr val="002060"/>
                </a:solidFill>
                <a:latin typeface="Georgia" panose="02040502050405020303" pitchFamily="18" charset="0"/>
                <a:hlinkClick r:id="rId2"/>
              </a:rPr>
              <a:t>www.ivege.ru/content/work/SHOR</a:t>
            </a:r>
            <a:endParaRPr lang="ru-RU" sz="2400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just"/>
            <a:r>
              <a:rPr lang="en-US" sz="2400" dirty="0">
                <a:solidFill>
                  <a:srgbClr val="002060"/>
                </a:solidFill>
                <a:latin typeface="Georgia" panose="02040502050405020303" pitchFamily="18" charset="0"/>
                <a:hlinkClick r:id="rId3"/>
              </a:rPr>
              <a:t>https://</a:t>
            </a:r>
            <a:r>
              <a:rPr lang="en-US" sz="2400" dirty="0" smtClean="0">
                <a:solidFill>
                  <a:srgbClr val="002060"/>
                </a:solidFill>
                <a:latin typeface="Georgia" panose="02040502050405020303" pitchFamily="18" charset="0"/>
                <a:hlinkClick r:id="rId3"/>
              </a:rPr>
              <a:t>fioco.ru/antirisk</a:t>
            </a: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</a:rPr>
              <a:t> </a:t>
            </a:r>
            <a:endParaRPr lang="ru-RU" sz="2400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pic>
        <p:nvPicPr>
          <p:cNvPr id="11" name="Рисунок 1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26257" y="0"/>
            <a:ext cx="1117743" cy="912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48486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758D-62B0-4807-9081-57B5BE1309F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Заголовок 1"/>
          <p:cNvSpPr txBox="1">
            <a:spLocks noGrp="1"/>
          </p:cNvSpPr>
          <p:nvPr>
            <p:ph type="title"/>
          </p:nvPr>
        </p:nvSpPr>
        <p:spPr>
          <a:xfrm>
            <a:off x="431602" y="141590"/>
            <a:ext cx="7610094" cy="590145"/>
          </a:xfrm>
          <a:prstGeom prst="rect">
            <a:avLst/>
          </a:prstGeom>
          <a:solidFill>
            <a:srgbClr val="002060"/>
          </a:solidFill>
        </p:spPr>
        <p:txBody>
          <a:bodyPr vert="horz" lIns="68580" tIns="34290" rIns="68580" bIns="34290" rtlCol="0" anchor="ctr">
            <a:normAutofit/>
          </a:bodyPr>
          <a:lstStyle/>
          <a:p>
            <a:pPr algn="ctr"/>
            <a:r>
              <a:rPr lang="ru-RU" altLang="ru-RU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Этапы реализации Методики</a:t>
            </a:r>
            <a:endParaRPr lang="ru-RU" altLang="ru-RU" sz="27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26257" y="0"/>
            <a:ext cx="1117743" cy="912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89186" y="1507399"/>
            <a:ext cx="887283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этап.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начального списка рисковых школ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посредством использования данных федеральных мониторинговых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процедур: ВПР, ОГЭ, ЕГЭ.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53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758D-62B0-4807-9081-57B5BE1309F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Заголовок 1"/>
          <p:cNvSpPr txBox="1">
            <a:spLocks noGrp="1"/>
          </p:cNvSpPr>
          <p:nvPr>
            <p:ph type="title"/>
          </p:nvPr>
        </p:nvSpPr>
        <p:spPr>
          <a:xfrm>
            <a:off x="431602" y="141590"/>
            <a:ext cx="7610094" cy="590145"/>
          </a:xfrm>
          <a:prstGeom prst="rect">
            <a:avLst/>
          </a:prstGeom>
          <a:solidFill>
            <a:srgbClr val="002060"/>
          </a:solidFill>
        </p:spPr>
        <p:txBody>
          <a:bodyPr vert="horz" lIns="68580" tIns="34290" rIns="68580" bIns="34290" rtlCol="0" anchor="ctr">
            <a:normAutofit/>
          </a:bodyPr>
          <a:lstStyle/>
          <a:p>
            <a:pPr algn="ctr"/>
            <a:r>
              <a:rPr lang="ru-RU" altLang="ru-RU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Этапы реализации Методики</a:t>
            </a:r>
            <a:endParaRPr lang="ru-RU" altLang="ru-RU" sz="27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26257" y="0"/>
            <a:ext cx="1117743" cy="912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14411" y="1053771"/>
            <a:ext cx="887283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этап.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комплексного анализа данных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целью группировки рисковых школ со схожими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показателями: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слабо успевающих обучающихся;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школы (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городская/сельская/малокомплектная);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транспортная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доступность;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кадров и базовой инфраструктуры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3239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758D-62B0-4807-9081-57B5BE1309F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Заголовок 1"/>
          <p:cNvSpPr txBox="1">
            <a:spLocks noGrp="1"/>
          </p:cNvSpPr>
          <p:nvPr>
            <p:ph type="title"/>
          </p:nvPr>
        </p:nvSpPr>
        <p:spPr>
          <a:xfrm>
            <a:off x="431602" y="141590"/>
            <a:ext cx="7610094" cy="590145"/>
          </a:xfrm>
          <a:prstGeom prst="rect">
            <a:avLst/>
          </a:prstGeom>
          <a:solidFill>
            <a:srgbClr val="002060"/>
          </a:solidFill>
        </p:spPr>
        <p:txBody>
          <a:bodyPr vert="horz" lIns="68580" tIns="34290" rIns="68580" bIns="34290" rtlCol="0" anchor="ctr">
            <a:normAutofit/>
          </a:bodyPr>
          <a:lstStyle/>
          <a:p>
            <a:pPr algn="ctr"/>
            <a:r>
              <a:rPr lang="ru-RU" altLang="ru-RU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Этапы реализации Методики</a:t>
            </a:r>
            <a:endParaRPr lang="ru-RU" altLang="ru-RU" sz="27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26257" y="0"/>
            <a:ext cx="1117743" cy="912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98073" y="1852727"/>
            <a:ext cx="89800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этап.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Отбор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 для участия в проекте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выполняется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участием региона.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15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758D-62B0-4807-9081-57B5BE1309F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Заголовок 1"/>
          <p:cNvSpPr txBox="1">
            <a:spLocks noGrp="1"/>
          </p:cNvSpPr>
          <p:nvPr>
            <p:ph type="title"/>
          </p:nvPr>
        </p:nvSpPr>
        <p:spPr>
          <a:xfrm>
            <a:off x="431602" y="141590"/>
            <a:ext cx="7610094" cy="590145"/>
          </a:xfrm>
          <a:prstGeom prst="rect">
            <a:avLst/>
          </a:prstGeom>
          <a:solidFill>
            <a:srgbClr val="002060"/>
          </a:solidFill>
        </p:spPr>
        <p:txBody>
          <a:bodyPr vert="horz" lIns="68580" tIns="34290" rIns="68580" bIns="34290" rtlCol="0" anchor="ctr">
            <a:normAutofit fontScale="90000"/>
          </a:bodyPr>
          <a:lstStyle/>
          <a:p>
            <a:pPr algn="ctr"/>
            <a:r>
              <a:rPr lang="ru-RU" altLang="ru-RU" sz="27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Этап 1. Формирование начального списка рисковых школ</a:t>
            </a:r>
          </a:p>
        </p:txBody>
      </p:sp>
      <p:pic>
        <p:nvPicPr>
          <p:cNvPr id="5" name="Рисунок 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26257" y="0"/>
            <a:ext cx="1117743" cy="912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133906887"/>
              </p:ext>
            </p:extLst>
          </p:nvPr>
        </p:nvGraphicFramePr>
        <p:xfrm>
          <a:off x="431602" y="830986"/>
          <a:ext cx="8214208" cy="4231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00889" y="2715813"/>
            <a:ext cx="4729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00888" y="3889059"/>
            <a:ext cx="4729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53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758D-62B0-4807-9081-57B5BE1309F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Заголовок 1"/>
          <p:cNvSpPr txBox="1">
            <a:spLocks noGrp="1"/>
          </p:cNvSpPr>
          <p:nvPr>
            <p:ph type="title"/>
          </p:nvPr>
        </p:nvSpPr>
        <p:spPr>
          <a:xfrm>
            <a:off x="431602" y="141590"/>
            <a:ext cx="7610094" cy="590145"/>
          </a:xfrm>
          <a:prstGeom prst="rect">
            <a:avLst/>
          </a:prstGeom>
          <a:solidFill>
            <a:srgbClr val="002060"/>
          </a:solidFill>
        </p:spPr>
        <p:txBody>
          <a:bodyPr vert="horz" lIns="68580" tIns="34290" rIns="68580" bIns="34290" rtlCol="0" anchor="ctr">
            <a:normAutofit fontScale="90000"/>
          </a:bodyPr>
          <a:lstStyle/>
          <a:p>
            <a:pPr algn="ctr"/>
            <a:r>
              <a:rPr lang="ru-RU" altLang="ru-RU" sz="27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Этап 1. Формирование начального списка рисковых школ</a:t>
            </a:r>
          </a:p>
        </p:txBody>
      </p:sp>
      <p:pic>
        <p:nvPicPr>
          <p:cNvPr id="5" name="Рисунок 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26257" y="0"/>
            <a:ext cx="1117743" cy="912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07277" y="1652673"/>
            <a:ext cx="7958155" cy="255454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2021 году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Ивановской области выявлено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общеобразовательных организаций с низкими образовательными результатами, </a:t>
            </a: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из которых участвовали ранее в федеральном проекте «500+»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48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758D-62B0-4807-9081-57B5BE1309F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Заголовок 1"/>
          <p:cNvSpPr txBox="1">
            <a:spLocks noGrp="1"/>
          </p:cNvSpPr>
          <p:nvPr>
            <p:ph type="title"/>
          </p:nvPr>
        </p:nvSpPr>
        <p:spPr>
          <a:xfrm>
            <a:off x="431602" y="141590"/>
            <a:ext cx="7610094" cy="697136"/>
          </a:xfrm>
          <a:prstGeom prst="rect">
            <a:avLst/>
          </a:prstGeom>
          <a:solidFill>
            <a:srgbClr val="002060"/>
          </a:solidFill>
        </p:spPr>
        <p:txBody>
          <a:bodyPr vert="horz" lIns="68580" tIns="34290" rIns="68580" bIns="34290" rtlCol="0" anchor="ctr">
            <a:normAutofit fontScale="90000"/>
          </a:bodyPr>
          <a:lstStyle/>
          <a:p>
            <a:pPr algn="ctr"/>
            <a:r>
              <a:rPr lang="ru-RU" altLang="ru-RU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Трактовка определения «низкие результаты оценочной процедуры»</a:t>
            </a:r>
            <a:endParaRPr lang="ru-RU" altLang="ru-RU" sz="27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26257" y="0"/>
            <a:ext cx="1117743" cy="912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67533557"/>
              </p:ext>
            </p:extLst>
          </p:nvPr>
        </p:nvGraphicFramePr>
        <p:xfrm>
          <a:off x="406932" y="912181"/>
          <a:ext cx="8610944" cy="42313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81" b="16296"/>
          <a:stretch/>
        </p:blipFill>
        <p:spPr>
          <a:xfrm>
            <a:off x="546455" y="1858375"/>
            <a:ext cx="1198634" cy="424086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11" b="8927"/>
          <a:stretch/>
        </p:blipFill>
        <p:spPr>
          <a:xfrm>
            <a:off x="572214" y="3652741"/>
            <a:ext cx="1147117" cy="591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27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Стрелка вправо 18"/>
          <p:cNvSpPr/>
          <p:nvPr/>
        </p:nvSpPr>
        <p:spPr>
          <a:xfrm>
            <a:off x="4186919" y="2443215"/>
            <a:ext cx="538314" cy="326694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758D-62B0-4807-9081-57B5BE1309F1}" type="slidenum">
              <a:rPr lang="ru-RU" smtClean="0">
                <a:solidFill>
                  <a:prstClr val="black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pPr/>
              <a:t>9</a:t>
            </a:fld>
            <a:endParaRPr lang="ru-RU">
              <a:solidFill>
                <a:prstClr val="black">
                  <a:tint val="75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919255015"/>
              </p:ext>
            </p:extLst>
          </p:nvPr>
        </p:nvGraphicFramePr>
        <p:xfrm>
          <a:off x="821677" y="926090"/>
          <a:ext cx="5165410" cy="3360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Заголовок 1"/>
          <p:cNvSpPr txBox="1">
            <a:spLocks noGrp="1"/>
          </p:cNvSpPr>
          <p:nvPr>
            <p:ph type="title"/>
          </p:nvPr>
        </p:nvSpPr>
        <p:spPr>
          <a:xfrm>
            <a:off x="431602" y="141590"/>
            <a:ext cx="7610094" cy="590145"/>
          </a:xfrm>
          <a:prstGeom prst="rect">
            <a:avLst/>
          </a:prstGeom>
          <a:solidFill>
            <a:srgbClr val="002060"/>
          </a:solidFill>
        </p:spPr>
        <p:txBody>
          <a:bodyPr vert="horz" lIns="68580" tIns="34290" rIns="68580" bIns="34290" rtlCol="0" anchor="ctr">
            <a:normAutofit/>
          </a:bodyPr>
          <a:lstStyle/>
          <a:p>
            <a:pPr algn="ctr"/>
            <a:r>
              <a:rPr lang="ru-RU" altLang="ru-RU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Анализируемые оценочные процедуры</a:t>
            </a:r>
            <a:endParaRPr lang="ru-RU" altLang="ru-RU" sz="27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41543" y="1966945"/>
            <a:ext cx="21045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Анализ оценочных процедур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393495" y="3300535"/>
            <a:ext cx="3773046" cy="1323439"/>
          </a:xfrm>
          <a:prstGeom prst="rect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Математика (базовая) - только для данных 2019 года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Математика (профильная)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Русский язык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3855181" y="1259095"/>
            <a:ext cx="538314" cy="326694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393494" y="1135407"/>
            <a:ext cx="3482961" cy="707886"/>
          </a:xfrm>
          <a:prstGeom prst="rect">
            <a:avLst/>
          </a:prstGeom>
          <a:noFill/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Математика (5, 6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класс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Русский язык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5, 6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класс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4725231" y="2283396"/>
            <a:ext cx="2164325" cy="707886"/>
          </a:xfrm>
          <a:prstGeom prst="rect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Русский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язык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трелка вправо 19"/>
          <p:cNvSpPr/>
          <p:nvPr/>
        </p:nvSpPr>
        <p:spPr>
          <a:xfrm>
            <a:off x="3855181" y="3675797"/>
            <a:ext cx="538314" cy="326694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" name="Рисунок 1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26257" y="0"/>
            <a:ext cx="1117743" cy="912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377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3077</TotalTime>
  <Words>879</Words>
  <Application>Microsoft Office PowerPoint</Application>
  <PresentationFormat>Экран (16:9)</PresentationFormat>
  <Paragraphs>153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19</vt:i4>
      </vt:variant>
    </vt:vector>
  </HeadingPairs>
  <TitlesOfParts>
    <vt:vector size="31" baseType="lpstr">
      <vt:lpstr>Microsoft YaHei</vt:lpstr>
      <vt:lpstr>Aharoni</vt:lpstr>
      <vt:lpstr>Arial</vt:lpstr>
      <vt:lpstr>Calibri</vt:lpstr>
      <vt:lpstr>Calibri Light</vt:lpstr>
      <vt:lpstr>Century Gothic</vt:lpstr>
      <vt:lpstr>Georgia</vt:lpstr>
      <vt:lpstr>Times New Roman</vt:lpstr>
      <vt:lpstr>Wingdings</vt:lpstr>
      <vt:lpstr>Тема Office</vt:lpstr>
      <vt:lpstr>1_Тема Office</vt:lpstr>
      <vt:lpstr>2_Тема Office</vt:lpstr>
      <vt:lpstr>Региональная методика отбора общеобразовательных организаций Ивановской области к участию в федеральном проекте «Адресная методическая помощь «500+» из списка ШНОР, предложенного ФГБУ ФИОКО</vt:lpstr>
      <vt:lpstr>Начальный отбор школ в ШНОР</vt:lpstr>
      <vt:lpstr>Этапы реализации Методики</vt:lpstr>
      <vt:lpstr>Этапы реализации Методики</vt:lpstr>
      <vt:lpstr>Этапы реализации Методики</vt:lpstr>
      <vt:lpstr>Этап 1. Формирование начального списка рисковых школ</vt:lpstr>
      <vt:lpstr>Этап 1. Формирование начального списка рисковых школ</vt:lpstr>
      <vt:lpstr>Трактовка определения «низкие результаты оценочной процедуры»</vt:lpstr>
      <vt:lpstr>Анализируемые оценочные процедуры</vt:lpstr>
      <vt:lpstr>Этап 2. Комплексный анализ данных</vt:lpstr>
      <vt:lpstr>Часть 1 этапа 2. Определение степени неосвоения ООП на федеральном уровне</vt:lpstr>
      <vt:lpstr>Часть 2 этапа 2. Исследование контекстных данных на региональном уровне</vt:lpstr>
      <vt:lpstr>Часть 2 этапа 2. Исследование контекстных данных на региональном уровне</vt:lpstr>
      <vt:lpstr>Часть 2 этапа 2. Исследование контекстных данных</vt:lpstr>
      <vt:lpstr>Часть 2 этапа 2. Исследование контекстных данных</vt:lpstr>
      <vt:lpstr>Формирование групп ОО по результатам анализа</vt:lpstr>
      <vt:lpstr>Этап 3. Принципы отбора ОО в регионе для участия в проекте «500+»</vt:lpstr>
      <vt:lpstr>Распределение ОО, не участвовавших ранее в проекте «500+», по группам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Конфликтная комиссия- рассмотрение апелляций</dc:title>
  <dc:creator>Lebedeva DS</dc:creator>
  <cp:lastModifiedBy>uzer</cp:lastModifiedBy>
  <cp:revision>324</cp:revision>
  <cp:lastPrinted>2022-01-19T07:06:15Z</cp:lastPrinted>
  <dcterms:created xsi:type="dcterms:W3CDTF">2017-03-31T11:14:21Z</dcterms:created>
  <dcterms:modified xsi:type="dcterms:W3CDTF">2022-01-19T07:06:32Z</dcterms:modified>
</cp:coreProperties>
</file>