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80" r:id="rId4"/>
    <p:sldId id="282" r:id="rId5"/>
    <p:sldId id="279" r:id="rId6"/>
    <p:sldId id="284" r:id="rId7"/>
    <p:sldId id="285" r:id="rId8"/>
    <p:sldId id="286" r:id="rId9"/>
    <p:sldId id="287" r:id="rId10"/>
    <p:sldId id="288" r:id="rId11"/>
    <p:sldId id="28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80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75DE24-F1AC-4BCA-B7CC-9D8B3862CD5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615747-59E5-4067-ACA2-98C895CFBAF5}">
      <dgm:prSet phldrT="[Текст]"/>
      <dgm:spPr/>
      <dgm:t>
        <a:bodyPr/>
        <a:lstStyle/>
        <a:p>
          <a:endParaRPr lang="ru-RU" dirty="0"/>
        </a:p>
      </dgm:t>
    </dgm:pt>
    <dgm:pt modelId="{20CAC2B0-FB80-4E1A-BC8D-702A0F260BBF}" type="parTrans" cxnId="{C8BA74FA-1BBF-492F-8A31-E5A5EA0D2106}">
      <dgm:prSet/>
      <dgm:spPr/>
      <dgm:t>
        <a:bodyPr/>
        <a:lstStyle/>
        <a:p>
          <a:endParaRPr lang="ru-RU"/>
        </a:p>
      </dgm:t>
    </dgm:pt>
    <dgm:pt modelId="{4CBB956E-7C97-4D85-A31B-6800858F0C08}" type="sibTrans" cxnId="{C8BA74FA-1BBF-492F-8A31-E5A5EA0D2106}">
      <dgm:prSet/>
      <dgm:spPr/>
      <dgm:t>
        <a:bodyPr/>
        <a:lstStyle/>
        <a:p>
          <a:endParaRPr lang="ru-RU"/>
        </a:p>
      </dgm:t>
    </dgm:pt>
    <dgm:pt modelId="{CEEB1709-FFC5-4B59-834B-FFA2AF19A1F4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Школа (управленческая команда)</a:t>
          </a:r>
          <a:endParaRPr lang="ru-RU" dirty="0"/>
        </a:p>
      </dgm:t>
    </dgm:pt>
    <dgm:pt modelId="{200B396E-3673-4FC2-9A50-F6D0D27943A5}" type="parTrans" cxnId="{9212BEF2-8251-4628-9B5E-525491851207}">
      <dgm:prSet/>
      <dgm:spPr/>
      <dgm:t>
        <a:bodyPr/>
        <a:lstStyle/>
        <a:p>
          <a:endParaRPr lang="ru-RU"/>
        </a:p>
      </dgm:t>
    </dgm:pt>
    <dgm:pt modelId="{0E7A03BE-3B2C-4E7D-93FC-A8842BEC401C}" type="sibTrans" cxnId="{9212BEF2-8251-4628-9B5E-525491851207}">
      <dgm:prSet/>
      <dgm:spPr/>
      <dgm:t>
        <a:bodyPr/>
        <a:lstStyle/>
        <a:p>
          <a:endParaRPr lang="ru-RU"/>
        </a:p>
      </dgm:t>
    </dgm:pt>
    <dgm:pt modelId="{A8CEA027-C86A-42D5-8347-185627FBE437}">
      <dgm:prSet phldrT="[Текст]"/>
      <dgm:spPr/>
      <dgm:t>
        <a:bodyPr/>
        <a:lstStyle/>
        <a:p>
          <a:endParaRPr lang="ru-RU" dirty="0"/>
        </a:p>
      </dgm:t>
    </dgm:pt>
    <dgm:pt modelId="{EC4EFF47-E7EC-4440-8CBC-A3EC3A642CCA}" type="parTrans" cxnId="{7659DF38-2A29-4E65-A388-6E08581EAB0C}">
      <dgm:prSet/>
      <dgm:spPr/>
      <dgm:t>
        <a:bodyPr/>
        <a:lstStyle/>
        <a:p>
          <a:endParaRPr lang="ru-RU"/>
        </a:p>
      </dgm:t>
    </dgm:pt>
    <dgm:pt modelId="{9F14F7A4-ABB1-46FB-AB96-B711F8F3F963}" type="sibTrans" cxnId="{7659DF38-2A29-4E65-A388-6E08581EAB0C}">
      <dgm:prSet/>
      <dgm:spPr/>
      <dgm:t>
        <a:bodyPr/>
        <a:lstStyle/>
        <a:p>
          <a:endParaRPr lang="ru-RU"/>
        </a:p>
      </dgm:t>
    </dgm:pt>
    <dgm:pt modelId="{EEAB83C1-033A-4715-9AF9-DDDC8A548574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Куратор</a:t>
          </a:r>
          <a:r>
            <a:rPr lang="ru-RU" dirty="0" smtClean="0"/>
            <a:t> </a:t>
          </a:r>
          <a:r>
            <a:rPr lang="ru-RU" dirty="0" smtClean="0"/>
            <a:t>обсуждает с управленческой командой школы выявленные риски и помогает определить пути преодоления рисков, изучает </a:t>
          </a:r>
          <a:r>
            <a:rPr lang="ru-RU" dirty="0" smtClean="0"/>
            <a:t>размещенные в ИС МЭДК документы и согласует их, поставив отметку «выполнено» или «требуется доработка» (во втором случае необходимо отметить в сообщении, что нужно исправить)</a:t>
          </a:r>
          <a:endParaRPr lang="ru-RU" dirty="0"/>
        </a:p>
      </dgm:t>
    </dgm:pt>
    <dgm:pt modelId="{04E0DEDB-D810-4BCC-8DBA-F8CE29887E68}" type="parTrans" cxnId="{59609E8C-C743-42FF-89DF-D56ECB6C3049}">
      <dgm:prSet/>
      <dgm:spPr/>
      <dgm:t>
        <a:bodyPr/>
        <a:lstStyle/>
        <a:p>
          <a:endParaRPr lang="ru-RU"/>
        </a:p>
      </dgm:t>
    </dgm:pt>
    <dgm:pt modelId="{6C62869B-CF12-4240-8393-E22D97541599}" type="sibTrans" cxnId="{59609E8C-C743-42FF-89DF-D56ECB6C3049}">
      <dgm:prSet/>
      <dgm:spPr/>
      <dgm:t>
        <a:bodyPr/>
        <a:lstStyle/>
        <a:p>
          <a:endParaRPr lang="ru-RU"/>
        </a:p>
      </dgm:t>
    </dgm:pt>
    <dgm:pt modelId="{63C693C3-9FE2-48ED-A2F0-1DA6AD0665FC}">
      <dgm:prSet phldrT="[Текст]"/>
      <dgm:spPr/>
      <dgm:t>
        <a:bodyPr/>
        <a:lstStyle/>
        <a:p>
          <a:endParaRPr lang="ru-RU" dirty="0"/>
        </a:p>
      </dgm:t>
    </dgm:pt>
    <dgm:pt modelId="{AB189D7F-7C94-43CE-AD34-E308AA2ED7A4}" type="parTrans" cxnId="{C5C95159-5DC0-460C-B465-FE3577882387}">
      <dgm:prSet/>
      <dgm:spPr/>
      <dgm:t>
        <a:bodyPr/>
        <a:lstStyle/>
        <a:p>
          <a:endParaRPr lang="ru-RU"/>
        </a:p>
      </dgm:t>
    </dgm:pt>
    <dgm:pt modelId="{D45954AF-6DD0-415C-933F-A60E5BF58517}" type="sibTrans" cxnId="{C5C95159-5DC0-460C-B465-FE3577882387}">
      <dgm:prSet/>
      <dgm:spPr/>
      <dgm:t>
        <a:bodyPr/>
        <a:lstStyle/>
        <a:p>
          <a:endParaRPr lang="ru-RU"/>
        </a:p>
      </dgm:t>
    </dgm:pt>
    <dgm:pt modelId="{261A137B-25AC-4E3D-AF64-55BBBB2DFF84}">
      <dgm:prSet phldrT="[Текст]"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Муниципальный координатор </a:t>
          </a:r>
          <a:r>
            <a:rPr lang="ru-RU" dirty="0" smtClean="0"/>
            <a:t>проверяет своевременность и качество всех размещенных в системе документов по школам своего </a:t>
          </a:r>
          <a:r>
            <a:rPr lang="ru-RU" dirty="0" smtClean="0"/>
            <a:t>муниципалитета, оказывает поддержку школе в работе над преодолением выявленных рисков</a:t>
          </a:r>
          <a:endParaRPr lang="ru-RU" dirty="0"/>
        </a:p>
      </dgm:t>
    </dgm:pt>
    <dgm:pt modelId="{8EDA6BB0-20BB-4015-B61D-B8186C11E752}" type="parTrans" cxnId="{654336A5-4FE1-4D42-8DD4-C47E4959C974}">
      <dgm:prSet/>
      <dgm:spPr/>
      <dgm:t>
        <a:bodyPr/>
        <a:lstStyle/>
        <a:p>
          <a:endParaRPr lang="ru-RU"/>
        </a:p>
      </dgm:t>
    </dgm:pt>
    <dgm:pt modelId="{B0CF5783-437A-4DAF-8C4D-8329456AB672}" type="sibTrans" cxnId="{654336A5-4FE1-4D42-8DD4-C47E4959C974}">
      <dgm:prSet/>
      <dgm:spPr/>
      <dgm:t>
        <a:bodyPr/>
        <a:lstStyle/>
        <a:p>
          <a:endParaRPr lang="ru-RU"/>
        </a:p>
      </dgm:t>
    </dgm:pt>
    <dgm:pt modelId="{5E4FF898-9210-4870-9D37-1F06A914080F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14BBBDA0-6B1F-4AB3-BB20-A8BEB5D8840A}" type="parTrans" cxnId="{68E5071C-D4B8-4921-BC14-92B48A683B1F}">
      <dgm:prSet/>
      <dgm:spPr/>
      <dgm:t>
        <a:bodyPr/>
        <a:lstStyle/>
        <a:p>
          <a:endParaRPr lang="ru-RU"/>
        </a:p>
      </dgm:t>
    </dgm:pt>
    <dgm:pt modelId="{533C3B18-1D23-44A7-AD34-DC91041BBF54}" type="sibTrans" cxnId="{68E5071C-D4B8-4921-BC14-92B48A683B1F}">
      <dgm:prSet/>
      <dgm:spPr/>
      <dgm:t>
        <a:bodyPr/>
        <a:lstStyle/>
        <a:p>
          <a:endParaRPr lang="ru-RU"/>
        </a:p>
      </dgm:t>
    </dgm:pt>
    <dgm:pt modelId="{7F96FE37-23B7-4E9C-8B03-2B457AAC31F7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FF0000"/>
              </a:solidFill>
            </a:rPr>
            <a:t>Региональный координатор </a:t>
          </a:r>
          <a:r>
            <a:rPr lang="ru-RU" sz="1600" dirty="0" smtClean="0">
              <a:solidFill>
                <a:schemeClr val="tx1"/>
              </a:solidFill>
            </a:rPr>
            <a:t>проводит мониторинг размещения документов в ИС МЭДК во всех 18 школах</a:t>
          </a:r>
        </a:p>
        <a:p>
          <a:pPr algn="l"/>
          <a:r>
            <a:rPr lang="ru-RU" sz="1600" dirty="0" smtClean="0">
              <a:solidFill>
                <a:schemeClr val="tx1"/>
              </a:solidFill>
            </a:rPr>
            <a:t> </a:t>
          </a:r>
          <a:endParaRPr lang="ru-RU" sz="1600" dirty="0">
            <a:solidFill>
              <a:schemeClr val="tx1"/>
            </a:solidFill>
          </a:endParaRPr>
        </a:p>
      </dgm:t>
    </dgm:pt>
    <dgm:pt modelId="{5D950414-C535-4B12-AE1A-E84E408DD9DF}" type="parTrans" cxnId="{6152CAD6-7768-4B7F-80A8-5C9CCA27B112}">
      <dgm:prSet/>
      <dgm:spPr/>
      <dgm:t>
        <a:bodyPr/>
        <a:lstStyle/>
        <a:p>
          <a:endParaRPr lang="ru-RU"/>
        </a:p>
      </dgm:t>
    </dgm:pt>
    <dgm:pt modelId="{452AF58C-8168-4B52-A05E-45DB3B15B2B6}" type="sibTrans" cxnId="{6152CAD6-7768-4B7F-80A8-5C9CCA27B112}">
      <dgm:prSet/>
      <dgm:spPr/>
      <dgm:t>
        <a:bodyPr/>
        <a:lstStyle/>
        <a:p>
          <a:endParaRPr lang="ru-RU"/>
        </a:p>
      </dgm:t>
    </dgm:pt>
    <dgm:pt modelId="{72CA436F-4F3F-4AEA-A700-5257AE4C0775}">
      <dgm:prSet phldrT="[Текст]"/>
      <dgm:spPr/>
      <dgm:t>
        <a:bodyPr/>
        <a:lstStyle/>
        <a:p>
          <a:r>
            <a:rPr lang="ru-RU" dirty="0" smtClean="0"/>
            <a:t>проводит анализ нормативных документов школы и вносит в них изменения, составляет </a:t>
          </a:r>
          <a:r>
            <a:rPr lang="ru-RU" dirty="0" smtClean="0"/>
            <a:t>концепцию </a:t>
          </a:r>
          <a:r>
            <a:rPr lang="ru-RU" dirty="0" smtClean="0"/>
            <a:t>программы развития  </a:t>
          </a:r>
          <a:r>
            <a:rPr lang="ru-RU" dirty="0" smtClean="0"/>
            <a:t>и формирует среднесрочную программу развития, детализирует ее по рискам и загружает в ИС МЭДК</a:t>
          </a:r>
          <a:endParaRPr lang="ru-RU" dirty="0"/>
        </a:p>
      </dgm:t>
    </dgm:pt>
    <dgm:pt modelId="{CC19C08A-A3AB-40ED-9D50-88CA52189ED5}" type="parTrans" cxnId="{8D310EA7-78FF-4D96-9F6B-B4F4D7E50DA5}">
      <dgm:prSet/>
      <dgm:spPr/>
      <dgm:t>
        <a:bodyPr/>
        <a:lstStyle/>
        <a:p>
          <a:endParaRPr lang="ru-RU"/>
        </a:p>
      </dgm:t>
    </dgm:pt>
    <dgm:pt modelId="{9B04079C-DF61-456E-927E-08B59EE6584A}" type="sibTrans" cxnId="{8D310EA7-78FF-4D96-9F6B-B4F4D7E50DA5}">
      <dgm:prSet/>
      <dgm:spPr/>
      <dgm:t>
        <a:bodyPr/>
        <a:lstStyle/>
        <a:p>
          <a:endParaRPr lang="ru-RU"/>
        </a:p>
      </dgm:t>
    </dgm:pt>
    <dgm:pt modelId="{689227EB-F27F-45A9-926D-AC96E002016B}">
      <dgm:prSet phldrT="[Текст]"/>
      <dgm:spPr/>
      <dgm:t>
        <a:bodyPr/>
        <a:lstStyle/>
        <a:p>
          <a:r>
            <a:rPr lang="ru-RU" dirty="0" smtClean="0"/>
            <a:t>работает с рисковым профилем, совместно с куратором оценивает выявленные риски и определяет, над преодолением каких рисков  будет работать,  определяет перечень мероприятий, направленных на преодоление выявленных рисков, заполняет шаблон самодиагностики в ИС МЭДК; </a:t>
          </a:r>
          <a:endParaRPr lang="ru-RU" dirty="0"/>
        </a:p>
      </dgm:t>
    </dgm:pt>
    <dgm:pt modelId="{E4F44F20-B0E3-4AC6-BCBE-B6A7C8A69649}" type="parTrans" cxnId="{51670F42-7841-4182-B1A0-4DD0266988FB}">
      <dgm:prSet/>
      <dgm:spPr/>
      <dgm:t>
        <a:bodyPr/>
        <a:lstStyle/>
        <a:p>
          <a:endParaRPr lang="ru-RU"/>
        </a:p>
      </dgm:t>
    </dgm:pt>
    <dgm:pt modelId="{E8B7C46A-4DC8-4F73-AC56-1A12F3578F0B}" type="sibTrans" cxnId="{51670F42-7841-4182-B1A0-4DD0266988FB}">
      <dgm:prSet/>
      <dgm:spPr/>
      <dgm:t>
        <a:bodyPr/>
        <a:lstStyle/>
        <a:p>
          <a:endParaRPr lang="ru-RU"/>
        </a:p>
      </dgm:t>
    </dgm:pt>
    <dgm:pt modelId="{5B019203-3225-4F96-96F9-58E00B80DA7A}" type="pres">
      <dgm:prSet presAssocID="{3175DE24-F1AC-4BCA-B7CC-9D8B3862CD5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1C2034-45B8-4789-98B0-B5CA01F198E2}" type="pres">
      <dgm:prSet presAssocID="{BE615747-59E5-4067-ACA2-98C895CFBAF5}" presName="linNode" presStyleCnt="0"/>
      <dgm:spPr/>
    </dgm:pt>
    <dgm:pt modelId="{BD78A9E0-B88D-43D0-9A9B-C23DC40C7B71}" type="pres">
      <dgm:prSet presAssocID="{BE615747-59E5-4067-ACA2-98C895CFBAF5}" presName="parentText" presStyleLbl="node1" presStyleIdx="0" presStyleCnt="5" custScaleX="7435" custScaleY="14952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F1B395-6790-4899-853A-FBBD840A276B}" type="pres">
      <dgm:prSet presAssocID="{BE615747-59E5-4067-ACA2-98C895CFBAF5}" presName="descendantText" presStyleLbl="alignAccFollowNode1" presStyleIdx="0" presStyleCnt="3" custScaleX="150469" custScaleY="186131" custLinFactNeighborX="2721" custLinFactNeighborY="5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79F05B-B73E-4A61-8853-EE00EA5147FC}" type="pres">
      <dgm:prSet presAssocID="{4CBB956E-7C97-4D85-A31B-6800858F0C08}" presName="sp" presStyleCnt="0"/>
      <dgm:spPr/>
    </dgm:pt>
    <dgm:pt modelId="{CE1CCA39-B1C2-46A9-BD62-1B255B446587}" type="pres">
      <dgm:prSet presAssocID="{A8CEA027-C86A-42D5-8347-185627FBE437}" presName="linNode" presStyleCnt="0"/>
      <dgm:spPr/>
    </dgm:pt>
    <dgm:pt modelId="{40310B5C-DC3B-440E-8877-92208F29F9E2}" type="pres">
      <dgm:prSet presAssocID="{A8CEA027-C86A-42D5-8347-185627FBE437}" presName="parentText" presStyleLbl="node1" presStyleIdx="1" presStyleCnt="5" custScaleX="6944" custScaleY="103114" custLinFactNeighborX="-234" custLinFactNeighborY="16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9A004E-CA07-4DFE-B6C1-A17892F59C3A}" type="pres">
      <dgm:prSet presAssocID="{A8CEA027-C86A-42D5-8347-185627FBE437}" presName="descendantText" presStyleLbl="alignAccFollowNode1" presStyleIdx="1" presStyleCnt="3" custScaleX="148455" custScaleY="134688" custLinFactNeighborX="4513" custLinFactNeighborY="21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F5028B-9561-4A3E-9984-08DD0B10296D}" type="pres">
      <dgm:prSet presAssocID="{9F14F7A4-ABB1-46FB-AB96-B711F8F3F963}" presName="sp" presStyleCnt="0"/>
      <dgm:spPr/>
    </dgm:pt>
    <dgm:pt modelId="{FC6D2E1F-9139-44B4-8BCA-2A4BC12BC120}" type="pres">
      <dgm:prSet presAssocID="{63C693C3-9FE2-48ED-A2F0-1DA6AD0665FC}" presName="linNode" presStyleCnt="0"/>
      <dgm:spPr/>
    </dgm:pt>
    <dgm:pt modelId="{6B361EFD-27A5-419A-9CE4-DEE009193C6C}" type="pres">
      <dgm:prSet presAssocID="{63C693C3-9FE2-48ED-A2F0-1DA6AD0665FC}" presName="parentText" presStyleLbl="node1" presStyleIdx="2" presStyleCnt="5" custScaleX="7247" custScaleY="70511" custLinFactNeighborX="-260" custLinFactNeighborY="4593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BE7243-0EE9-4777-B2F8-ADDE5336D8B1}" type="pres">
      <dgm:prSet presAssocID="{63C693C3-9FE2-48ED-A2F0-1DA6AD0665FC}" presName="descendantText" presStyleLbl="alignAccFollowNode1" presStyleIdx="2" presStyleCnt="3" custScaleX="148494" custScaleY="98061" custLinFactNeighborX="7641" custLinFactNeighborY="558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9D0906-2869-4A42-8FEF-CEFBE12DB411}" type="pres">
      <dgm:prSet presAssocID="{D45954AF-6DD0-415C-933F-A60E5BF58517}" presName="sp" presStyleCnt="0"/>
      <dgm:spPr/>
    </dgm:pt>
    <dgm:pt modelId="{5BBB98CC-B07C-49E6-97D0-B16D8D4A3CBB}" type="pres">
      <dgm:prSet presAssocID="{5E4FF898-9210-4870-9D37-1F06A914080F}" presName="linNode" presStyleCnt="0"/>
      <dgm:spPr/>
    </dgm:pt>
    <dgm:pt modelId="{79D2F317-6F83-4AE4-960C-88CBEEE5F3B6}" type="pres">
      <dgm:prSet presAssocID="{5E4FF898-9210-4870-9D37-1F06A914080F}" presName="parentText" presStyleLbl="node1" presStyleIdx="3" presStyleCnt="5" custScaleX="7179" custScaleY="58909" custLinFactNeighborX="-395" custLinFactNeighborY="476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0F9D9A-8E73-4476-9DAB-8E56464DD42A}" type="pres">
      <dgm:prSet presAssocID="{533C3B18-1D23-44A7-AD34-DC91041BBF54}" presName="sp" presStyleCnt="0"/>
      <dgm:spPr/>
    </dgm:pt>
    <dgm:pt modelId="{F37C3DB0-2187-485A-970C-D8FF638A493A}" type="pres">
      <dgm:prSet presAssocID="{7F96FE37-23B7-4E9C-8B03-2B457AAC31F7}" presName="linNode" presStyleCnt="0"/>
      <dgm:spPr/>
    </dgm:pt>
    <dgm:pt modelId="{A3F40939-6B59-4505-B5CA-2EDF1A11B45A}" type="pres">
      <dgm:prSet presAssocID="{7F96FE37-23B7-4E9C-8B03-2B457AAC31F7}" presName="parentText" presStyleLbl="node1" presStyleIdx="4" presStyleCnt="5" custScaleX="264443" custScaleY="53753" custLinFactNeighborX="34931" custLinFactNeighborY="-1094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4336A5-4FE1-4D42-8DD4-C47E4959C974}" srcId="{63C693C3-9FE2-48ED-A2F0-1DA6AD0665FC}" destId="{261A137B-25AC-4E3D-AF64-55BBBB2DFF84}" srcOrd="0" destOrd="0" parTransId="{8EDA6BB0-20BB-4015-B61D-B8186C11E752}" sibTransId="{B0CF5783-437A-4DAF-8C4D-8329456AB672}"/>
    <dgm:cxn modelId="{BD622D8C-CC72-4271-8657-ABBF74E84C7B}" type="presOf" srcId="{CEEB1709-FFC5-4B59-834B-FFA2AF19A1F4}" destId="{99F1B395-6790-4899-853A-FBBD840A276B}" srcOrd="0" destOrd="0" presId="urn:microsoft.com/office/officeart/2005/8/layout/vList5"/>
    <dgm:cxn modelId="{7659DF38-2A29-4E65-A388-6E08581EAB0C}" srcId="{3175DE24-F1AC-4BCA-B7CC-9D8B3862CD58}" destId="{A8CEA027-C86A-42D5-8347-185627FBE437}" srcOrd="1" destOrd="0" parTransId="{EC4EFF47-E7EC-4440-8CBC-A3EC3A642CCA}" sibTransId="{9F14F7A4-ABB1-46FB-AB96-B711F8F3F963}"/>
    <dgm:cxn modelId="{3313E33D-1938-4528-B0FF-7C16717D9068}" type="presOf" srcId="{689227EB-F27F-45A9-926D-AC96E002016B}" destId="{99F1B395-6790-4899-853A-FBBD840A276B}" srcOrd="0" destOrd="1" presId="urn:microsoft.com/office/officeart/2005/8/layout/vList5"/>
    <dgm:cxn modelId="{FD271E8A-8EEE-495A-861D-2386D4FD9F19}" type="presOf" srcId="{261A137B-25AC-4E3D-AF64-55BBBB2DFF84}" destId="{B1BE7243-0EE9-4777-B2F8-ADDE5336D8B1}" srcOrd="0" destOrd="0" presId="urn:microsoft.com/office/officeart/2005/8/layout/vList5"/>
    <dgm:cxn modelId="{BF028740-F8FF-4653-91F4-20BFC6A1A5C4}" type="presOf" srcId="{A8CEA027-C86A-42D5-8347-185627FBE437}" destId="{40310B5C-DC3B-440E-8877-92208F29F9E2}" srcOrd="0" destOrd="0" presId="urn:microsoft.com/office/officeart/2005/8/layout/vList5"/>
    <dgm:cxn modelId="{8D310EA7-78FF-4D96-9F6B-B4F4D7E50DA5}" srcId="{BE615747-59E5-4067-ACA2-98C895CFBAF5}" destId="{72CA436F-4F3F-4AEA-A700-5257AE4C0775}" srcOrd="2" destOrd="0" parTransId="{CC19C08A-A3AB-40ED-9D50-88CA52189ED5}" sibTransId="{9B04079C-DF61-456E-927E-08B59EE6584A}"/>
    <dgm:cxn modelId="{C8BA74FA-1BBF-492F-8A31-E5A5EA0D2106}" srcId="{3175DE24-F1AC-4BCA-B7CC-9D8B3862CD58}" destId="{BE615747-59E5-4067-ACA2-98C895CFBAF5}" srcOrd="0" destOrd="0" parTransId="{20CAC2B0-FB80-4E1A-BC8D-702A0F260BBF}" sibTransId="{4CBB956E-7C97-4D85-A31B-6800858F0C08}"/>
    <dgm:cxn modelId="{59609E8C-C743-42FF-89DF-D56ECB6C3049}" srcId="{A8CEA027-C86A-42D5-8347-185627FBE437}" destId="{EEAB83C1-033A-4715-9AF9-DDDC8A548574}" srcOrd="0" destOrd="0" parTransId="{04E0DEDB-D810-4BCC-8DBA-F8CE29887E68}" sibTransId="{6C62869B-CF12-4240-8393-E22D97541599}"/>
    <dgm:cxn modelId="{6478C31F-66EF-430C-A11F-3E266109818B}" type="presOf" srcId="{72CA436F-4F3F-4AEA-A700-5257AE4C0775}" destId="{99F1B395-6790-4899-853A-FBBD840A276B}" srcOrd="0" destOrd="2" presId="urn:microsoft.com/office/officeart/2005/8/layout/vList5"/>
    <dgm:cxn modelId="{C5C95159-5DC0-460C-B465-FE3577882387}" srcId="{3175DE24-F1AC-4BCA-B7CC-9D8B3862CD58}" destId="{63C693C3-9FE2-48ED-A2F0-1DA6AD0665FC}" srcOrd="2" destOrd="0" parTransId="{AB189D7F-7C94-43CE-AD34-E308AA2ED7A4}" sibTransId="{D45954AF-6DD0-415C-933F-A60E5BF58517}"/>
    <dgm:cxn modelId="{909E7161-3347-465F-93CF-A3DC6632DACB}" type="presOf" srcId="{63C693C3-9FE2-48ED-A2F0-1DA6AD0665FC}" destId="{6B361EFD-27A5-419A-9CE4-DEE009193C6C}" srcOrd="0" destOrd="0" presId="urn:microsoft.com/office/officeart/2005/8/layout/vList5"/>
    <dgm:cxn modelId="{68120D24-77C3-4802-A262-F97E980BB396}" type="presOf" srcId="{BE615747-59E5-4067-ACA2-98C895CFBAF5}" destId="{BD78A9E0-B88D-43D0-9A9B-C23DC40C7B71}" srcOrd="0" destOrd="0" presId="urn:microsoft.com/office/officeart/2005/8/layout/vList5"/>
    <dgm:cxn modelId="{9212BEF2-8251-4628-9B5E-525491851207}" srcId="{BE615747-59E5-4067-ACA2-98C895CFBAF5}" destId="{CEEB1709-FFC5-4B59-834B-FFA2AF19A1F4}" srcOrd="0" destOrd="0" parTransId="{200B396E-3673-4FC2-9A50-F6D0D27943A5}" sibTransId="{0E7A03BE-3B2C-4E7D-93FC-A8842BEC401C}"/>
    <dgm:cxn modelId="{2D5844F6-4828-4325-812E-82FF99F6354B}" type="presOf" srcId="{5E4FF898-9210-4870-9D37-1F06A914080F}" destId="{79D2F317-6F83-4AE4-960C-88CBEEE5F3B6}" srcOrd="0" destOrd="0" presId="urn:microsoft.com/office/officeart/2005/8/layout/vList5"/>
    <dgm:cxn modelId="{6D56AC8F-1B8A-461E-914E-96F3DB275231}" type="presOf" srcId="{3175DE24-F1AC-4BCA-B7CC-9D8B3862CD58}" destId="{5B019203-3225-4F96-96F9-58E00B80DA7A}" srcOrd="0" destOrd="0" presId="urn:microsoft.com/office/officeart/2005/8/layout/vList5"/>
    <dgm:cxn modelId="{FA2FC070-267F-4160-BAE7-7E7C0C5CF73D}" type="presOf" srcId="{EEAB83C1-033A-4715-9AF9-DDDC8A548574}" destId="{299A004E-CA07-4DFE-B6C1-A17892F59C3A}" srcOrd="0" destOrd="0" presId="urn:microsoft.com/office/officeart/2005/8/layout/vList5"/>
    <dgm:cxn modelId="{F33672D4-81A9-44D4-B106-A6B321172F88}" type="presOf" srcId="{7F96FE37-23B7-4E9C-8B03-2B457AAC31F7}" destId="{A3F40939-6B59-4505-B5CA-2EDF1A11B45A}" srcOrd="0" destOrd="0" presId="urn:microsoft.com/office/officeart/2005/8/layout/vList5"/>
    <dgm:cxn modelId="{68E5071C-D4B8-4921-BC14-92B48A683B1F}" srcId="{3175DE24-F1AC-4BCA-B7CC-9D8B3862CD58}" destId="{5E4FF898-9210-4870-9D37-1F06A914080F}" srcOrd="3" destOrd="0" parTransId="{14BBBDA0-6B1F-4AB3-BB20-A8BEB5D8840A}" sibTransId="{533C3B18-1D23-44A7-AD34-DC91041BBF54}"/>
    <dgm:cxn modelId="{6152CAD6-7768-4B7F-80A8-5C9CCA27B112}" srcId="{3175DE24-F1AC-4BCA-B7CC-9D8B3862CD58}" destId="{7F96FE37-23B7-4E9C-8B03-2B457AAC31F7}" srcOrd="4" destOrd="0" parTransId="{5D950414-C535-4B12-AE1A-E84E408DD9DF}" sibTransId="{452AF58C-8168-4B52-A05E-45DB3B15B2B6}"/>
    <dgm:cxn modelId="{51670F42-7841-4182-B1A0-4DD0266988FB}" srcId="{BE615747-59E5-4067-ACA2-98C895CFBAF5}" destId="{689227EB-F27F-45A9-926D-AC96E002016B}" srcOrd="1" destOrd="0" parTransId="{E4F44F20-B0E3-4AC6-BCBE-B6A7C8A69649}" sibTransId="{E8B7C46A-4DC8-4F73-AC56-1A12F3578F0B}"/>
    <dgm:cxn modelId="{A120B5AE-2F76-442D-8858-D4BF1C4AA442}" type="presParOf" srcId="{5B019203-3225-4F96-96F9-58E00B80DA7A}" destId="{C41C2034-45B8-4789-98B0-B5CA01F198E2}" srcOrd="0" destOrd="0" presId="urn:microsoft.com/office/officeart/2005/8/layout/vList5"/>
    <dgm:cxn modelId="{D3E80620-F50E-48CC-A9D2-4901E76F33D7}" type="presParOf" srcId="{C41C2034-45B8-4789-98B0-B5CA01F198E2}" destId="{BD78A9E0-B88D-43D0-9A9B-C23DC40C7B71}" srcOrd="0" destOrd="0" presId="urn:microsoft.com/office/officeart/2005/8/layout/vList5"/>
    <dgm:cxn modelId="{7AF59BD0-7F0D-481E-9538-6C94D0B6EFEA}" type="presParOf" srcId="{C41C2034-45B8-4789-98B0-B5CA01F198E2}" destId="{99F1B395-6790-4899-853A-FBBD840A276B}" srcOrd="1" destOrd="0" presId="urn:microsoft.com/office/officeart/2005/8/layout/vList5"/>
    <dgm:cxn modelId="{31BFB20B-911D-4FA1-AFD4-7CD636ED1213}" type="presParOf" srcId="{5B019203-3225-4F96-96F9-58E00B80DA7A}" destId="{F379F05B-B73E-4A61-8853-EE00EA5147FC}" srcOrd="1" destOrd="0" presId="urn:microsoft.com/office/officeart/2005/8/layout/vList5"/>
    <dgm:cxn modelId="{92F3081B-D8C6-4D38-8E87-EE028F7187A6}" type="presParOf" srcId="{5B019203-3225-4F96-96F9-58E00B80DA7A}" destId="{CE1CCA39-B1C2-46A9-BD62-1B255B446587}" srcOrd="2" destOrd="0" presId="urn:microsoft.com/office/officeart/2005/8/layout/vList5"/>
    <dgm:cxn modelId="{0D9D10BA-F7B0-491E-9D4B-20431AD805D8}" type="presParOf" srcId="{CE1CCA39-B1C2-46A9-BD62-1B255B446587}" destId="{40310B5C-DC3B-440E-8877-92208F29F9E2}" srcOrd="0" destOrd="0" presId="urn:microsoft.com/office/officeart/2005/8/layout/vList5"/>
    <dgm:cxn modelId="{C819C182-7317-4394-9C21-0F312142F30E}" type="presParOf" srcId="{CE1CCA39-B1C2-46A9-BD62-1B255B446587}" destId="{299A004E-CA07-4DFE-B6C1-A17892F59C3A}" srcOrd="1" destOrd="0" presId="urn:microsoft.com/office/officeart/2005/8/layout/vList5"/>
    <dgm:cxn modelId="{312CD74D-9A13-490F-B4A6-F3B58905C9AB}" type="presParOf" srcId="{5B019203-3225-4F96-96F9-58E00B80DA7A}" destId="{97F5028B-9561-4A3E-9984-08DD0B10296D}" srcOrd="3" destOrd="0" presId="urn:microsoft.com/office/officeart/2005/8/layout/vList5"/>
    <dgm:cxn modelId="{82D90528-D551-4094-9355-FA4B3E4DB45A}" type="presParOf" srcId="{5B019203-3225-4F96-96F9-58E00B80DA7A}" destId="{FC6D2E1F-9139-44B4-8BCA-2A4BC12BC120}" srcOrd="4" destOrd="0" presId="urn:microsoft.com/office/officeart/2005/8/layout/vList5"/>
    <dgm:cxn modelId="{D545D35D-0011-41DC-99C4-3D6CD82D2B8C}" type="presParOf" srcId="{FC6D2E1F-9139-44B4-8BCA-2A4BC12BC120}" destId="{6B361EFD-27A5-419A-9CE4-DEE009193C6C}" srcOrd="0" destOrd="0" presId="urn:microsoft.com/office/officeart/2005/8/layout/vList5"/>
    <dgm:cxn modelId="{2E7EF730-96BB-4436-89D4-92C04FDC42D7}" type="presParOf" srcId="{FC6D2E1F-9139-44B4-8BCA-2A4BC12BC120}" destId="{B1BE7243-0EE9-4777-B2F8-ADDE5336D8B1}" srcOrd="1" destOrd="0" presId="urn:microsoft.com/office/officeart/2005/8/layout/vList5"/>
    <dgm:cxn modelId="{9DD1765C-5E5F-4155-8480-3DACAD6EC7D3}" type="presParOf" srcId="{5B019203-3225-4F96-96F9-58E00B80DA7A}" destId="{0B9D0906-2869-4A42-8FEF-CEFBE12DB411}" srcOrd="5" destOrd="0" presId="urn:microsoft.com/office/officeart/2005/8/layout/vList5"/>
    <dgm:cxn modelId="{5D77D038-1A48-4595-8268-3E564C9FFF95}" type="presParOf" srcId="{5B019203-3225-4F96-96F9-58E00B80DA7A}" destId="{5BBB98CC-B07C-49E6-97D0-B16D8D4A3CBB}" srcOrd="6" destOrd="0" presId="urn:microsoft.com/office/officeart/2005/8/layout/vList5"/>
    <dgm:cxn modelId="{A2DB1BB9-0F50-429E-BE17-356F16708EF6}" type="presParOf" srcId="{5BBB98CC-B07C-49E6-97D0-B16D8D4A3CBB}" destId="{79D2F317-6F83-4AE4-960C-88CBEEE5F3B6}" srcOrd="0" destOrd="0" presId="urn:microsoft.com/office/officeart/2005/8/layout/vList5"/>
    <dgm:cxn modelId="{B52B739C-8275-42FE-9065-6A635F1C3C96}" type="presParOf" srcId="{5B019203-3225-4F96-96F9-58E00B80DA7A}" destId="{290F9D9A-8E73-4476-9DAB-8E56464DD42A}" srcOrd="7" destOrd="0" presId="urn:microsoft.com/office/officeart/2005/8/layout/vList5"/>
    <dgm:cxn modelId="{9AD9B401-90A9-435D-A36D-B264DE135652}" type="presParOf" srcId="{5B019203-3225-4F96-96F9-58E00B80DA7A}" destId="{F37C3DB0-2187-485A-970C-D8FF638A493A}" srcOrd="8" destOrd="0" presId="urn:microsoft.com/office/officeart/2005/8/layout/vList5"/>
    <dgm:cxn modelId="{DD66A126-17CF-4BD5-A7D8-D330DEDD030D}" type="presParOf" srcId="{F37C3DB0-2187-485A-970C-D8FF638A493A}" destId="{A3F40939-6B59-4505-B5CA-2EDF1A11B45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1B395-6790-4899-853A-FBBD840A276B}">
      <dsp:nvSpPr>
        <dsp:cNvPr id="0" name=""/>
        <dsp:cNvSpPr/>
      </dsp:nvSpPr>
      <dsp:spPr>
        <a:xfrm rot="5400000">
          <a:off x="5000722" y="-4553067"/>
          <a:ext cx="1693018" cy="108191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FF0000"/>
              </a:solidFill>
            </a:rPr>
            <a:t>Школа (управленческая команда)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работает с рисковым профилем, совместно с куратором оценивает выявленные риски и определяет, над преодолением каких рисков  будет работать,  определяет перечень мероприятий, направленных на преодоление выявленных рисков, заполняет шаблон самодиагностики в ИС МЭДК;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проводит анализ нормативных документов школы и вносит в них изменения, составляет </a:t>
          </a:r>
          <a:r>
            <a:rPr lang="ru-RU" sz="1600" kern="1200" dirty="0" smtClean="0"/>
            <a:t>концепцию </a:t>
          </a:r>
          <a:r>
            <a:rPr lang="ru-RU" sz="1600" kern="1200" dirty="0" smtClean="0"/>
            <a:t>программы развития  </a:t>
          </a:r>
          <a:r>
            <a:rPr lang="ru-RU" sz="1600" kern="1200" dirty="0" smtClean="0"/>
            <a:t>и формирует среднесрочную программу развития, детализирует ее по рискам и загружает в ИС МЭДК</a:t>
          </a:r>
          <a:endParaRPr lang="ru-RU" sz="1600" kern="1200" dirty="0"/>
        </a:p>
      </dsp:txBody>
      <dsp:txXfrm rot="-5400000">
        <a:off x="437646" y="92655"/>
        <a:ext cx="10736525" cy="1527726"/>
      </dsp:txXfrm>
    </dsp:sp>
    <dsp:sp modelId="{BD78A9E0-B88D-43D0-9A9B-C23DC40C7B71}">
      <dsp:nvSpPr>
        <dsp:cNvPr id="0" name=""/>
        <dsp:cNvSpPr/>
      </dsp:nvSpPr>
      <dsp:spPr>
        <a:xfrm>
          <a:off x="68467" y="1504"/>
          <a:ext cx="300711" cy="17000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83147" y="16184"/>
        <a:ext cx="271351" cy="1670698"/>
      </dsp:txXfrm>
    </dsp:sp>
    <dsp:sp modelId="{299A004E-CA07-4DFE-B6C1-A17892F59C3A}">
      <dsp:nvSpPr>
        <dsp:cNvPr id="0" name=""/>
        <dsp:cNvSpPr/>
      </dsp:nvSpPr>
      <dsp:spPr>
        <a:xfrm rot="5400000">
          <a:off x="5256479" y="-2774530"/>
          <a:ext cx="1225101" cy="106743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FF0000"/>
              </a:solidFill>
            </a:rPr>
            <a:t>Куратор</a:t>
          </a:r>
          <a:r>
            <a:rPr lang="ru-RU" sz="1600" kern="1200" dirty="0" smtClean="0"/>
            <a:t> </a:t>
          </a:r>
          <a:r>
            <a:rPr lang="ru-RU" sz="1600" kern="1200" dirty="0" smtClean="0"/>
            <a:t>обсуждает с управленческой командой школы выявленные риски и помогает определить пути преодоления рисков, изучает </a:t>
          </a:r>
          <a:r>
            <a:rPr lang="ru-RU" sz="1600" kern="1200" dirty="0" smtClean="0"/>
            <a:t>размещенные в ИС МЭДК документы и согласует их, поставив отметку «выполнено» или «требуется доработка» (во втором случае необходимо отметить в сообщении, что нужно исправить)</a:t>
          </a:r>
          <a:endParaRPr lang="ru-RU" sz="1600" kern="1200" dirty="0"/>
        </a:p>
      </dsp:txBody>
      <dsp:txXfrm rot="-5400000">
        <a:off x="531851" y="2009903"/>
        <a:ext cx="10614553" cy="1105491"/>
      </dsp:txXfrm>
    </dsp:sp>
    <dsp:sp modelId="{40310B5C-DC3B-440E-8877-92208F29F9E2}">
      <dsp:nvSpPr>
        <dsp:cNvPr id="0" name=""/>
        <dsp:cNvSpPr/>
      </dsp:nvSpPr>
      <dsp:spPr>
        <a:xfrm>
          <a:off x="51642" y="1971121"/>
          <a:ext cx="280853" cy="11723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65352" y="1984831"/>
        <a:ext cx="253433" cy="1144966"/>
      </dsp:txXfrm>
    </dsp:sp>
    <dsp:sp modelId="{B1BE7243-0EE9-4777-B2F8-ADDE5336D8B1}">
      <dsp:nvSpPr>
        <dsp:cNvPr id="0" name=""/>
        <dsp:cNvSpPr/>
      </dsp:nvSpPr>
      <dsp:spPr>
        <a:xfrm rot="5400000">
          <a:off x="5461820" y="-1354238"/>
          <a:ext cx="891947" cy="106980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FF0000"/>
              </a:solidFill>
            </a:rPr>
            <a:t>Муниципальный координатор </a:t>
          </a:r>
          <a:r>
            <a:rPr lang="ru-RU" sz="1600" kern="1200" dirty="0" smtClean="0"/>
            <a:t>проверяет своевременность и качество всех размещенных в системе документов по школам своего </a:t>
          </a:r>
          <a:r>
            <a:rPr lang="ru-RU" sz="1600" kern="1200" dirty="0" smtClean="0"/>
            <a:t>муниципалитета, оказывает поддержку школе в работе над преодолением выявленных рисков</a:t>
          </a:r>
          <a:endParaRPr lang="ru-RU" sz="1600" kern="1200" dirty="0"/>
        </a:p>
      </dsp:txBody>
      <dsp:txXfrm rot="-5400000">
        <a:off x="558771" y="3592352"/>
        <a:ext cx="10654506" cy="804865"/>
      </dsp:txXfrm>
    </dsp:sp>
    <dsp:sp modelId="{6B361EFD-27A5-419A-9CE4-DEE009193C6C}">
      <dsp:nvSpPr>
        <dsp:cNvPr id="0" name=""/>
        <dsp:cNvSpPr/>
      </dsp:nvSpPr>
      <dsp:spPr>
        <a:xfrm>
          <a:off x="49735" y="3607726"/>
          <a:ext cx="293681" cy="8016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64071" y="3622062"/>
        <a:ext cx="265009" cy="773024"/>
      </dsp:txXfrm>
    </dsp:sp>
    <dsp:sp modelId="{79D2F317-6F83-4AE4-960C-88CBEEE5F3B6}">
      <dsp:nvSpPr>
        <dsp:cNvPr id="0" name=""/>
        <dsp:cNvSpPr/>
      </dsp:nvSpPr>
      <dsp:spPr>
        <a:xfrm>
          <a:off x="52460" y="4530987"/>
          <a:ext cx="290925" cy="6697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 </a:t>
          </a:r>
          <a:endParaRPr lang="ru-RU" sz="3600" kern="1200" dirty="0"/>
        </a:p>
      </dsp:txBody>
      <dsp:txXfrm>
        <a:off x="66662" y="4545189"/>
        <a:ext cx="262521" cy="641379"/>
      </dsp:txXfrm>
    </dsp:sp>
    <dsp:sp modelId="{A3F40939-6B59-4505-B5CA-2EDF1A11B45A}">
      <dsp:nvSpPr>
        <dsp:cNvPr id="0" name=""/>
        <dsp:cNvSpPr/>
      </dsp:nvSpPr>
      <dsp:spPr>
        <a:xfrm>
          <a:off x="540385" y="4591372"/>
          <a:ext cx="10716432" cy="61116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</a:rPr>
            <a:t>Региональный координатор </a:t>
          </a:r>
          <a:r>
            <a:rPr lang="ru-RU" sz="1600" kern="1200" dirty="0" smtClean="0">
              <a:solidFill>
                <a:schemeClr val="tx1"/>
              </a:solidFill>
            </a:rPr>
            <a:t>проводит мониторинг размещения документов в ИС МЭДК во всех 18 школах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570219" y="4621206"/>
        <a:ext cx="10656764" cy="5514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C0E3-E0E6-4A08-825E-FEEA583EFBB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79E3-0171-4A4B-B6D0-3AD70EBAD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94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C0E3-E0E6-4A08-825E-FEEA583EFBB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79E3-0171-4A4B-B6D0-3AD70EBAD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168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C0E3-E0E6-4A08-825E-FEEA583EFBB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79E3-0171-4A4B-B6D0-3AD70EBAD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2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C0E3-E0E6-4A08-825E-FEEA583EFBB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79E3-0171-4A4B-B6D0-3AD70EBAD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27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C0E3-E0E6-4A08-825E-FEEA583EFBB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79E3-0171-4A4B-B6D0-3AD70EBAD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51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C0E3-E0E6-4A08-825E-FEEA583EFBB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79E3-0171-4A4B-B6D0-3AD70EBAD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05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C0E3-E0E6-4A08-825E-FEEA583EFBB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79E3-0171-4A4B-B6D0-3AD70EBAD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420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C0E3-E0E6-4A08-825E-FEEA583EFBB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79E3-0171-4A4B-B6D0-3AD70EBAD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417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C0E3-E0E6-4A08-825E-FEEA583EFBB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79E3-0171-4A4B-B6D0-3AD70EBAD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88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C0E3-E0E6-4A08-825E-FEEA583EFBB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79E3-0171-4A4B-B6D0-3AD70EBAD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1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C0E3-E0E6-4A08-825E-FEEA583EFBB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79E3-0171-4A4B-B6D0-3AD70EBAD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60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0C0E3-E0E6-4A08-825E-FEEA583EFBBD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B79E3-0171-4A4B-B6D0-3AD70EBAD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213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vsokolovskaya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 flipH="1">
            <a:off x="1" y="5128591"/>
            <a:ext cx="1124711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57600" y="3891049"/>
            <a:ext cx="79054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Соколовская Наталья Вячеславовна, </a:t>
            </a:r>
            <a:r>
              <a:rPr lang="ru-RU" sz="2400" dirty="0" err="1" smtClean="0">
                <a:solidFill>
                  <a:srgbClr val="002060"/>
                </a:solidFill>
              </a:rPr>
              <a:t>к.и.н</a:t>
            </a:r>
            <a:r>
              <a:rPr lang="ru-RU" sz="2400" dirty="0" smtClean="0">
                <a:solidFill>
                  <a:srgbClr val="002060"/>
                </a:solidFill>
              </a:rPr>
              <a:t>.,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заместитель директора по научно-методической работе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ГАУДПО Ивановской области 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«Университет непрерывного образования и инноваций»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Контакты</a:t>
            </a:r>
          </a:p>
          <a:p>
            <a:r>
              <a:rPr lang="en-US" sz="2400" dirty="0" smtClean="0">
                <a:solidFill>
                  <a:srgbClr val="002060"/>
                </a:solidFill>
                <a:hlinkClick r:id="rId2"/>
              </a:rPr>
              <a:t>nvsokolovskaya@yandex.ru</a:t>
            </a:r>
            <a:r>
              <a:rPr lang="ru-RU" sz="2400" dirty="0" smtClean="0">
                <a:solidFill>
                  <a:srgbClr val="002060"/>
                </a:solidFill>
              </a:rPr>
              <a:t>              </a:t>
            </a:r>
            <a:r>
              <a:rPr lang="en-US" sz="2400" dirty="0" smtClean="0">
                <a:solidFill>
                  <a:srgbClr val="002060"/>
                </a:solidFill>
              </a:rPr>
              <a:t>+79206724888</a:t>
            </a:r>
            <a:endParaRPr lang="ru-RU" sz="2400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7349" y="1669110"/>
            <a:ext cx="11325283" cy="20300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70229" y="1852896"/>
            <a:ext cx="10859771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003548"/>
                </a:solidFill>
                <a:latin typeface="Arial Black" panose="020B0A04020102020204" pitchFamily="34" charset="0"/>
              </a:rPr>
              <a:t>О работе с личными кабинетами </a:t>
            </a:r>
            <a:endParaRPr lang="ru-RU" sz="4000" b="1" dirty="0" smtClean="0">
              <a:solidFill>
                <a:srgbClr val="003548"/>
              </a:solidFill>
              <a:latin typeface="Arial Black" panose="020B0A04020102020204" pitchFamily="34" charset="0"/>
            </a:endParaRPr>
          </a:p>
          <a:p>
            <a:r>
              <a:rPr lang="ru-RU" sz="4000" b="1" dirty="0" smtClean="0">
                <a:solidFill>
                  <a:srgbClr val="003548"/>
                </a:solidFill>
                <a:latin typeface="Arial Black" panose="020B0A04020102020204" pitchFamily="34" charset="0"/>
              </a:rPr>
              <a:t>в </a:t>
            </a:r>
            <a:r>
              <a:rPr lang="ru-RU" sz="4000" b="1" dirty="0">
                <a:solidFill>
                  <a:srgbClr val="003548"/>
                </a:solidFill>
                <a:latin typeface="Arial Black" panose="020B0A04020102020204" pitchFamily="34" charset="0"/>
              </a:rPr>
              <a:t>системе </a:t>
            </a:r>
            <a:r>
              <a:rPr lang="ru-RU" sz="4000" b="1" dirty="0" smtClean="0">
                <a:solidFill>
                  <a:srgbClr val="003548"/>
                </a:solidFill>
                <a:latin typeface="Arial Black" panose="020B0A04020102020204" pitchFamily="34" charset="0"/>
              </a:rPr>
              <a:t>ИС МЭДК ФИОКО</a:t>
            </a:r>
            <a:endParaRPr lang="ru-RU" sz="4000" dirty="0">
              <a:solidFill>
                <a:srgbClr val="003548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84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8145" y="249735"/>
            <a:ext cx="10241280" cy="6732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112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8871"/>
            <a:ext cx="10515600" cy="1014788"/>
          </a:xfrm>
        </p:spPr>
        <p:txBody>
          <a:bodyPr/>
          <a:lstStyle/>
          <a:p>
            <a:pPr algn="ctr"/>
            <a:r>
              <a:rPr lang="ru-RU" b="1" dirty="0" smtClean="0"/>
              <a:t>Алгоритм </a:t>
            </a:r>
            <a:r>
              <a:rPr lang="ru-RU" b="1" dirty="0" smtClean="0"/>
              <a:t>работы в ИС МЭДК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367252"/>
              </p:ext>
            </p:extLst>
          </p:nvPr>
        </p:nvGraphicFramePr>
        <p:xfrm>
          <a:off x="505691" y="1471353"/>
          <a:ext cx="11256818" cy="5328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682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Работа в информационной системе мониторинга электронных дорожных карт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1647" y="1825625"/>
            <a:ext cx="8768705" cy="4351338"/>
          </a:xfrm>
        </p:spPr>
      </p:pic>
    </p:spTree>
    <p:extLst>
      <p:ext uri="{BB962C8B-B14F-4D97-AF65-F5344CB8AC3E}">
        <p14:creationId xmlns:p14="http://schemas.microsoft.com/office/powerpoint/2010/main" val="4116414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347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Работа с рисковым профилем школы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259" y="1351382"/>
            <a:ext cx="6923806" cy="511065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7986" y="1849481"/>
            <a:ext cx="4473433" cy="411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830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К первому мониторингу необходимо заполнить форму самодиагностики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994" y="1825625"/>
            <a:ext cx="8614012" cy="4351338"/>
          </a:xfrm>
        </p:spPr>
      </p:pic>
    </p:spTree>
    <p:extLst>
      <p:ext uri="{BB962C8B-B14F-4D97-AF65-F5344CB8AC3E}">
        <p14:creationId xmlns:p14="http://schemas.microsoft.com/office/powerpoint/2010/main" val="911447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165621"/>
            <a:ext cx="10515600" cy="72384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Работа с формой самодиагностики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41431" y="989215"/>
            <a:ext cx="5156157" cy="5594465"/>
          </a:xfrm>
          <a:prstGeom prst="rect">
            <a:avLst/>
          </a:prstGeom>
        </p:spPr>
      </p:pic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370982" y="1383232"/>
            <a:ext cx="4984406" cy="520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218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22207"/>
            <a:ext cx="7082443" cy="62479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071657" y="2275451"/>
            <a:ext cx="3483033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 следующему мониторингу ФИОКО необходимо подготовить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2 документа –</a:t>
            </a: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/>
              <a:t>Концепция Программы Развития</a:t>
            </a:r>
          </a:p>
          <a:p>
            <a:pPr marL="285750" indent="-285750">
              <a:buFontTx/>
              <a:buChar char="-"/>
            </a:pP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Среднесрочная программа развития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547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Структура концепции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Связь с направлениями государственной политики в сфере образования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Связь с программой развития школы (приоритетные направления развития школы)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Описание школы (условий,  в которых работает, характеристика ресурсного оснащения, контингента обучающихся)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Выявленные </a:t>
            </a:r>
            <a:r>
              <a:rPr lang="ru-RU" dirty="0">
                <a:solidFill>
                  <a:srgbClr val="FFFF00"/>
                </a:solidFill>
              </a:rPr>
              <a:t>риски </a:t>
            </a:r>
            <a:r>
              <a:rPr lang="ru-RU" dirty="0" smtClean="0">
                <a:solidFill>
                  <a:srgbClr val="FFFF00"/>
                </a:solidFill>
              </a:rPr>
              <a:t> и ключевые </a:t>
            </a:r>
            <a:r>
              <a:rPr lang="ru-RU" dirty="0">
                <a:solidFill>
                  <a:srgbClr val="FFFF00"/>
                </a:solidFill>
              </a:rPr>
              <a:t>проблемы, которые школа планирует решать в </a:t>
            </a:r>
            <a:r>
              <a:rPr lang="ru-RU" dirty="0" smtClean="0">
                <a:solidFill>
                  <a:srgbClr val="FFFF00"/>
                </a:solidFill>
              </a:rPr>
              <a:t>процессе осуществления </a:t>
            </a:r>
            <a:r>
              <a:rPr lang="ru-RU" dirty="0">
                <a:solidFill>
                  <a:srgbClr val="FFFF00"/>
                </a:solidFill>
              </a:rPr>
              <a:t>преобразований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Стратегические ориентиры, цели и задачи среднесрочной программы развития школы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436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5469" y="65931"/>
            <a:ext cx="9958647" cy="677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98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942" y="365125"/>
            <a:ext cx="11878887" cy="96491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Детализация среднесрочной программы развития  по рискам</a:t>
            </a:r>
            <a:endParaRPr lang="ru-RU" sz="36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20805" y="1700934"/>
            <a:ext cx="5816024" cy="435133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873" y="1528604"/>
            <a:ext cx="5422682" cy="507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9242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307</Words>
  <Application>Microsoft Office PowerPoint</Application>
  <PresentationFormat>Широкоэкранный</PresentationFormat>
  <Paragraphs>34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Тема Office</vt:lpstr>
      <vt:lpstr>Презентация PowerPoint</vt:lpstr>
      <vt:lpstr>Работа в информационной системе мониторинга электронных дорожных карт</vt:lpstr>
      <vt:lpstr>Работа с рисковым профилем школы</vt:lpstr>
      <vt:lpstr>К первому мониторингу необходимо заполнить форму самодиагностики</vt:lpstr>
      <vt:lpstr>Работа с формой самодиагностики</vt:lpstr>
      <vt:lpstr>Презентация PowerPoint</vt:lpstr>
      <vt:lpstr>Структура концепции</vt:lpstr>
      <vt:lpstr>Презентация PowerPoint</vt:lpstr>
      <vt:lpstr>Детализация среднесрочной программы развития  по рискам</vt:lpstr>
      <vt:lpstr>Презентация PowerPoint</vt:lpstr>
      <vt:lpstr>Алгоритм работы в ИС МЭДК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Sokolovskaya N.V.</dc:creator>
  <cp:lastModifiedBy>Sokolovskaya N.V.</cp:lastModifiedBy>
  <cp:revision>21</cp:revision>
  <dcterms:created xsi:type="dcterms:W3CDTF">2021-03-23T09:45:41Z</dcterms:created>
  <dcterms:modified xsi:type="dcterms:W3CDTF">2022-01-19T06:48:18Z</dcterms:modified>
</cp:coreProperties>
</file>