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565" r:id="rId3"/>
    <p:sldId id="575" r:id="rId4"/>
    <p:sldId id="576" r:id="rId5"/>
    <p:sldId id="560" r:id="rId6"/>
    <p:sldId id="527" r:id="rId7"/>
    <p:sldId id="561" r:id="rId8"/>
    <p:sldId id="567" r:id="rId9"/>
    <p:sldId id="570" r:id="rId10"/>
    <p:sldId id="571" r:id="rId11"/>
    <p:sldId id="572" r:id="rId12"/>
    <p:sldId id="573" r:id="rId13"/>
    <p:sldId id="568" r:id="rId14"/>
    <p:sldId id="574" r:id="rId15"/>
    <p:sldId id="577" r:id="rId16"/>
    <p:sldId id="360" r:id="rId1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99160"/>
    <a:srgbClr val="BF2C2F"/>
    <a:srgbClr val="FF6600"/>
    <a:srgbClr val="FEFEFE"/>
    <a:srgbClr val="472C8C"/>
    <a:srgbClr val="EAEFF7"/>
    <a:srgbClr val="DAEEF3"/>
    <a:srgbClr val="D2DEEF"/>
    <a:srgbClr val="E3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Work\&#1054;&#1094;&#1077;&#1085;&#1082;&#1072;%20&#1082;&#1072;&#1095;&#1077;&#1089;&#1090;&#1074;&#1072;\2019-2020%20&#1091;&#1095;&#1077;&#1073;&#1085;&#1099;&#1081;%20&#1075;&#1086;&#1076;\&#1052;&#1086;&#1085;&#1080;&#1090;&#1086;&#1088;&#1080;&#1085;&#1075;%20&#1096;&#1082;&#1086;&#1083;%20&#1089;%20&#1085;&#1080;&#1079;&#1082;&#1080;&#1084;&#1080;%20&#1088;&#1077;&#1079;&#1091;&#1083;&#1100;&#1090;&#1072;&#1090;&#1072;&#1084;&#1080;\&#1040;&#1085;&#1072;&#1083;&#1080;&#1079;\&#1057;&#1088;&#1072;&#1074;&#1085;&#1077;&#1085;&#1080;&#1077;%20&#1089;%20&#1054;&#1043;&#1069;%202019%20&#1075;\+&#1052;&#1040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Work\&#1054;&#1094;&#1077;&#1085;&#1082;&#1072;%20&#1082;&#1072;&#1095;&#1077;&#1089;&#1090;&#1074;&#1072;\2019-2020%20&#1091;&#1095;&#1077;&#1073;&#1085;&#1099;&#1081;%20&#1075;&#1086;&#1076;\&#1052;&#1086;&#1085;&#1080;&#1090;&#1086;&#1088;&#1080;&#1085;&#1075;%20&#1096;&#1082;&#1086;&#1083;%20&#1089;%20&#1085;&#1080;&#1079;&#1082;&#1080;&#1084;&#1080;%20&#1088;&#1077;&#1079;&#1091;&#1083;&#1100;&#1090;&#1072;&#1090;&#1072;&#1084;&#1080;\&#1040;&#1085;&#1072;&#1083;&#1080;&#1079;\&#1044;&#1080;&#1072;&#1075;&#1088;&#1072;&#1084;&#1084;&#1072;%20&#1054;&#1054;%20&#1089;%20&#1085;&#1080;&#1079;&#1082;&#1080;&#1084;&#1080;%20&#1088;&#1077;&#1079;&#1091;&#1083;&#1100;&#1090;&#1072;&#1090;&#1072;&#1084;&#1080;%20&#1086;&#1073;&#1091;&#1095;&#1077;&#1085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63047516964508E-2"/>
          <c:y val="5.8407773496398065E-2"/>
          <c:w val="0.93199381660922276"/>
          <c:h val="0.445335343720332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Результаты региональной диагностической работы 2020 г. школ с низкими результатами обучения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090887170469578E-2"/>
                  <c:y val="2.573619096948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599584930430331E-2"/>
                  <c:y val="4.2360444202389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960551010781434E-2"/>
                  <c:y val="1.9937694704049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128591060495314E-4"/>
                  <c:y val="-1.2461059190031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615916989673785E-2"/>
                  <c:y val="7.0595946874134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15720950549077E-2"/>
                  <c:y val="-5.5649754369873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316854917710496E-2"/>
                  <c:y val="-2.9906542056074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300625613278695E-2"/>
                  <c:y val="2.2429906542056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Лист1!$D$1:$L$1</c:f>
              <c:strCache>
                <c:ptCount val="9"/>
                <c:pt idx="0">
                  <c:v>Успешность 
выполнения работы</c:v>
                </c:pt>
                <c:pt idx="1">
                  <c:v>Успешность 
выполнения заданий 
базового уровня</c:v>
                </c:pt>
                <c:pt idx="2">
                  <c:v>Успешность
выполнения заданий
повышенного уровня</c:v>
                </c:pt>
                <c:pt idx="3">
                  <c:v>Успешность
выполнения заданий 
высокого уровня</c:v>
                </c:pt>
                <c:pt idx="4">
                  <c:v>Участники, преодолевшие 
минимальный порог</c:v>
                </c:pt>
                <c:pt idx="5">
                  <c:v>Участники, получившие «2»</c:v>
                </c:pt>
                <c:pt idx="6">
                  <c:v>Участники, получившие «3»</c:v>
                </c:pt>
                <c:pt idx="7">
                  <c:v>Участники, получившие «4»</c:v>
                </c:pt>
                <c:pt idx="8">
                  <c:v>Участники, получившие «5»</c:v>
                </c:pt>
              </c:strCache>
            </c:strRef>
          </c:cat>
          <c:val>
            <c:numRef>
              <c:f>Лист1!$D$2:$L$2</c:f>
              <c:numCache>
                <c:formatCode>0.00%</c:formatCode>
                <c:ptCount val="9"/>
                <c:pt idx="0">
                  <c:v>0.34</c:v>
                </c:pt>
                <c:pt idx="1">
                  <c:v>0.50760000000000005</c:v>
                </c:pt>
                <c:pt idx="2">
                  <c:v>8.9200000000000002E-2</c:v>
                </c:pt>
                <c:pt idx="3">
                  <c:v>3.8E-3</c:v>
                </c:pt>
                <c:pt idx="4">
                  <c:v>0.8</c:v>
                </c:pt>
                <c:pt idx="5">
                  <c:v>0.2</c:v>
                </c:pt>
                <c:pt idx="6">
                  <c:v>0.55379999999999996</c:v>
                </c:pt>
                <c:pt idx="7">
                  <c:v>0.21879999999999999</c:v>
                </c:pt>
                <c:pt idx="8">
                  <c:v>2.75E-2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Результаты ОГЭ 2019 г. школ с низкими результатами обучения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9982752025159E-2"/>
                  <c:y val="-3.571931885062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86392251776422E-3"/>
                  <c:y val="-1.9937694704049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09238924076839E-2"/>
                  <c:y val="-3.987538940809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871911523883701E-2"/>
                  <c:y val="-3.2398753894080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596298128353067E-4"/>
                  <c:y val="1.6602813379409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681082583237771E-3"/>
                  <c:y val="-1.6609872843366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3776281656631087E-2"/>
                  <c:y val="-1.9937694704049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703871474165058E-2"/>
                  <c:y val="3.489096573208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253721626537143E-3"/>
                  <c:y val="1.826675518014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Лист1!$D$1:$L$1</c:f>
              <c:strCache>
                <c:ptCount val="9"/>
                <c:pt idx="0">
                  <c:v>Успешность 
выполнения работы</c:v>
                </c:pt>
                <c:pt idx="1">
                  <c:v>Успешность 
выполнения заданий 
базового уровня</c:v>
                </c:pt>
                <c:pt idx="2">
                  <c:v>Успешность
выполнения заданий
повышенного уровня</c:v>
                </c:pt>
                <c:pt idx="3">
                  <c:v>Успешность
выполнения заданий 
высокого уровня</c:v>
                </c:pt>
                <c:pt idx="4">
                  <c:v>Участники, преодолевшие 
минимальный порог</c:v>
                </c:pt>
                <c:pt idx="5">
                  <c:v>Участники, получившие «2»</c:v>
                </c:pt>
                <c:pt idx="6">
                  <c:v>Участники, получившие «3»</c:v>
                </c:pt>
                <c:pt idx="7">
                  <c:v>Участники, получившие «4»</c:v>
                </c:pt>
                <c:pt idx="8">
                  <c:v>Участники, получившие «5»</c:v>
                </c:pt>
              </c:strCache>
            </c:strRef>
          </c:cat>
          <c:val>
            <c:numRef>
              <c:f>Лист1!$D$3:$L$3</c:f>
              <c:numCache>
                <c:formatCode>0.00%</c:formatCode>
                <c:ptCount val="9"/>
                <c:pt idx="0">
                  <c:v>0.47649999999999998</c:v>
                </c:pt>
                <c:pt idx="1">
                  <c:v>0.72950000000000004</c:v>
                </c:pt>
                <c:pt idx="2">
                  <c:v>7.0999999999999994E-2</c:v>
                </c:pt>
                <c:pt idx="3">
                  <c:v>2.2700000000000001E-2</c:v>
                </c:pt>
                <c:pt idx="4">
                  <c:v>0.99670000000000003</c:v>
                </c:pt>
                <c:pt idx="5">
                  <c:v>3.3E-3</c:v>
                </c:pt>
                <c:pt idx="6">
                  <c:v>0.46179999999999999</c:v>
                </c:pt>
                <c:pt idx="7">
                  <c:v>0.44209999999999999</c:v>
                </c:pt>
                <c:pt idx="8">
                  <c:v>9.2799999999999994E-2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Лист1!$C$6</c:f>
              <c:strCache>
                <c:ptCount val="1"/>
                <c:pt idx="0">
                  <c:v>Результаты ОГЭ 2019 г. всех школ Ивановской области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081420217801649E-2"/>
                  <c:y val="2.4079570094332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443587178138369E-2"/>
                  <c:y val="-7.47675671492289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856290644969391E-2"/>
                  <c:y val="2.3258319120714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8866208006271338E-2"/>
                  <c:y val="1.4946192504261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5853539310448753E-2"/>
                  <c:y val="-2.0759007418450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437953013471838E-2"/>
                  <c:y val="2.4922118380062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50936457017278E-3"/>
                  <c:y val="-2.492211838006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1423357058641767E-3"/>
                  <c:y val="-3.9032822062550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Лист1!$D$1:$L$1</c:f>
              <c:strCache>
                <c:ptCount val="9"/>
                <c:pt idx="0">
                  <c:v>Успешность 
выполнения работы</c:v>
                </c:pt>
                <c:pt idx="1">
                  <c:v>Успешность 
выполнения заданий 
базового уровня</c:v>
                </c:pt>
                <c:pt idx="2">
                  <c:v>Успешность
выполнения заданий
повышенного уровня</c:v>
                </c:pt>
                <c:pt idx="3">
                  <c:v>Успешность
выполнения заданий 
высокого уровня</c:v>
                </c:pt>
                <c:pt idx="4">
                  <c:v>Участники, преодолевшие 
минимальный порог</c:v>
                </c:pt>
                <c:pt idx="5">
                  <c:v>Участники, получившие «2»</c:v>
                </c:pt>
                <c:pt idx="6">
                  <c:v>Участники, получившие «3»</c:v>
                </c:pt>
                <c:pt idx="7">
                  <c:v>Участники, получившие «4»</c:v>
                </c:pt>
                <c:pt idx="8">
                  <c:v>Участники, получившие «5»</c:v>
                </c:pt>
              </c:strCache>
            </c:strRef>
          </c:cat>
          <c:val>
            <c:numRef>
              <c:f>Лист1!$D$6:$L$6</c:f>
              <c:numCache>
                <c:formatCode>0.00%</c:formatCode>
                <c:ptCount val="9"/>
                <c:pt idx="0">
                  <c:v>0.48970000000000002</c:v>
                </c:pt>
                <c:pt idx="1">
                  <c:v>0.7409</c:v>
                </c:pt>
                <c:pt idx="2">
                  <c:v>9.4799999999999995E-2</c:v>
                </c:pt>
                <c:pt idx="3">
                  <c:v>2.3300000000000001E-2</c:v>
                </c:pt>
                <c:pt idx="4">
                  <c:v>0.98450000000000004</c:v>
                </c:pt>
                <c:pt idx="5">
                  <c:v>1.55E-2</c:v>
                </c:pt>
                <c:pt idx="6">
                  <c:v>0.41060000000000002</c:v>
                </c:pt>
                <c:pt idx="7">
                  <c:v>0.45550000000000002</c:v>
                </c:pt>
                <c:pt idx="8">
                  <c:v>0.11840000000000001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12696"/>
        <c:axId val="173813088"/>
      </c:lineChart>
      <c:catAx>
        <c:axId val="17381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13088"/>
        <c:crosses val="autoZero"/>
        <c:auto val="1"/>
        <c:lblAlgn val="ctr"/>
        <c:lblOffset val="100"/>
        <c:noMultiLvlLbl val="0"/>
      </c:catAx>
      <c:valAx>
        <c:axId val="173813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12696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406923301348808E-2"/>
          <c:y val="0.88939476182498467"/>
          <c:w val="0.64612407105163572"/>
          <c:h val="0.10708893068207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kern="0" baseline="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42007627084923E-2"/>
          <c:y val="5.9001067192044558E-2"/>
          <c:w val="0.88651598474583015"/>
          <c:h val="0.48115730174893273"/>
        </c:manualLayout>
      </c:layout>
      <c:lineChart>
        <c:grouping val="standard"/>
        <c:varyColors val="0"/>
        <c:ser>
          <c:idx val="1"/>
          <c:order val="1"/>
          <c:tx>
            <c:strRef>
              <c:f>МАТ!$D$3</c:f>
              <c:strCache>
                <c:ptCount val="1"/>
                <c:pt idx="0">
                  <c:v>Средняя успешность выполнения работы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6157238777903615"/>
                  <c:y val="-3.797005770022883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Средняя</a:t>
                    </a:r>
                    <a:r>
                      <a:rPr lang="ru-RU" baseline="0"/>
                      <a:t> успешность выполнения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МАТ!$B$4:$B$26</c:f>
              <c:strCache>
                <c:ptCount val="23"/>
                <c:pt idx="0">
                  <c:v>МБОУ "Петровская СШ"</c:v>
                </c:pt>
                <c:pt idx="1">
                  <c:v>МКОУ Заволжский лицей</c:v>
                </c:pt>
                <c:pt idx="2">
                  <c:v>МБОУ" Михалевская СШ"</c:v>
                </c:pt>
                <c:pt idx="3">
                  <c:v>МБОУ "Буньковская СШ"</c:v>
                </c:pt>
                <c:pt idx="4">
                  <c:v>МКОУ Ильинская СОШ</c:v>
                </c:pt>
                <c:pt idx="5">
                  <c:v>МОУ Луговская средняя школа</c:v>
                </c:pt>
                <c:pt idx="6">
                  <c:v>МБОУ Комсомольская СШ №1</c:v>
                </c:pt>
                <c:pt idx="7">
                  <c:v>МБОУ Подозерская СШ</c:v>
                </c:pt>
                <c:pt idx="8">
                  <c:v>МБОУ Чернцкая СШ</c:v>
                </c:pt>
                <c:pt idx="9">
                  <c:v>МБОУ "Лухская средняя школа"</c:v>
                </c:pt>
                <c:pt idx="10">
                  <c:v>МКОУ Палехская СШ</c:v>
                </c:pt>
                <c:pt idx="11">
                  <c:v>МБОУ СШ №2 Родниковского м.р.</c:v>
                </c:pt>
                <c:pt idx="12">
                  <c:v>МКОУ Михайловская ОШ</c:v>
                </c:pt>
                <c:pt idx="13">
                  <c:v>МБОУ Новолеушинская СОШ</c:v>
                </c:pt>
                <c:pt idx="14">
                  <c:v>МБОУ Нерльская СОШ</c:v>
                </c:pt>
                <c:pt idx="15">
                  <c:v>МКОУ Елховская ООШ</c:v>
                </c:pt>
                <c:pt idx="16">
                  <c:v>МБОУ "СШ № 7" г.о. Иваново</c:v>
                </c:pt>
                <c:pt idx="17">
                  <c:v>МБОУ "СШ № 14" г.о. Иваново</c:v>
                </c:pt>
                <c:pt idx="18">
                  <c:v>МБОУ "СШ № 29" г.о. Иваново</c:v>
                </c:pt>
                <c:pt idx="19">
                  <c:v>МБОУ "СШ № 42" г.о. Иваново</c:v>
                </c:pt>
                <c:pt idx="20">
                  <c:v>МБОУ "СШ № 43" г.о. Иваново</c:v>
                </c:pt>
                <c:pt idx="21">
                  <c:v>МБОУ "СШ № 49" г.о. Иваново</c:v>
                </c:pt>
                <c:pt idx="22">
                  <c:v>МОУ "Средняя школа № 8" г.о. Шуя</c:v>
                </c:pt>
              </c:strCache>
            </c:strRef>
          </c:cat>
          <c:val>
            <c:numRef>
              <c:f>МАТ!$D$4:$D$26</c:f>
              <c:numCache>
                <c:formatCode>0.00%</c:formatCode>
                <c:ptCount val="23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  <c:pt idx="6">
                  <c:v>0.34</c:v>
                </c:pt>
                <c:pt idx="7">
                  <c:v>0.34</c:v>
                </c:pt>
                <c:pt idx="8">
                  <c:v>0.34</c:v>
                </c:pt>
                <c:pt idx="9">
                  <c:v>0.34</c:v>
                </c:pt>
                <c:pt idx="10">
                  <c:v>0.34</c:v>
                </c:pt>
                <c:pt idx="11">
                  <c:v>0.34</c:v>
                </c:pt>
                <c:pt idx="12">
                  <c:v>0.34</c:v>
                </c:pt>
                <c:pt idx="13">
                  <c:v>0.34</c:v>
                </c:pt>
                <c:pt idx="14">
                  <c:v>0.34</c:v>
                </c:pt>
                <c:pt idx="15">
                  <c:v>0.34</c:v>
                </c:pt>
                <c:pt idx="16">
                  <c:v>0.34</c:v>
                </c:pt>
                <c:pt idx="17">
                  <c:v>0.34</c:v>
                </c:pt>
                <c:pt idx="18">
                  <c:v>0.34</c:v>
                </c:pt>
                <c:pt idx="19">
                  <c:v>0.34</c:v>
                </c:pt>
                <c:pt idx="20">
                  <c:v>0.34</c:v>
                </c:pt>
                <c:pt idx="21">
                  <c:v>0.34</c:v>
                </c:pt>
                <c:pt idx="22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94864"/>
        <c:axId val="176233200"/>
      </c:lineChart>
      <c:scatterChart>
        <c:scatterStyle val="lineMarker"/>
        <c:varyColors val="0"/>
        <c:ser>
          <c:idx val="0"/>
          <c:order val="0"/>
          <c:tx>
            <c:strRef>
              <c:f>МАТ!$C$3</c:f>
              <c:strCache>
                <c:ptCount val="1"/>
                <c:pt idx="0">
                  <c:v>Диагностическая работа по математике 2020 г.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МАТ!$B$4:$B$26</c:f>
              <c:strCache>
                <c:ptCount val="23"/>
                <c:pt idx="0">
                  <c:v>МБОУ "Петровская СШ"</c:v>
                </c:pt>
                <c:pt idx="1">
                  <c:v>МКОУ Заволжский лицей</c:v>
                </c:pt>
                <c:pt idx="2">
                  <c:v>МБОУ" Михалевская СШ"</c:v>
                </c:pt>
                <c:pt idx="3">
                  <c:v>МБОУ "Буньковская СШ"</c:v>
                </c:pt>
                <c:pt idx="4">
                  <c:v>МКОУ Ильинская СОШ</c:v>
                </c:pt>
                <c:pt idx="5">
                  <c:v>МОУ Луговская средняя школа</c:v>
                </c:pt>
                <c:pt idx="6">
                  <c:v>МБОУ Комсомольская СШ №1</c:v>
                </c:pt>
                <c:pt idx="7">
                  <c:v>МБОУ Подозерская СШ</c:v>
                </c:pt>
                <c:pt idx="8">
                  <c:v>МБОУ Чернцкая СШ</c:v>
                </c:pt>
                <c:pt idx="9">
                  <c:v>МБОУ "Лухская средняя школа"</c:v>
                </c:pt>
                <c:pt idx="10">
                  <c:v>МКОУ Палехская СШ</c:v>
                </c:pt>
                <c:pt idx="11">
                  <c:v>МБОУ СШ №2 Родниковского м.р.</c:v>
                </c:pt>
                <c:pt idx="12">
                  <c:v>МКОУ Михайловская ОШ</c:v>
                </c:pt>
                <c:pt idx="13">
                  <c:v>МБОУ Новолеушинская СОШ</c:v>
                </c:pt>
                <c:pt idx="14">
                  <c:v>МБОУ Нерльская СОШ</c:v>
                </c:pt>
                <c:pt idx="15">
                  <c:v>МКОУ Елховская ООШ</c:v>
                </c:pt>
                <c:pt idx="16">
                  <c:v>МБОУ "СШ № 7" г.о. Иваново</c:v>
                </c:pt>
                <c:pt idx="17">
                  <c:v>МБОУ "СШ № 14" г.о. Иваново</c:v>
                </c:pt>
                <c:pt idx="18">
                  <c:v>МБОУ "СШ № 29" г.о. Иваново</c:v>
                </c:pt>
                <c:pt idx="19">
                  <c:v>МБОУ "СШ № 42" г.о. Иваново</c:v>
                </c:pt>
                <c:pt idx="20">
                  <c:v>МБОУ "СШ № 43" г.о. Иваново</c:v>
                </c:pt>
                <c:pt idx="21">
                  <c:v>МБОУ "СШ № 49" г.о. Иваново</c:v>
                </c:pt>
                <c:pt idx="22">
                  <c:v>МОУ "Средняя школа № 8" г.о. Шуя</c:v>
                </c:pt>
              </c:strCache>
            </c:strRef>
          </c:xVal>
          <c:yVal>
            <c:numRef>
              <c:f>МАТ!$C$4:$C$26</c:f>
              <c:numCache>
                <c:formatCode>0.00%</c:formatCode>
                <c:ptCount val="23"/>
                <c:pt idx="0">
                  <c:v>0.33929999999999999</c:v>
                </c:pt>
                <c:pt idx="1">
                  <c:v>0.3548</c:v>
                </c:pt>
                <c:pt idx="2">
                  <c:v>0.32290000000000002</c:v>
                </c:pt>
                <c:pt idx="3">
                  <c:v>0.23960000000000001</c:v>
                </c:pt>
                <c:pt idx="4">
                  <c:v>0.3115</c:v>
                </c:pt>
                <c:pt idx="5">
                  <c:v>0.36459999999999998</c:v>
                </c:pt>
                <c:pt idx="6">
                  <c:v>0.36899999999999999</c:v>
                </c:pt>
                <c:pt idx="7">
                  <c:v>0.33929999999999999</c:v>
                </c:pt>
                <c:pt idx="8">
                  <c:v>0.2455</c:v>
                </c:pt>
                <c:pt idx="9">
                  <c:v>0.31480000000000002</c:v>
                </c:pt>
                <c:pt idx="10">
                  <c:v>0.3196</c:v>
                </c:pt>
                <c:pt idx="11">
                  <c:v>0.45190000000000002</c:v>
                </c:pt>
                <c:pt idx="12">
                  <c:v>0.44379999999999997</c:v>
                </c:pt>
                <c:pt idx="13">
                  <c:v>0.33129999999999998</c:v>
                </c:pt>
                <c:pt idx="14">
                  <c:v>0.26879999999999998</c:v>
                </c:pt>
                <c:pt idx="15">
                  <c:v>0.2969</c:v>
                </c:pt>
                <c:pt idx="16">
                  <c:v>0.45860000000000001</c:v>
                </c:pt>
                <c:pt idx="17">
                  <c:v>0.30730000000000002</c:v>
                </c:pt>
                <c:pt idx="18">
                  <c:v>0.31809999999999999</c:v>
                </c:pt>
                <c:pt idx="19">
                  <c:v>0.32400000000000001</c:v>
                </c:pt>
                <c:pt idx="20">
                  <c:v>0.2671</c:v>
                </c:pt>
                <c:pt idx="21">
                  <c:v>0.31769999999999998</c:v>
                </c:pt>
                <c:pt idx="22">
                  <c:v>0.3261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233984"/>
        <c:axId val="176233592"/>
      </c:scatterChart>
      <c:catAx>
        <c:axId val="13049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33200"/>
        <c:crosses val="autoZero"/>
        <c:auto val="1"/>
        <c:lblAlgn val="ctr"/>
        <c:lblOffset val="100"/>
        <c:noMultiLvlLbl val="0"/>
      </c:catAx>
      <c:valAx>
        <c:axId val="17623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94864"/>
        <c:crosses val="autoZero"/>
        <c:crossBetween val="between"/>
      </c:valAx>
      <c:valAx>
        <c:axId val="176233592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76233984"/>
        <c:crosses val="max"/>
        <c:crossBetween val="midCat"/>
      </c:valAx>
      <c:valAx>
        <c:axId val="176233984"/>
        <c:scaling>
          <c:orientation val="minMax"/>
        </c:scaling>
        <c:delete val="1"/>
        <c:axPos val="t"/>
        <c:majorTickMark val="out"/>
        <c:minorTickMark val="none"/>
        <c:tickLblPos val="nextTo"/>
        <c:crossAx val="17623359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D428D-8E63-439E-A8CC-C7D8C2AD22DB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393AAA1-1CB2-45A4-89D4-A96167D1BC6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 этап</a:t>
          </a:r>
          <a:endParaRPr lang="ru-RU" dirty="0"/>
        </a:p>
      </dgm:t>
    </dgm:pt>
    <dgm:pt modelId="{666B574B-7E26-4CBA-AB24-7072C1EE8BCC}" type="parTrans" cxnId="{5CD2FEDD-467A-42D2-9D4D-FCB870F16414}">
      <dgm:prSet/>
      <dgm:spPr/>
      <dgm:t>
        <a:bodyPr/>
        <a:lstStyle/>
        <a:p>
          <a:endParaRPr lang="ru-RU"/>
        </a:p>
      </dgm:t>
    </dgm:pt>
    <dgm:pt modelId="{5789BCE0-A967-455D-B3F0-25B8D5907E2D}" type="sibTrans" cxnId="{5CD2FEDD-467A-42D2-9D4D-FCB870F16414}">
      <dgm:prSet/>
      <dgm:spPr/>
      <dgm:t>
        <a:bodyPr/>
        <a:lstStyle/>
        <a:p>
          <a:endParaRPr lang="ru-RU"/>
        </a:p>
      </dgm:t>
    </dgm:pt>
    <dgm:pt modelId="{CD824962-D6B7-44A4-B285-09D217433D1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Изучение динамики уровня учебных достижений в ОО с низкими результатами обучения на основании результатов основного государственного экзамена – в июле 2021 года</a:t>
          </a:r>
          <a:endParaRPr lang="ru-RU" dirty="0"/>
        </a:p>
      </dgm:t>
    </dgm:pt>
    <dgm:pt modelId="{7B434E4A-54D0-4A72-ACC2-DEA5FC9CD288}" type="parTrans" cxnId="{B7B75CF9-1EE1-4DBA-AFBA-F5189FCD23D8}">
      <dgm:prSet/>
      <dgm:spPr/>
      <dgm:t>
        <a:bodyPr/>
        <a:lstStyle/>
        <a:p>
          <a:endParaRPr lang="ru-RU"/>
        </a:p>
      </dgm:t>
    </dgm:pt>
    <dgm:pt modelId="{728BB763-EDEE-42C7-A483-6634476811CC}" type="sibTrans" cxnId="{B7B75CF9-1EE1-4DBA-AFBA-F5189FCD23D8}">
      <dgm:prSet/>
      <dgm:spPr/>
      <dgm:t>
        <a:bodyPr/>
        <a:lstStyle/>
        <a:p>
          <a:endParaRPr lang="ru-RU"/>
        </a:p>
      </dgm:t>
    </dgm:pt>
    <dgm:pt modelId="{044E0881-8256-46A6-8FF0-A6994C08B2E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этап</a:t>
          </a:r>
          <a:endParaRPr lang="ru-RU" dirty="0"/>
        </a:p>
      </dgm:t>
    </dgm:pt>
    <dgm:pt modelId="{815BDA5D-47B6-4869-8C57-2020DE63BC19}" type="parTrans" cxnId="{E0FDF168-0FE7-418C-820F-8D4782962A61}">
      <dgm:prSet/>
      <dgm:spPr/>
      <dgm:t>
        <a:bodyPr/>
        <a:lstStyle/>
        <a:p>
          <a:endParaRPr lang="ru-RU"/>
        </a:p>
      </dgm:t>
    </dgm:pt>
    <dgm:pt modelId="{19647B49-4CA4-4316-839D-75858005796E}" type="sibTrans" cxnId="{E0FDF168-0FE7-418C-820F-8D4782962A61}">
      <dgm:prSet/>
      <dgm:spPr/>
      <dgm:t>
        <a:bodyPr/>
        <a:lstStyle/>
        <a:p>
          <a:endParaRPr lang="ru-RU"/>
        </a:p>
      </dgm:t>
    </dgm:pt>
    <dgm:pt modelId="{BD7907FB-BB8A-4AD6-B322-84EE079DFAD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Проведение динамического анализа уровня учебных достижений в ОО с низкими результатами обучения по всем утвержденным показателям – в марте 2022 года</a:t>
          </a:r>
          <a:endParaRPr lang="ru-RU" dirty="0"/>
        </a:p>
      </dgm:t>
    </dgm:pt>
    <dgm:pt modelId="{C34BC92A-62C2-4365-A6CF-6049A39B8331}" type="parTrans" cxnId="{70763138-E134-424B-B7F2-02C4C0227B5E}">
      <dgm:prSet/>
      <dgm:spPr/>
      <dgm:t>
        <a:bodyPr/>
        <a:lstStyle/>
        <a:p>
          <a:endParaRPr lang="ru-RU"/>
        </a:p>
      </dgm:t>
    </dgm:pt>
    <dgm:pt modelId="{04FCEDF9-0553-4842-BA40-7C5B1E8C1249}" type="sibTrans" cxnId="{70763138-E134-424B-B7F2-02C4C0227B5E}">
      <dgm:prSet/>
      <dgm:spPr/>
      <dgm:t>
        <a:bodyPr/>
        <a:lstStyle/>
        <a:p>
          <a:endParaRPr lang="ru-RU"/>
        </a:p>
      </dgm:t>
    </dgm:pt>
    <dgm:pt modelId="{68EBE73A-449E-4DAE-93A4-CCC928207552}" type="pres">
      <dgm:prSet presAssocID="{048D428D-8E63-439E-A8CC-C7D8C2AD22D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304665-1777-463A-901C-C31015B7FBCF}" type="pres">
      <dgm:prSet presAssocID="{E393AAA1-1CB2-45A4-89D4-A96167D1BC6D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3EC33-A5C4-44E8-A0B6-78926B35C871}" type="pres">
      <dgm:prSet presAssocID="{E393AAA1-1CB2-45A4-89D4-A96167D1BC6D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BCF9E-01F4-4BAA-BC01-803849E08682}" type="pres">
      <dgm:prSet presAssocID="{044E0881-8256-46A6-8FF0-A6994C08B2EF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63E53-610D-493C-A7FB-A617C9E5DBF5}" type="pres">
      <dgm:prSet presAssocID="{044E0881-8256-46A6-8FF0-A6994C08B2EF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DF168-0FE7-418C-820F-8D4782962A61}" srcId="{048D428D-8E63-439E-A8CC-C7D8C2AD22DB}" destId="{044E0881-8256-46A6-8FF0-A6994C08B2EF}" srcOrd="1" destOrd="0" parTransId="{815BDA5D-47B6-4869-8C57-2020DE63BC19}" sibTransId="{19647B49-4CA4-4316-839D-75858005796E}"/>
    <dgm:cxn modelId="{70763138-E134-424B-B7F2-02C4C0227B5E}" srcId="{044E0881-8256-46A6-8FF0-A6994C08B2EF}" destId="{BD7907FB-BB8A-4AD6-B322-84EE079DFAD6}" srcOrd="0" destOrd="0" parTransId="{C34BC92A-62C2-4365-A6CF-6049A39B8331}" sibTransId="{04FCEDF9-0553-4842-BA40-7C5B1E8C1249}"/>
    <dgm:cxn modelId="{12DD8E46-7F83-4B20-80C5-7C17F7B90C3E}" type="presOf" srcId="{E393AAA1-1CB2-45A4-89D4-A96167D1BC6D}" destId="{35304665-1777-463A-901C-C31015B7FBCF}" srcOrd="0" destOrd="0" presId="urn:microsoft.com/office/officeart/2009/3/layout/IncreasingArrowsProcess"/>
    <dgm:cxn modelId="{EA02D444-FE0C-4172-B9B0-36939FBEF0F0}" type="presOf" srcId="{BD7907FB-BB8A-4AD6-B322-84EE079DFAD6}" destId="{9B663E53-610D-493C-A7FB-A617C9E5DBF5}" srcOrd="0" destOrd="0" presId="urn:microsoft.com/office/officeart/2009/3/layout/IncreasingArrowsProcess"/>
    <dgm:cxn modelId="{B7B75CF9-1EE1-4DBA-AFBA-F5189FCD23D8}" srcId="{E393AAA1-1CB2-45A4-89D4-A96167D1BC6D}" destId="{CD824962-D6B7-44A4-B285-09D217433D1A}" srcOrd="0" destOrd="0" parTransId="{7B434E4A-54D0-4A72-ACC2-DEA5FC9CD288}" sibTransId="{728BB763-EDEE-42C7-A483-6634476811CC}"/>
    <dgm:cxn modelId="{163F45DD-C283-404D-8A8C-8DAA91ADEA7C}" type="presOf" srcId="{CD824962-D6B7-44A4-B285-09D217433D1A}" destId="{6CD3EC33-A5C4-44E8-A0B6-78926B35C871}" srcOrd="0" destOrd="0" presId="urn:microsoft.com/office/officeart/2009/3/layout/IncreasingArrowsProcess"/>
    <dgm:cxn modelId="{A841C1A9-8371-447D-9245-A03CB0024F34}" type="presOf" srcId="{044E0881-8256-46A6-8FF0-A6994C08B2EF}" destId="{F1CBCF9E-01F4-4BAA-BC01-803849E08682}" srcOrd="0" destOrd="0" presId="urn:microsoft.com/office/officeart/2009/3/layout/IncreasingArrowsProcess"/>
    <dgm:cxn modelId="{5CD2FEDD-467A-42D2-9D4D-FCB870F16414}" srcId="{048D428D-8E63-439E-A8CC-C7D8C2AD22DB}" destId="{E393AAA1-1CB2-45A4-89D4-A96167D1BC6D}" srcOrd="0" destOrd="0" parTransId="{666B574B-7E26-4CBA-AB24-7072C1EE8BCC}" sibTransId="{5789BCE0-A967-455D-B3F0-25B8D5907E2D}"/>
    <dgm:cxn modelId="{A39D8A2B-A735-47D1-88E0-E1B3DE1F4BCE}" type="presOf" srcId="{048D428D-8E63-439E-A8CC-C7D8C2AD22DB}" destId="{68EBE73A-449E-4DAE-93A4-CCC928207552}" srcOrd="0" destOrd="0" presId="urn:microsoft.com/office/officeart/2009/3/layout/IncreasingArrowsProcess"/>
    <dgm:cxn modelId="{11A98ECE-BE23-4959-9FA2-D4B0CA8C1D18}" type="presParOf" srcId="{68EBE73A-449E-4DAE-93A4-CCC928207552}" destId="{35304665-1777-463A-901C-C31015B7FBCF}" srcOrd="0" destOrd="0" presId="urn:microsoft.com/office/officeart/2009/3/layout/IncreasingArrowsProcess"/>
    <dgm:cxn modelId="{D474446D-7BB1-4E79-A547-0859EB7DC9E8}" type="presParOf" srcId="{68EBE73A-449E-4DAE-93A4-CCC928207552}" destId="{6CD3EC33-A5C4-44E8-A0B6-78926B35C871}" srcOrd="1" destOrd="0" presId="urn:microsoft.com/office/officeart/2009/3/layout/IncreasingArrowsProcess"/>
    <dgm:cxn modelId="{05A19550-7B85-4A41-ABCD-F668FDCEB752}" type="presParOf" srcId="{68EBE73A-449E-4DAE-93A4-CCC928207552}" destId="{F1CBCF9E-01F4-4BAA-BC01-803849E08682}" srcOrd="2" destOrd="0" presId="urn:microsoft.com/office/officeart/2009/3/layout/IncreasingArrowsProcess"/>
    <dgm:cxn modelId="{772B5D7E-25B2-4B88-B950-F02F65B08F3B}" type="presParOf" srcId="{68EBE73A-449E-4DAE-93A4-CCC928207552}" destId="{9B663E53-610D-493C-A7FB-A617C9E5DBF5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4665-1777-463A-901C-C31015B7FBCF}">
      <dsp:nvSpPr>
        <dsp:cNvPr id="0" name=""/>
        <dsp:cNvSpPr/>
      </dsp:nvSpPr>
      <dsp:spPr>
        <a:xfrm>
          <a:off x="570475" y="0"/>
          <a:ext cx="10065954" cy="14661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744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этап</a:t>
          </a:r>
          <a:endParaRPr lang="ru-RU" sz="2800" kern="1200" dirty="0"/>
        </a:p>
      </dsp:txBody>
      <dsp:txXfrm>
        <a:off x="570475" y="366526"/>
        <a:ext cx="9699428" cy="733053"/>
      </dsp:txXfrm>
    </dsp:sp>
    <dsp:sp modelId="{6CD3EC33-A5C4-44E8-A0B6-78926B35C871}">
      <dsp:nvSpPr>
        <dsp:cNvPr id="0" name=""/>
        <dsp:cNvSpPr/>
      </dsp:nvSpPr>
      <dsp:spPr>
        <a:xfrm>
          <a:off x="570475" y="1134212"/>
          <a:ext cx="4650470" cy="3272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Изучение динамики уровня учебных достижений в ОО с низкими результатами обучения на основании результатов основного государственного экзамена – в июле 2021 года</a:t>
          </a:r>
          <a:endParaRPr lang="ru-RU" sz="2800" kern="1200" dirty="0"/>
        </a:p>
      </dsp:txBody>
      <dsp:txXfrm>
        <a:off x="570475" y="1134212"/>
        <a:ext cx="4650470" cy="3272426"/>
      </dsp:txXfrm>
    </dsp:sp>
    <dsp:sp modelId="{F1CBCF9E-01F4-4BAA-BC01-803849E08682}">
      <dsp:nvSpPr>
        <dsp:cNvPr id="0" name=""/>
        <dsp:cNvSpPr/>
      </dsp:nvSpPr>
      <dsp:spPr>
        <a:xfrm>
          <a:off x="5220946" y="488538"/>
          <a:ext cx="5415483" cy="14661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744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 этап</a:t>
          </a:r>
          <a:endParaRPr lang="ru-RU" sz="2800" kern="1200" dirty="0"/>
        </a:p>
      </dsp:txBody>
      <dsp:txXfrm>
        <a:off x="5220946" y="855064"/>
        <a:ext cx="5048957" cy="733053"/>
      </dsp:txXfrm>
    </dsp:sp>
    <dsp:sp modelId="{9B663E53-610D-493C-A7FB-A617C9E5DBF5}">
      <dsp:nvSpPr>
        <dsp:cNvPr id="0" name=""/>
        <dsp:cNvSpPr/>
      </dsp:nvSpPr>
      <dsp:spPr>
        <a:xfrm>
          <a:off x="5220946" y="1622751"/>
          <a:ext cx="4650470" cy="3272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Проведение динамического анализа уровня учебных достижений в ОО с низкими результатами обучения по всем утвержденным показателям – в марте 2022 года</a:t>
          </a:r>
          <a:endParaRPr lang="ru-RU" sz="2800" kern="1200" dirty="0"/>
        </a:p>
      </dsp:txBody>
      <dsp:txXfrm>
        <a:off x="5220946" y="1622751"/>
        <a:ext cx="4650470" cy="327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41D29-312F-4728-8280-E9F5AA28AD84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91E19-F418-4D7A-8535-409507EFC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4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18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28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92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01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1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93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7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82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26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11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95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81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43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35A-817D-48FC-9270-1BD2CC0EF1EB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24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1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5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7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7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0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9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5D7D-8660-40D1-9D61-1BA7D3F2BDB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758D-62B0-4807-9081-57B5BE13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4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5139" y="1778844"/>
            <a:ext cx="10451387" cy="2999232"/>
          </a:xfrm>
          <a:solidFill>
            <a:srgbClr val="002060">
              <a:alpha val="76077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 b="1" dirty="0">
                <a:solidFill>
                  <a:schemeClr val="bg1"/>
                </a:solidFill>
              </a:rPr>
              <a:t>Региональная оценка образовательных результатов </a:t>
            </a:r>
            <a:r>
              <a:rPr lang="en-US" altLang="ru-RU" sz="4000" b="1" dirty="0" smtClean="0">
                <a:solidFill>
                  <a:schemeClr val="bg1"/>
                </a:solidFill>
              </a:rPr>
              <a:t/>
            </a:r>
            <a:br>
              <a:rPr lang="en-US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в </a:t>
            </a:r>
            <a:r>
              <a:rPr lang="ru-RU" altLang="ru-RU" sz="4000" b="1" dirty="0">
                <a:solidFill>
                  <a:schemeClr val="bg1"/>
                </a:solidFill>
              </a:rPr>
              <a:t>школах с низкими образовательные результатами, отобранными ФИОКО</a:t>
            </a: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endParaRPr lang="ru-RU" altLang="ru-RU" sz="1800" i="1" dirty="0">
              <a:solidFill>
                <a:schemeClr val="bg1"/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1951609" y="231839"/>
            <a:ext cx="8686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</a:rPr>
              <a:t>Областное государственное бюджетное </a:t>
            </a:r>
            <a:r>
              <a:rPr lang="en-US" altLang="ru-RU" sz="24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</a:rPr>
              <a:t>учреждение «Ивановский региональный </a:t>
            </a:r>
            <a:r>
              <a:rPr lang="en-US" altLang="ru-RU" sz="24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</a:rPr>
              <a:t>центр оценки качества образования»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222" y="-370396"/>
            <a:ext cx="1944688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995138" y="5550747"/>
            <a:ext cx="104513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Грушанская </a:t>
            </a: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Татьяна Владимировна</a:t>
            </a:r>
          </a:p>
          <a:p>
            <a:pPr marL="342900" indent="-342900"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ru-RU" sz="2000" i="1" dirty="0" smtClean="0">
                <a:solidFill>
                  <a:srgbClr val="002060"/>
                </a:solidFill>
                <a:latin typeface="Calibri" pitchFamily="34" charset="0"/>
              </a:rPr>
              <a:t>19 </a:t>
            </a:r>
            <a:r>
              <a:rPr lang="ru-RU" altLang="ru-RU" sz="2000" i="1" dirty="0" smtClean="0">
                <a:solidFill>
                  <a:srgbClr val="002060"/>
                </a:solidFill>
                <a:latin typeface="Calibri" pitchFamily="34" charset="0"/>
              </a:rPr>
              <a:t>января 2022 г.</a:t>
            </a:r>
            <a:endParaRPr lang="ru-RU" altLang="ru-RU" sz="20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74" y="4942566"/>
            <a:ext cx="443468" cy="6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10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Региональная методика выявления ОО, имеющих низкие результаты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обучения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Региональные показатели для выявления ОО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21563"/>
              </p:ext>
            </p:extLst>
          </p:nvPr>
        </p:nvGraphicFramePr>
        <p:xfrm>
          <a:off x="428368" y="1217512"/>
          <a:ext cx="11477493" cy="5403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4718"/>
                <a:gridCol w="1912775"/>
              </a:tblGrid>
              <a:tr h="532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показателя: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Доля участников ЕГЭ по математике (профильной), не преодолевших минимальный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порог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Доля участников ОГЭ по русскому языку, не преодолевших минимальный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порог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Доля участников ОГЭ по математике, не преодолевших минимальный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порог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Доля участников ВПР по русскому языку по программе 4 класса, получивших отметку «2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ФИС ОКО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Доля участников ВПР по математике по программе 4 класса, получивших отметку «2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ФИС ОКО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Доля участников ВПР по математике по программе 7 класса, получивших отметку «2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ФИС ОКО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Индекс низких результатов РДР по русскому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языку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ГИС АРМ ГИА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2060"/>
                          </a:solidFill>
                          <a:effectLst/>
                        </a:rPr>
                        <a:t>Индекс низких результатов РДР по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</a:rPr>
                        <a:t>математике</a:t>
                      </a:r>
                      <a:endParaRPr lang="ru-RU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ГИС АРМ ГИА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6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11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Региональная методика выявления ОО, имеющих низкие результаты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обучения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49585"/>
              </p:ext>
            </p:extLst>
          </p:nvPr>
        </p:nvGraphicFramePr>
        <p:xfrm>
          <a:off x="428368" y="1618726"/>
          <a:ext cx="10467280" cy="3482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0615"/>
                <a:gridCol w="3786665"/>
              </a:tblGrid>
              <a:tr h="1908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/>
                        </a:rPr>
                        <a:t>Количество ОО,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</a:t>
                      </a:r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/>
                        </a:rPr>
                        <a:t>ыявленных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по </a:t>
                      </a:r>
                      <a:r>
                        <a:rPr lang="ru-RU" sz="2800" b="0" baseline="0" smtClean="0">
                          <a:solidFill>
                            <a:srgbClr val="002060"/>
                          </a:solidFill>
                          <a:effectLst/>
                        </a:rPr>
                        <a:t>региональной методике </a:t>
                      </a:r>
                      <a:br>
                        <a:rPr lang="ru-RU" sz="2800" b="0" baseline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2800" b="0" baseline="0" smtClean="0">
                          <a:solidFill>
                            <a:srgbClr val="002060"/>
                          </a:solidFill>
                          <a:effectLst/>
                        </a:rPr>
                        <a:t>в 2020-2021 учебном году</a:t>
                      </a:r>
                      <a:endParaRPr lang="ru-RU" sz="2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 участники федерального проекте «500+»</a:t>
                      </a:r>
                      <a:endParaRPr lang="ru-RU" sz="2800" b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730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/>
                        </a:rPr>
                        <a:t>Кластер СОШ: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32</a:t>
                      </a:r>
                      <a:endParaRPr lang="ru-RU" sz="2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8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8730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/>
                        </a:rPr>
                        <a:t>Кластер ООШ: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12</a:t>
                      </a:r>
                      <a:endParaRPr lang="ru-RU" sz="2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8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12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Региональная методика выявления ОО, имеющих низкие результаты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обучения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Региональные показатели для выявления ОО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296" t="10068" r="2626"/>
          <a:stretch/>
        </p:blipFill>
        <p:spPr>
          <a:xfrm>
            <a:off x="2289413" y="1268962"/>
            <a:ext cx="6686635" cy="78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13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Региональная методика </a:t>
            </a:r>
            <a:r>
              <a:rPr lang="ru-RU" sz="2400" b="1" dirty="0">
                <a:solidFill>
                  <a:schemeClr val="bg1"/>
                </a:solidFill>
              </a:rPr>
              <a:t>выявления динамики уровня учебных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достижений </a:t>
            </a: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ОО с </a:t>
            </a:r>
            <a:r>
              <a:rPr lang="ru-RU" sz="2400" b="1" dirty="0">
                <a:solidFill>
                  <a:schemeClr val="bg1"/>
                </a:solidFill>
              </a:rPr>
              <a:t>низкими результатами обучения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68" y="1183874"/>
            <a:ext cx="1038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Мониторинг по </a:t>
            </a:r>
            <a:r>
              <a:rPr lang="ru-RU" sz="3200" dirty="0"/>
              <a:t>выявлению динамики </a:t>
            </a:r>
            <a:r>
              <a:rPr lang="ru-RU" sz="3200" dirty="0" smtClean="0"/>
              <a:t>в </a:t>
            </a:r>
            <a:r>
              <a:rPr lang="ru-RU" sz="3200" dirty="0"/>
              <a:t>два этапа</a:t>
            </a:r>
            <a:endParaRPr lang="ru-RU" sz="3200" dirty="0">
              <a:solidFill>
                <a:schemeClr val="dk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3976344"/>
              </p:ext>
            </p:extLst>
          </p:nvPr>
        </p:nvGraphicFramePr>
        <p:xfrm>
          <a:off x="428368" y="1645539"/>
          <a:ext cx="11206905" cy="489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27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14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Региональные показатели  по выявлению динамики уровня учебных достижений в школах с низкими результатами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обучения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80746"/>
              </p:ext>
            </p:extLst>
          </p:nvPr>
        </p:nvGraphicFramePr>
        <p:xfrm>
          <a:off x="485267" y="1628367"/>
          <a:ext cx="11066950" cy="4092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6499"/>
                <a:gridCol w="2310451"/>
              </a:tblGrid>
              <a:tr h="3744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 данных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6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результатов ЕГЭ по математике (профильной) за два предыдущих </a:t>
                      </a:r>
                      <a:r>
                        <a:rPr lang="ru-RU" sz="2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2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44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результатов ОГЭ по русскому </a:t>
                      </a:r>
                      <a:r>
                        <a:rPr lang="ru-RU" sz="2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языку и математике </a:t>
                      </a: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два предыдущих </a:t>
                      </a:r>
                      <a:r>
                        <a:rPr lang="ru-RU" sz="2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2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6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результатов ВПР по русскому </a:t>
                      </a:r>
                      <a:r>
                        <a:rPr lang="ru-RU" sz="2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языку и математике </a:t>
                      </a: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программе 4 класса за два предыдущих </a:t>
                      </a:r>
                      <a:r>
                        <a:rPr lang="ru-RU" sz="2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2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ФИС ОКО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6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результатов ВПР по математике по программе 7 класса за два предыдущих </a:t>
                      </a:r>
                      <a:r>
                        <a:rPr lang="ru-RU" sz="2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2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ФИС ОКО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44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индекса низких результатов РДР по русскому </a:t>
                      </a:r>
                      <a:r>
                        <a:rPr lang="ru-RU" sz="22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языку и математике</a:t>
                      </a:r>
                      <a:endParaRPr lang="ru-RU" sz="2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ГИС АРМ ГИА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5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15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Банк школьных практик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476" y="1139344"/>
            <a:ext cx="5738541" cy="5633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767292" y="4060825"/>
            <a:ext cx="11168138" cy="1873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sz="1800" b="1" dirty="0" err="1" smtClean="0">
                <a:solidFill>
                  <a:srgbClr val="002060"/>
                </a:solidFill>
              </a:rPr>
              <a:t>Вилесова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 Ольга Борисовна, </a:t>
            </a:r>
            <a:r>
              <a:rPr lang="ru-RU" altLang="ru-RU" sz="1600" dirty="0" smtClean="0">
                <a:solidFill>
                  <a:srgbClr val="002060"/>
                </a:solidFill>
              </a:rPr>
              <a:t>директор</a:t>
            </a:r>
          </a:p>
          <a:p>
            <a:pPr algn="just">
              <a:buNone/>
            </a:pPr>
            <a:r>
              <a:rPr lang="ru-RU" altLang="ru-RU" sz="1800" b="1" dirty="0" err="1">
                <a:solidFill>
                  <a:srgbClr val="002060"/>
                </a:solidFill>
              </a:rPr>
              <a:t>Грушанская</a:t>
            </a:r>
            <a:r>
              <a:rPr lang="ru-RU" altLang="ru-RU" sz="1800" b="1" dirty="0">
                <a:solidFill>
                  <a:srgbClr val="002060"/>
                </a:solidFill>
              </a:rPr>
              <a:t> Татьяна Владимировна</a:t>
            </a:r>
            <a:r>
              <a:rPr lang="ru-RU" altLang="ru-RU" sz="1600" b="1" dirty="0">
                <a:solidFill>
                  <a:srgbClr val="002060"/>
                </a:solidFill>
              </a:rPr>
              <a:t>, </a:t>
            </a:r>
            <a:r>
              <a:rPr lang="ru-RU" altLang="ru-RU" sz="1600" dirty="0">
                <a:solidFill>
                  <a:srgbClr val="002060"/>
                </a:solidFill>
              </a:rPr>
              <a:t>заместитель </a:t>
            </a:r>
            <a:r>
              <a:rPr lang="ru-RU" altLang="ru-RU" sz="1600" dirty="0" smtClean="0">
                <a:solidFill>
                  <a:srgbClr val="002060"/>
                </a:solidFill>
              </a:rPr>
              <a:t>директора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Сайт: </a:t>
            </a:r>
            <a:r>
              <a:rPr lang="en-US" altLang="ru-RU" sz="1800" b="1" u="sng" dirty="0" smtClean="0">
                <a:solidFill>
                  <a:srgbClr val="002060"/>
                </a:solidFill>
              </a:rPr>
              <a:t>http://ivege.ru</a:t>
            </a:r>
            <a:endParaRPr lang="en-US" altLang="ru-RU" sz="1800" dirty="0" smtClean="0">
              <a:solidFill>
                <a:srgbClr val="00206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ru-RU" sz="1800" dirty="0" smtClean="0">
                <a:solidFill>
                  <a:srgbClr val="002060"/>
                </a:solidFill>
              </a:rPr>
              <a:t>E-mail: </a:t>
            </a:r>
            <a:r>
              <a:rPr lang="en-US" altLang="ru-RU" sz="1800" b="1" u="sng" dirty="0" smtClean="0">
                <a:solidFill>
                  <a:srgbClr val="002060"/>
                </a:solidFill>
              </a:rPr>
              <a:t>ege-iv@345000.ru</a:t>
            </a:r>
            <a:endParaRPr lang="en-US" altLang="ru-RU" sz="1800" dirty="0" smtClean="0">
              <a:solidFill>
                <a:srgbClr val="00206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Телефоны: 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(8-4932) 42-26-61, 58-55-06, 59-01-71</a:t>
            </a:r>
            <a:endParaRPr lang="ru-RU" alt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296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01ABD-A686-43B7-B44C-4FD081A0444F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29700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751" y="1"/>
            <a:ext cx="213783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19804" t="31317" r="7584"/>
          <a:stretch>
            <a:fillRect/>
          </a:stretch>
        </p:blipFill>
        <p:spPr bwMode="auto">
          <a:xfrm>
            <a:off x="239184" y="5805488"/>
            <a:ext cx="1056216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Заголовок 3"/>
          <p:cNvSpPr txBox="1">
            <a:spLocks/>
          </p:cNvSpPr>
          <p:nvPr/>
        </p:nvSpPr>
        <p:spPr bwMode="auto">
          <a:xfrm>
            <a:off x="1041400" y="173038"/>
            <a:ext cx="11150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400" b="1">
                <a:latin typeface="Calibri" pitchFamily="34" charset="0"/>
              </a:rPr>
              <a:t>Областное государственное бюджетное </a:t>
            </a:r>
            <a:r>
              <a:rPr lang="en-US" altLang="ru-RU" sz="2400" b="1">
                <a:latin typeface="Calibri" pitchFamily="34" charset="0"/>
              </a:rPr>
              <a:t/>
            </a:r>
            <a:br>
              <a:rPr lang="en-US" altLang="ru-RU" sz="2400" b="1">
                <a:latin typeface="Calibri" pitchFamily="34" charset="0"/>
              </a:rPr>
            </a:br>
            <a:r>
              <a:rPr lang="ru-RU" altLang="ru-RU" sz="2400" b="1">
                <a:latin typeface="Calibri" pitchFamily="34" charset="0"/>
              </a:rPr>
              <a:t>учреждение «Ивановский региональный </a:t>
            </a:r>
            <a:r>
              <a:rPr lang="en-US" altLang="ru-RU" sz="2400" b="1">
                <a:latin typeface="Calibri" pitchFamily="34" charset="0"/>
              </a:rPr>
              <a:t/>
            </a:r>
            <a:br>
              <a:rPr lang="en-US" altLang="ru-RU" sz="2400" b="1">
                <a:latin typeface="Calibri" pitchFamily="34" charset="0"/>
              </a:rPr>
            </a:br>
            <a:r>
              <a:rPr lang="ru-RU" altLang="ru-RU" sz="2400" b="1">
                <a:latin typeface="Calibri" pitchFamily="34" charset="0"/>
              </a:rPr>
              <a:t>центр оценки качества образования»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85" y="2152650"/>
            <a:ext cx="19177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4435" y="2997200"/>
            <a:ext cx="2298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1F5F"/>
                </a:solidFill>
                <a:latin typeface="Century Gothic" panose="020B0502020202020204" pitchFamily="34" charset="0"/>
              </a:rPr>
              <a:t>Сайт Центра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www.ivege.ru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7960" y="29972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1F5F"/>
                </a:solidFill>
                <a:latin typeface="Century Gothic" panose="020B0502020202020204" pitchFamily="34" charset="0"/>
              </a:rPr>
              <a:t>Твиттер</a:t>
            </a:r>
            <a:endParaRPr lang="ru-RU" b="1" dirty="0">
              <a:solidFill>
                <a:srgbClr val="001F5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twitter.com/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centre_inf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Картинки по запросу &quot;твиттер логотип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98" y="201295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63585" y="3001963"/>
            <a:ext cx="18367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1F5F"/>
                </a:solidFill>
                <a:latin typeface="Century Gothic" panose="020B0502020202020204" pitchFamily="34" charset="0"/>
              </a:rPr>
              <a:t>ВКонтакте</a:t>
            </a:r>
            <a:endParaRPr lang="ru-RU" b="1" dirty="0">
              <a:solidFill>
                <a:srgbClr val="001F5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vk.com/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ircoko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4" descr="Картинки по запросу &quot;твиттер вконтакте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23" y="2076450"/>
            <a:ext cx="777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1"/>
            <a:ext cx="10337497" cy="140968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</a:rPr>
              <a:t>Региональные мониторинги качества образования в ОО, участвующих в федеральном </a:t>
            </a:r>
            <a:r>
              <a:rPr lang="ru-RU" altLang="ru-RU" sz="2800" b="1" dirty="0">
                <a:solidFill>
                  <a:schemeClr val="bg1"/>
                </a:solidFill>
              </a:rPr>
              <a:t>проекте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«</a:t>
            </a:r>
            <a:r>
              <a:rPr lang="ru-RU" altLang="ru-RU" sz="2800" b="1" dirty="0">
                <a:solidFill>
                  <a:schemeClr val="bg1"/>
                </a:solidFill>
              </a:rPr>
              <a:t>Адресная методическая помощь «500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+» в 2020, 2021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820" y="2328044"/>
            <a:ext cx="11028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Февраль-апрель 2020 г.</a:t>
            </a:r>
          </a:p>
          <a:p>
            <a:r>
              <a:rPr lang="ru-RU" sz="3200" dirty="0" smtClean="0"/>
              <a:t>Диагностические работы в формате ОГЭ и ЕГЭ.</a:t>
            </a:r>
          </a:p>
          <a:p>
            <a:endParaRPr lang="ru-RU" sz="3200" dirty="0" smtClean="0"/>
          </a:p>
          <a:p>
            <a:r>
              <a:rPr lang="ru-RU" sz="3200" dirty="0"/>
              <a:t>Анализ уровня и динамики образовательных результатов</a:t>
            </a:r>
            <a:br>
              <a:rPr lang="ru-RU" sz="3200" dirty="0"/>
            </a:br>
            <a:r>
              <a:rPr lang="ru-RU" sz="3200" dirty="0"/>
              <a:t>на основе результатов региональной диагностической работы и ОГЭ</a:t>
            </a:r>
          </a:p>
        </p:txBody>
      </p:sp>
    </p:spTree>
    <p:extLst>
      <p:ext uri="{BB962C8B-B14F-4D97-AF65-F5344CB8AC3E}">
        <p14:creationId xmlns:p14="http://schemas.microsoft.com/office/powerpoint/2010/main" val="11750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3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1"/>
            <a:ext cx="10337497" cy="140968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</a:rPr>
              <a:t>Сопоставление результатов по математике школ с низкими результатами обучения и школ Ивановской области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34901150"/>
              </p:ext>
            </p:extLst>
          </p:nvPr>
        </p:nvGraphicFramePr>
        <p:xfrm>
          <a:off x="428369" y="1834437"/>
          <a:ext cx="10337496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4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1"/>
            <a:ext cx="10337497" cy="140968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</a:rPr>
              <a:t>Успешность выполнения диагностической работы по математике в школах с низкими результатами обучения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54525602"/>
              </p:ext>
            </p:extLst>
          </p:nvPr>
        </p:nvGraphicFramePr>
        <p:xfrm>
          <a:off x="428368" y="1828800"/>
          <a:ext cx="10337497" cy="457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40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Региональные мониторинги в ОО, участвующих в федеральном </a:t>
            </a:r>
            <a:r>
              <a:rPr lang="ru-RU" altLang="ru-RU" sz="2400" b="1" dirty="0">
                <a:solidFill>
                  <a:schemeClr val="bg1"/>
                </a:solidFill>
              </a:rPr>
              <a:t>проекте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«</a:t>
            </a:r>
            <a:r>
              <a:rPr lang="ru-RU" altLang="ru-RU" sz="2400" b="1" dirty="0">
                <a:solidFill>
                  <a:schemeClr val="bg1"/>
                </a:solidFill>
              </a:rPr>
              <a:t>Адресная методическая помощь «500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+»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375" y="2060558"/>
            <a:ext cx="110287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i="1" dirty="0" smtClean="0"/>
              <a:t>В </a:t>
            </a:r>
            <a:r>
              <a:rPr lang="ru-RU" altLang="ru-RU" sz="2800" b="1" i="1" dirty="0"/>
              <a:t>2020, 2021 году</a:t>
            </a:r>
          </a:p>
          <a:p>
            <a:r>
              <a:rPr lang="ru-RU" sz="2800" dirty="0"/>
              <a:t>Анализ результатов ВПР по общеобразовательным организациям</a:t>
            </a:r>
          </a:p>
          <a:p>
            <a:endParaRPr lang="ru-RU" sz="2800" dirty="0"/>
          </a:p>
          <a:p>
            <a:r>
              <a:rPr lang="ru-RU" altLang="ru-RU" sz="2800" b="1" i="1" dirty="0"/>
              <a:t>В 2020, 2021 году</a:t>
            </a:r>
          </a:p>
          <a:p>
            <a:r>
              <a:rPr lang="ru-RU" sz="2800" dirty="0" smtClean="0"/>
              <a:t>Мониторинг </a:t>
            </a:r>
            <a:r>
              <a:rPr lang="ru-RU" sz="2800" dirty="0"/>
              <a:t>результатов ОГЭ и ЕГЭ</a:t>
            </a:r>
          </a:p>
        </p:txBody>
      </p:sp>
    </p:spTree>
    <p:extLst>
      <p:ext uri="{BB962C8B-B14F-4D97-AF65-F5344CB8AC3E}">
        <p14:creationId xmlns:p14="http://schemas.microsoft.com/office/powerpoint/2010/main" val="21679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6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5021" y="177784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Региональные мониторинги в ОО, участвующих в федеральном </a:t>
            </a:r>
            <a:r>
              <a:rPr lang="ru-RU" altLang="ru-RU" sz="2400" b="1" dirty="0">
                <a:solidFill>
                  <a:schemeClr val="bg1"/>
                </a:solidFill>
              </a:rPr>
              <a:t>проекте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«</a:t>
            </a:r>
            <a:r>
              <a:rPr lang="ru-RU" altLang="ru-RU" sz="2400" b="1" dirty="0">
                <a:solidFill>
                  <a:schemeClr val="bg1"/>
                </a:solidFill>
              </a:rPr>
              <a:t>Адресная методическая помощь «500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+» (дорожная карта 2022 г.)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339" y="3396182"/>
            <a:ext cx="106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Декабрь </a:t>
            </a:r>
            <a:br>
              <a:rPr lang="ru-RU" i="1" dirty="0" smtClean="0"/>
            </a:br>
            <a:r>
              <a:rPr lang="ru-RU" i="1" dirty="0" smtClean="0"/>
              <a:t>2021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25789"/>
              </p:ext>
            </p:extLst>
          </p:nvPr>
        </p:nvGraphicFramePr>
        <p:xfrm>
          <a:off x="475021" y="1379422"/>
          <a:ext cx="11001632" cy="481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84"/>
                <a:gridCol w="8526148"/>
              </a:tblGrid>
              <a:tr h="8132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Сроки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 ОКО</a:t>
                      </a:r>
                      <a:endParaRPr lang="ru-RU" sz="2400" dirty="0"/>
                    </a:p>
                  </a:txBody>
                  <a:tcPr/>
                </a:tc>
              </a:tr>
              <a:tr h="2078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/>
                        <a:t>Декабрь</a:t>
                      </a:r>
                      <a:r>
                        <a:rPr lang="ru-RU" sz="2400" i="1" baseline="0" dirty="0" smtClean="0"/>
                        <a:t> </a:t>
                      </a:r>
                      <a:r>
                        <a:rPr lang="ru-RU" sz="2400" i="1" dirty="0" smtClean="0"/>
                        <a:t>2021 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Проведение мониторинга контекстных данных по ОО, определенным на федеральном уровне как школы с низкими образовательными результатами, для выявления уровней социально-неблагополучных условий, влияющих на результаты, для отбора ОО</a:t>
                      </a:r>
                    </a:p>
                  </a:txBody>
                  <a:tcPr/>
                </a:tc>
              </a:tr>
              <a:tr h="1080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/>
                        <a:t>Июнь 2022 г.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Проведение динамического анализа уровня учебных достижений в школах с низкими результатами обучения по результатам ВПР</a:t>
                      </a:r>
                    </a:p>
                  </a:txBody>
                  <a:tcPr/>
                </a:tc>
              </a:tr>
              <a:tr h="737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/>
                        <a:t>Июль 2022 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Мониторинг результатов ГИА ( ОГЭ и ЕГЭ)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7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Региональная методика выявления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ОО, </a:t>
            </a:r>
            <a:r>
              <a:rPr lang="ru-RU" altLang="ru-RU" sz="2400" b="1" dirty="0">
                <a:solidFill>
                  <a:schemeClr val="bg1"/>
                </a:solidFill>
              </a:rPr>
              <a:t>имеющих низкие результаты обучения, методика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по определению динамики </a:t>
            </a:r>
            <a:r>
              <a:rPr lang="ru-RU" altLang="ru-RU" sz="2400" b="1" dirty="0">
                <a:solidFill>
                  <a:schemeClr val="bg1"/>
                </a:solidFill>
              </a:rPr>
              <a:t>уровня учебных достижений в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ОО с </a:t>
            </a:r>
            <a:r>
              <a:rPr lang="ru-RU" altLang="ru-RU" sz="2400" b="1" dirty="0">
                <a:solidFill>
                  <a:schemeClr val="bg1"/>
                </a:solidFill>
              </a:rPr>
              <a:t>низкими результатами обучения </a:t>
            </a:r>
            <a:endParaRPr lang="ru-RU" alt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548" t="10330" r="4804"/>
          <a:stretch/>
        </p:blipFill>
        <p:spPr>
          <a:xfrm>
            <a:off x="2222448" y="1494716"/>
            <a:ext cx="6221756" cy="76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8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Региональная методика выявления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ОО, </a:t>
            </a:r>
            <a:r>
              <a:rPr lang="ru-RU" altLang="ru-RU" sz="2400" b="1" dirty="0">
                <a:solidFill>
                  <a:schemeClr val="bg1"/>
                </a:solidFill>
              </a:rPr>
              <a:t>имеющих низкие результаты обучения, методика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по определению динамики </a:t>
            </a:r>
            <a:r>
              <a:rPr lang="ru-RU" altLang="ru-RU" sz="2400" b="1" dirty="0">
                <a:solidFill>
                  <a:schemeClr val="bg1"/>
                </a:solidFill>
              </a:rPr>
              <a:t>уровня учебных достижений в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ОО с </a:t>
            </a:r>
            <a:r>
              <a:rPr lang="ru-RU" altLang="ru-RU" sz="2400" b="1" dirty="0">
                <a:solidFill>
                  <a:schemeClr val="bg1"/>
                </a:solidFill>
              </a:rPr>
              <a:t>низкими результатами обучения </a:t>
            </a:r>
            <a:endParaRPr lang="ru-RU" alt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184" y="1514460"/>
            <a:ext cx="10382464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dk1"/>
                </a:solidFill>
              </a:rPr>
              <a:t>Методика </a:t>
            </a:r>
            <a:r>
              <a:rPr lang="ru-RU" sz="2400" dirty="0">
                <a:solidFill>
                  <a:schemeClr val="dk1"/>
                </a:solidFill>
              </a:rPr>
              <a:t>выявления общеобразовательных организаций, имеющих низкие результаты </a:t>
            </a:r>
            <a:r>
              <a:rPr lang="ru-RU" sz="2400" dirty="0" smtClean="0">
                <a:solidFill>
                  <a:schemeClr val="dk1"/>
                </a:solidFill>
              </a:rPr>
              <a:t>обучения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dk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dk1"/>
                </a:solidFill>
              </a:rPr>
              <a:t>Методика </a:t>
            </a:r>
            <a:r>
              <a:rPr lang="ru-RU" sz="2400" dirty="0">
                <a:solidFill>
                  <a:schemeClr val="dk1"/>
                </a:solidFill>
              </a:rPr>
              <a:t>выявления динамики уровня учебных достижений в школах с низкими результатами </a:t>
            </a:r>
            <a:r>
              <a:rPr lang="ru-RU" sz="2400" dirty="0" smtClean="0">
                <a:solidFill>
                  <a:schemeClr val="dk1"/>
                </a:solidFill>
              </a:rPr>
              <a:t>обучения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dk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dk1"/>
                </a:solidFill>
              </a:rPr>
              <a:t>Региональные показатели и </a:t>
            </a:r>
            <a:r>
              <a:rPr lang="ru-RU" sz="2400" dirty="0">
                <a:solidFill>
                  <a:schemeClr val="dk1"/>
                </a:solidFill>
              </a:rPr>
              <a:t>способы расчета показателей по выявлению общеобразовательных </a:t>
            </a:r>
            <a:r>
              <a:rPr lang="ru-RU" sz="2400" dirty="0" smtClean="0">
                <a:solidFill>
                  <a:schemeClr val="dk1"/>
                </a:solidFill>
              </a:rPr>
              <a:t>организаций, имеющих </a:t>
            </a:r>
            <a:r>
              <a:rPr lang="ru-RU" sz="2400" dirty="0">
                <a:solidFill>
                  <a:schemeClr val="dk1"/>
                </a:solidFill>
              </a:rPr>
              <a:t>низкие результаты </a:t>
            </a:r>
            <a:r>
              <a:rPr lang="ru-RU" sz="2400" dirty="0" smtClean="0">
                <a:solidFill>
                  <a:schemeClr val="dk1"/>
                </a:solidFill>
              </a:rPr>
              <a:t>обучения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dk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dk1"/>
                </a:solidFill>
              </a:rPr>
              <a:t>Региональные показатели </a:t>
            </a:r>
            <a:r>
              <a:rPr lang="ru-RU" sz="2400" dirty="0" smtClean="0">
                <a:solidFill>
                  <a:schemeClr val="dk1"/>
                </a:solidFill>
              </a:rPr>
              <a:t>и </a:t>
            </a:r>
            <a:r>
              <a:rPr lang="ru-RU" sz="2400" dirty="0">
                <a:solidFill>
                  <a:schemeClr val="dk1"/>
                </a:solidFill>
              </a:rPr>
              <a:t>способы расчета показателей по выявлению динамики уровня учебных достижений в школах с низкими результатами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2044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9017" y="640810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805FC-D214-44E3-BF16-286767EBC401}" type="slidenum">
              <a:rPr lang="ru-RU" altLang="ru-RU">
                <a:solidFill>
                  <a:srgbClr val="898989"/>
                </a:solidFill>
              </a:rPr>
              <a:pPr/>
              <a:t>9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5648" y="158496"/>
            <a:ext cx="1089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368" y="157862"/>
            <a:ext cx="10337497" cy="9048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Региональная методика выявления ОО, имеющих низкие результаты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обучения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Процедуры ОКО для выявления ОО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53216"/>
              </p:ext>
            </p:extLst>
          </p:nvPr>
        </p:nvGraphicFramePr>
        <p:xfrm>
          <a:off x="558165" y="1752597"/>
          <a:ext cx="10077901" cy="3301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7901"/>
              </a:tblGrid>
              <a:tr h="748007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2060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3200" b="0" dirty="0" smtClean="0">
                          <a:solidFill>
                            <a:srgbClr val="002060"/>
                          </a:solidFill>
                          <a:effectLst/>
                        </a:rPr>
                        <a:t>процедуры ОКО</a:t>
                      </a:r>
                      <a:endParaRPr lang="ru-RU" sz="32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562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2060"/>
                          </a:solidFill>
                          <a:effectLst/>
                        </a:rPr>
                        <a:t>ЕГЭ</a:t>
                      </a:r>
                      <a:endParaRPr lang="ru-RU" sz="32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10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2060"/>
                          </a:solidFill>
                          <a:effectLst/>
                        </a:rPr>
                        <a:t>ОГЭ</a:t>
                      </a:r>
                      <a:endParaRPr lang="ru-RU" sz="32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1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2060"/>
                          </a:solidFill>
                          <a:effectLst/>
                        </a:rPr>
                        <a:t>ВПР</a:t>
                      </a:r>
                      <a:endParaRPr lang="ru-RU" sz="32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56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effectLst/>
                        </a:rPr>
                        <a:t>Региональные диагностические работы</a:t>
                      </a:r>
                      <a:endParaRPr lang="ru-RU" sz="32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4586</TotalTime>
  <Words>735</Words>
  <Application>Microsoft Office PowerPoint</Application>
  <PresentationFormat>Широкоэкранный</PresentationFormat>
  <Paragraphs>159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Региональная оценка образовательных результатов  в школах с низкими образовательные результатами, отобранными ФИОКО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Конфликтная комиссия- рассмотрение апелляций</dc:title>
  <dc:creator>Андрей Николаевич Бойцов</dc:creator>
  <cp:lastModifiedBy>user</cp:lastModifiedBy>
  <cp:revision>651</cp:revision>
  <cp:lastPrinted>2021-02-16T08:51:02Z</cp:lastPrinted>
  <dcterms:created xsi:type="dcterms:W3CDTF">2017-03-31T11:14:21Z</dcterms:created>
  <dcterms:modified xsi:type="dcterms:W3CDTF">2022-01-19T06:47:18Z</dcterms:modified>
</cp:coreProperties>
</file>