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305" r:id="rId4"/>
    <p:sldId id="307" r:id="rId5"/>
    <p:sldId id="310" r:id="rId6"/>
    <p:sldId id="311" r:id="rId7"/>
    <p:sldId id="319" r:id="rId8"/>
    <p:sldId id="317" r:id="rId9"/>
    <p:sldId id="316" r:id="rId10"/>
    <p:sldId id="315" r:id="rId11"/>
    <p:sldId id="309" r:id="rId12"/>
    <p:sldId id="273" r:id="rId13"/>
    <p:sldId id="321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1CA"/>
    <a:srgbClr val="00988D"/>
    <a:srgbClr val="147F85"/>
    <a:srgbClr val="1FC2CB"/>
    <a:srgbClr val="167E89"/>
    <a:srgbClr val="138085"/>
    <a:srgbClr val="212655"/>
    <a:srgbClr val="351B5B"/>
    <a:srgbClr val="00354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5FEA-6B1E-49A9-ADF1-CD70BA8D263A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F64B-A813-4E6C-9314-B132C35CF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6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itamak.tobmrobr.ru/seminar-trening-s-roditelyami-po-teme-soczialnaya-adaptacziya-uchashhihsya-5-klassa-k-novym-usloviyam-obucheniya-v-shko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itamak.tobmrobr.ru/psihologicheskij-trening-po-profilaktike-shkolnoj-trevozhnosti-v-period-adaptaczi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2591f31316f6d5cd89a5072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2591f31316f6d5cd89a507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5.png"/><Relationship Id="rId7" Type="http://schemas.openxmlformats.org/officeDocument/2006/relationships/hyperlink" Target="https://vk.com/unoi3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noi.ru/" TargetMode="External"/><Relationship Id="rId5" Type="http://schemas.openxmlformats.org/officeDocument/2006/relationships/hyperlink" Target="mailto:nvsokolovskaya@yandex.ru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itamak.tobmrobr.ru/edinyj-metodicheskij-den-po-teme-metapredmetnost-kak-odno-iz-sredstv-formirovaniya-funkczionalnoj-gramotnosti-shkolnikov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itamak.tobmrobr.ru/25-10-2021-goda-v-ramkah-edinoj-metodicheskoj-nedeli-sovershenstvovanie-professionalnogo-masterstva-pedagogov-provodilsya-metodicheskij-dialog-s-pedagogicheskimi-rabotnikami-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itamak.tobmrobr.ru/metodicheskie-rekomendaczii-uchitelyam-na-temu-motivacziya-k-tvorcheskoj-deyatelnosti-detej-s-ov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itamak.tobmrobr.ru/kruglyj-stol-na-temu-effektivnye-formy-i-metody-raboty-so-slabouspevayushhimi-i-neuspevayushhimi-obuchayushhimisya-i-uchashhimisya-s-ov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itamak.tobmrobr.ru/kruglyj-stol-na-temu-kak-povysit-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1" y="5128591"/>
            <a:ext cx="1124711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7880" y="5283200"/>
            <a:ext cx="961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FC2CB"/>
                </a:solidFill>
              </a:rPr>
              <a:t>Соколовская Наталья Вячеславовна, кандидат исторических наук,</a:t>
            </a:r>
          </a:p>
          <a:p>
            <a:r>
              <a:rPr lang="ru-RU" sz="2400" dirty="0" smtClean="0">
                <a:solidFill>
                  <a:srgbClr val="1FC2CB"/>
                </a:solidFill>
              </a:rPr>
              <a:t>заместитель директора по научно-методической работе ГАУДПО ИО</a:t>
            </a:r>
          </a:p>
          <a:p>
            <a:r>
              <a:rPr lang="ru-RU" sz="2400" dirty="0" smtClean="0">
                <a:solidFill>
                  <a:srgbClr val="1FC2CB"/>
                </a:solidFill>
              </a:rPr>
              <a:t>«Университет непрерывного образования и инноваций»</a:t>
            </a:r>
            <a:endParaRPr lang="ru-RU" sz="2400" dirty="0">
              <a:solidFill>
                <a:srgbClr val="1FC2C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422" y="1728216"/>
            <a:ext cx="10115878" cy="3118104"/>
          </a:xfrm>
          <a:prstGeom prst="rect">
            <a:avLst/>
          </a:prstGeom>
          <a:solidFill>
            <a:srgbClr val="0098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2422" y="1728216"/>
            <a:ext cx="10160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к следующему этапу федерального мониторинга проекта «500+»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Участие в региональном мониторинге проекта «Вектор успеха»</a:t>
            </a:r>
          </a:p>
        </p:txBody>
      </p:sp>
    </p:spTree>
    <p:extLst>
      <p:ext uri="{BB962C8B-B14F-4D97-AF65-F5344CB8AC3E}">
        <p14:creationId xmlns:p14="http://schemas.microsoft.com/office/powerpoint/2010/main" val="4212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8" y="299137"/>
            <a:ext cx="10690782" cy="8037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Пониженный уровень качества школьной образовательной и воспитательной среды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144618"/>
              </p:ext>
            </p:extLst>
          </p:nvPr>
        </p:nvGraphicFramePr>
        <p:xfrm>
          <a:off x="377072" y="1486216"/>
          <a:ext cx="10821970" cy="471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475">
                  <a:extLst>
                    <a:ext uri="{9D8B030D-6E8A-4147-A177-3AD203B41FA5}">
                      <a16:colId xmlns:a16="http://schemas.microsoft.com/office/drawing/2014/main" val="2842571464"/>
                    </a:ext>
                  </a:extLst>
                </a:gridCol>
                <a:gridCol w="1680183">
                  <a:extLst>
                    <a:ext uri="{9D8B030D-6E8A-4147-A177-3AD203B41FA5}">
                      <a16:colId xmlns:a16="http://schemas.microsoft.com/office/drawing/2014/main" val="2007355578"/>
                    </a:ext>
                  </a:extLst>
                </a:gridCol>
                <a:gridCol w="1385399">
                  <a:extLst>
                    <a:ext uri="{9D8B030D-6E8A-4147-A177-3AD203B41FA5}">
                      <a16:colId xmlns:a16="http://schemas.microsoft.com/office/drawing/2014/main" val="1176299823"/>
                    </a:ext>
                  </a:extLst>
                </a:gridCol>
                <a:gridCol w="889557">
                  <a:extLst>
                    <a:ext uri="{9D8B030D-6E8A-4147-A177-3AD203B41FA5}">
                      <a16:colId xmlns:a16="http://schemas.microsoft.com/office/drawing/2014/main" val="4099873669"/>
                    </a:ext>
                  </a:extLst>
                </a:gridCol>
                <a:gridCol w="1406391">
                  <a:extLst>
                    <a:ext uri="{9D8B030D-6E8A-4147-A177-3AD203B41FA5}">
                      <a16:colId xmlns:a16="http://schemas.microsoft.com/office/drawing/2014/main" val="9906561"/>
                    </a:ext>
                  </a:extLst>
                </a:gridCol>
                <a:gridCol w="1268227">
                  <a:extLst>
                    <a:ext uri="{9D8B030D-6E8A-4147-A177-3AD203B41FA5}">
                      <a16:colId xmlns:a16="http://schemas.microsoft.com/office/drawing/2014/main" val="118471343"/>
                    </a:ext>
                  </a:extLst>
                </a:gridCol>
                <a:gridCol w="1860683">
                  <a:extLst>
                    <a:ext uri="{9D8B030D-6E8A-4147-A177-3AD203B41FA5}">
                      <a16:colId xmlns:a16="http://schemas.microsoft.com/office/drawing/2014/main" val="1642818505"/>
                    </a:ext>
                  </a:extLst>
                </a:gridCol>
                <a:gridCol w="1046055">
                  <a:extLst>
                    <a:ext uri="{9D8B030D-6E8A-4147-A177-3AD203B41FA5}">
                      <a16:colId xmlns:a16="http://schemas.microsoft.com/office/drawing/2014/main" val="3002788780"/>
                    </a:ext>
                  </a:extLst>
                </a:gridCol>
              </a:tblGrid>
              <a:tr h="663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риска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Задача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(в соответствии с программой)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Мероприятие (в соответствии с программой)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Ответственный (ФИО, должность)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Ожидаемый результат (продукт)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Подтвержда</a:t>
                      </a:r>
                      <a:r>
                        <a:rPr lang="ru-RU" sz="11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ющие</a:t>
                      </a:r>
                      <a:r>
                        <a:rPr lang="ru-RU" sz="1100" dirty="0">
                          <a:effectLst/>
                        </a:rPr>
                        <a:t> документы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Ссылка на документ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Статус реализации (выполнение)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extLst>
                  <a:ext uri="{0D108BD9-81ED-4DB2-BD59-A6C34878D82A}">
                    <a16:rowId xmlns:a16="http://schemas.microsoft.com/office/drawing/2014/main" val="2366446774"/>
                  </a:ext>
                </a:extLst>
              </a:tr>
              <a:tr h="1742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 уровень качества школьной образовательной и воспитательной среды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эмоционального настроя на совместную работу, атмосферы взаимного доверия между родителями, детьми  и классным руководителем</a:t>
                      </a:r>
                    </a:p>
                    <a:p>
                      <a:pPr marL="457200"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10000"/>
                        </a:lnSpc>
                        <a:spcAft>
                          <a:spcPts val="60"/>
                        </a:spcAft>
                      </a:pPr>
                      <a:r>
                        <a:rPr lang="ru-RU" sz="1200" dirty="0">
                          <a:effectLst/>
                        </a:rPr>
                        <a:t>Семинар-тренинг с родителями и детьми «Социальная адаптация учащихся 5 класса к новым условиям обучения в школе»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Классный руководитель 5 класса </a:t>
                      </a:r>
                      <a:r>
                        <a:rPr lang="ru-RU" sz="1200" dirty="0" err="1">
                          <a:effectLst/>
                        </a:rPr>
                        <a:t>Халикова</a:t>
                      </a:r>
                      <a:r>
                        <a:rPr lang="ru-RU" sz="1200" dirty="0">
                          <a:effectLst/>
                        </a:rPr>
                        <a:t> Р.Р.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Психологическое просвещение родителей по вопросу адаптации ребенка к средней школе.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семинара-тренинга </a:t>
                      </a:r>
                      <a:r>
                        <a:rPr lang="ru-RU" sz="1200" dirty="0">
                          <a:effectLst/>
                        </a:rPr>
                        <a:t>с родителями и детьми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http://laitamak.tobmrobr.ru/seminar-trening-s-roditelyami-po-teme-soczialnaya-adaptacziya-uchashhihsya-5-klassa-k-novym-usloviyam-obucheniya-v-shkole/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Выполнено 40% (проведено 2 из 5 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extLst>
                  <a:ext uri="{0D108BD9-81ED-4DB2-BD59-A6C34878D82A}">
                    <a16:rowId xmlns:a16="http://schemas.microsoft.com/office/drawing/2014/main" val="2956680442"/>
                  </a:ext>
                </a:extLst>
              </a:tr>
              <a:tr h="2303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 уровень качества школьной образовательной и воспитательной среды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10000"/>
                        </a:lnSpc>
                        <a:spcAft>
                          <a:spcPts val="2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повышения уровня школьного благополучия; диагностика тревожности и снижения уровня тревожности у учащихся. 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Игровой психологиче-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ский тренинг по профилактике школьной тревожности в период адаптации </a:t>
                      </a:r>
                    </a:p>
                    <a:p>
                      <a:pPr indent="-6350">
                        <a:lnSpc>
                          <a:spcPct val="110000"/>
                        </a:lnSpc>
                        <a:spcAft>
                          <a:spcPts val="2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Андреева О.Т., педагог-психолог.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уровня школьного благополучия; диагностика тревожности и снижения уровня тревожности у учащихся.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Ссылка на фотоотчет о проведении </a:t>
                      </a:r>
                      <a:r>
                        <a:rPr lang="ru-RU" sz="1200" dirty="0">
                          <a:effectLst/>
                        </a:rPr>
                        <a:t>игрового психологического тренинга по профилактике школьной тревожности в период адаптации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4"/>
                        </a:rPr>
                        <a:t>http://laitamak.tobmrobr.ru/psihologicheskij-trening-po-profilaktike-shkolnoj-trevozhnosti-v-period-adaptaczii/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Выполнено 40 % (проведено 2 из 5 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5" marR="49055" marT="0" marB="0"/>
                </a:tc>
                <a:extLst>
                  <a:ext uri="{0D108BD9-81ED-4DB2-BD59-A6C34878D82A}">
                    <a16:rowId xmlns:a16="http://schemas.microsoft.com/office/drawing/2014/main" val="12839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7" y="299137"/>
            <a:ext cx="10822757" cy="80379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Низкий уровень вовлеченности родителей</a:t>
            </a:r>
            <a:endParaRPr lang="ru-RU" sz="4800" b="1" dirty="0">
              <a:solidFill>
                <a:srgbClr val="1FC1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047" y="1712502"/>
            <a:ext cx="9304255" cy="47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944" y="577550"/>
            <a:ext cx="986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1FC1CA"/>
                </a:solidFill>
                <a:latin typeface="Arial Black" panose="020B0A04020102020204" pitchFamily="34" charset="0"/>
              </a:rPr>
              <a:t>РЕГИОНАЛЬНЫЙ МОНИТОРИНГ</a:t>
            </a:r>
            <a:endParaRPr lang="ru-RU" sz="3600" dirty="0">
              <a:solidFill>
                <a:srgbClr val="1FC1C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2764" y="454440"/>
            <a:ext cx="2360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47F85"/>
                </a:solidFill>
              </a:rPr>
              <a:t>Ссылка на форму мониторинга</a:t>
            </a:r>
          </a:p>
          <a:p>
            <a:pPr algn="ctr"/>
            <a:r>
              <a:rPr lang="en-US" sz="1200" b="1" dirty="0" smtClean="0">
                <a:solidFill>
                  <a:srgbClr val="147F85"/>
                </a:solidFill>
                <a:hlinkClick r:id="rId3"/>
              </a:rPr>
              <a:t>https</a:t>
            </a:r>
            <a:r>
              <a:rPr lang="en-US" sz="1200" b="1" dirty="0">
                <a:solidFill>
                  <a:srgbClr val="147F85"/>
                </a:solidFill>
                <a:hlinkClick r:id="rId3"/>
              </a:rPr>
              <a:t>://</a:t>
            </a:r>
            <a:r>
              <a:rPr lang="en-US" sz="1200" b="1" dirty="0" smtClean="0">
                <a:solidFill>
                  <a:srgbClr val="147F85"/>
                </a:solidFill>
                <a:hlinkClick r:id="rId3"/>
              </a:rPr>
              <a:t>forms.yandex.ru/u/62591f31316f6d5cd89a5072</a:t>
            </a:r>
            <a:endParaRPr lang="ru-RU" sz="1200" b="1" dirty="0" smtClean="0">
              <a:solidFill>
                <a:srgbClr val="147F85"/>
              </a:solidFill>
            </a:endParaRPr>
          </a:p>
          <a:p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6494"/>
            <a:ext cx="2953673" cy="3059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673" y="1390613"/>
            <a:ext cx="2998063" cy="4459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093" y="1854693"/>
            <a:ext cx="3108451" cy="3777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7544" y="1609213"/>
            <a:ext cx="3070725" cy="41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944" y="577550"/>
            <a:ext cx="986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1FC1CA"/>
                </a:solidFill>
                <a:latin typeface="Arial Black" panose="020B0A04020102020204" pitchFamily="34" charset="0"/>
              </a:rPr>
              <a:t>РЕГИОНАЛЬНЫЙ МОНИТОРИНГ</a:t>
            </a:r>
            <a:endParaRPr lang="ru-RU" sz="3600" dirty="0">
              <a:solidFill>
                <a:srgbClr val="1FC1CA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3352" y="1858356"/>
            <a:ext cx="2416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47F85"/>
                </a:solidFill>
              </a:rPr>
              <a:t>Ссылка на форму мониторинга</a:t>
            </a:r>
          </a:p>
          <a:p>
            <a:pPr algn="ctr"/>
            <a:r>
              <a:rPr lang="en-US" sz="1400" b="1" dirty="0" smtClean="0">
                <a:solidFill>
                  <a:srgbClr val="147F85"/>
                </a:solidFill>
                <a:hlinkClick r:id="rId3"/>
              </a:rPr>
              <a:t>https</a:t>
            </a:r>
            <a:r>
              <a:rPr lang="en-US" sz="1400" b="1" dirty="0">
                <a:solidFill>
                  <a:srgbClr val="147F85"/>
                </a:solidFill>
                <a:hlinkClick r:id="rId3"/>
              </a:rPr>
              <a:t>://</a:t>
            </a:r>
            <a:r>
              <a:rPr lang="en-US" sz="1400" b="1" dirty="0" smtClean="0">
                <a:solidFill>
                  <a:srgbClr val="147F85"/>
                </a:solidFill>
                <a:hlinkClick r:id="rId3"/>
              </a:rPr>
              <a:t>forms.yandex.ru/u/62591f31316f6d5cd89a5072</a:t>
            </a:r>
            <a:endParaRPr lang="ru-RU" sz="1400" b="1" dirty="0" smtClean="0">
              <a:solidFill>
                <a:srgbClr val="147F85"/>
              </a:solidFill>
            </a:endParaRPr>
          </a:p>
          <a:p>
            <a:endParaRPr lang="ru-RU" sz="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34" y="1547097"/>
            <a:ext cx="3991066" cy="4615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295" y="1446736"/>
            <a:ext cx="4151427" cy="4716021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10464800" y="3064933"/>
            <a:ext cx="330200" cy="739813"/>
          </a:xfrm>
          <a:prstGeom prst="downArrow">
            <a:avLst/>
          </a:prstGeom>
          <a:solidFill>
            <a:srgbClr val="0098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2637" y="4078951"/>
            <a:ext cx="19145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00" y="0"/>
            <a:ext cx="120153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1" y="75192"/>
            <a:ext cx="1581962" cy="6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8046720" y="987426"/>
            <a:ext cx="2532379" cy="199959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5221" y="1117600"/>
            <a:ext cx="6450677" cy="292432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latin typeface="Bad Script" panose="02000000000000000000" pitchFamily="2" charset="0"/>
              </a:rPr>
              <a:t>Спасибо за внимание!</a:t>
            </a:r>
            <a:br>
              <a:rPr lang="ru-RU" sz="4900" b="1" dirty="0" smtClean="0">
                <a:solidFill>
                  <a:schemeClr val="bg1"/>
                </a:solidFill>
                <a:latin typeface="Bad Script" panose="02000000000000000000" pitchFamily="2" charset="0"/>
              </a:rPr>
            </a:br>
            <a:r>
              <a:rPr lang="ru-RU" sz="4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3548"/>
                </a:solidFill>
                <a:latin typeface="Arial Black" panose="020B0A04020102020204" pitchFamily="34" charset="0"/>
              </a:rPr>
              <a:t>Соколовская Наталья Вячеславовна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latin typeface="Arial Black" panose="020B0A04020102020204" pitchFamily="34" charset="0"/>
                <a:hlinkClick r:id="rId5"/>
              </a:rPr>
              <a:t>nvsokolovskaya@yandex.ru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1FC1CA"/>
                </a:solidFill>
              </a:rPr>
              <a:t>+79206724888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5221" y="3942167"/>
            <a:ext cx="88319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3548"/>
                </a:solidFill>
                <a:latin typeface="Arial Black" panose="020B0A04020102020204" pitchFamily="34" charset="0"/>
              </a:rPr>
              <a:t>Наш сайт </a:t>
            </a:r>
            <a:r>
              <a:rPr lang="en-US" dirty="0" smtClean="0">
                <a:solidFill>
                  <a:srgbClr val="003548"/>
                </a:solidFill>
                <a:latin typeface="Arial Black" panose="020B0A04020102020204" pitchFamily="34" charset="0"/>
                <a:hlinkClick r:id="rId6"/>
              </a:rPr>
              <a:t>https://unoi.ru</a:t>
            </a:r>
            <a:r>
              <a:rPr lang="ru-RU" dirty="0" smtClean="0">
                <a:solidFill>
                  <a:srgbClr val="003548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dirty="0">
              <a:solidFill>
                <a:srgbClr val="003548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003548"/>
                </a:solidFill>
                <a:latin typeface="Arial Black" panose="020B0A04020102020204" pitchFamily="34" charset="0"/>
              </a:rPr>
              <a:t>Для решения оперативных вопросов – </a:t>
            </a:r>
          </a:p>
          <a:p>
            <a:r>
              <a:rPr lang="ru-RU" dirty="0">
                <a:solidFill>
                  <a:srgbClr val="003548"/>
                </a:solidFill>
                <a:latin typeface="Arial Black" panose="020B0A04020102020204" pitchFamily="34" charset="0"/>
              </a:rPr>
              <a:t>сообщество в </a:t>
            </a:r>
            <a:r>
              <a:rPr lang="ru-RU" dirty="0" err="1" smtClean="0">
                <a:solidFill>
                  <a:srgbClr val="003548"/>
                </a:solidFill>
                <a:latin typeface="Arial Black" panose="020B0A04020102020204" pitchFamily="34" charset="0"/>
              </a:rPr>
              <a:t>вайбер</a:t>
            </a:r>
            <a:r>
              <a:rPr lang="ru-RU" dirty="0" smtClean="0">
                <a:solidFill>
                  <a:srgbClr val="003548"/>
                </a:solidFill>
                <a:latin typeface="Arial Black" panose="020B0A04020102020204" pitchFamily="34" charset="0"/>
              </a:rPr>
              <a:t> ВЕКТОР </a:t>
            </a:r>
            <a:r>
              <a:rPr lang="ru-RU" dirty="0">
                <a:solidFill>
                  <a:srgbClr val="003548"/>
                </a:solidFill>
                <a:latin typeface="Arial Black" panose="020B0A04020102020204" pitchFamily="34" charset="0"/>
              </a:rPr>
              <a:t>УСПЕХА</a:t>
            </a:r>
          </a:p>
          <a:p>
            <a:endParaRPr lang="ru-RU" dirty="0" smtClean="0">
              <a:solidFill>
                <a:srgbClr val="003548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003548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003548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003548"/>
                </a:solidFill>
                <a:latin typeface="Arial Black" panose="020B0A04020102020204" pitchFamily="34" charset="0"/>
              </a:rPr>
              <a:t>Присоединяйтесь к нашей группе «В КОНТАКТЕ»</a:t>
            </a:r>
            <a:r>
              <a:rPr lang="en-US" dirty="0">
                <a:solidFill>
                  <a:srgbClr val="003548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003548"/>
                </a:solidFill>
                <a:latin typeface="Arial Black" panose="020B0A04020102020204" pitchFamily="34" charset="0"/>
                <a:hlinkClick r:id="rId7"/>
              </a:rPr>
              <a:t>https://</a:t>
            </a:r>
            <a:r>
              <a:rPr lang="en-US" dirty="0" smtClean="0">
                <a:solidFill>
                  <a:srgbClr val="003548"/>
                </a:solidFill>
                <a:latin typeface="Arial Black" panose="020B0A04020102020204" pitchFamily="34" charset="0"/>
                <a:hlinkClick r:id="rId7"/>
              </a:rPr>
              <a:t>vk.com/unoi37</a:t>
            </a:r>
            <a:endParaRPr lang="ru-RU" dirty="0" smtClean="0">
              <a:solidFill>
                <a:srgbClr val="003548"/>
              </a:solidFill>
              <a:latin typeface="Arial Black" panose="020B0A04020102020204" pitchFamily="34" charset="0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02" y="4041920"/>
            <a:ext cx="2539297" cy="191840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550429" y="4864608"/>
            <a:ext cx="1005758" cy="585216"/>
          </a:xfrm>
          <a:prstGeom prst="rightArrow">
            <a:avLst/>
          </a:prstGeom>
          <a:solidFill>
            <a:srgbClr val="147F85"/>
          </a:solidFill>
          <a:ln>
            <a:solidFill>
              <a:srgbClr val="1FC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FC2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63419" y="192895"/>
            <a:ext cx="10363661" cy="9374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1FC2CB"/>
                </a:solidFill>
                <a:latin typeface="Arial Black" panose="020B0A04020102020204" pitchFamily="34" charset="0"/>
              </a:rPr>
              <a:t>Выбранные для работы факторы риска в 2022 году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FC2C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7851" cy="4351338"/>
          </a:xfrm>
        </p:spPr>
        <p:txBody>
          <a:bodyPr>
            <a:normAutofit fontScale="92500" lnSpcReduction="20000"/>
          </a:bodyPr>
          <a:lstStyle/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rgbClr val="138085"/>
                </a:solidFill>
              </a:rPr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138085"/>
                </a:solidFill>
              </a:rPr>
              <a:t>Низкий </a:t>
            </a:r>
            <a:r>
              <a:rPr lang="ru-RU" b="1" dirty="0">
                <a:solidFill>
                  <a:srgbClr val="138085"/>
                </a:solidFill>
              </a:rPr>
              <a:t>уровень оснащения школы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Дефицит педагогических кадров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Недостаточная предметная и методическая компетентность педагогических работников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Риски низкой адаптивности учебного процесса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Несформированность </a:t>
            </a:r>
            <a:r>
              <a:rPr lang="ru-RU" b="1" dirty="0" err="1">
                <a:solidFill>
                  <a:srgbClr val="138085"/>
                </a:solidFill>
              </a:rPr>
              <a:t>внутришкольной</a:t>
            </a:r>
            <a:r>
              <a:rPr lang="ru-RU" b="1" dirty="0">
                <a:solidFill>
                  <a:srgbClr val="138085"/>
                </a:solidFill>
              </a:rPr>
              <a:t> системы повышения квалификации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Высокая доля обучающихся с рисками учебной неуспешности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Высокая доля обучающихся с ОВЗ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Низкое качество преодоления языковых и культурных барьеров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Пониженный уровень качества школьной образовательной и воспитательной среды </a:t>
            </a:r>
          </a:p>
          <a:p>
            <a:pPr marL="5017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rgbClr val="138085"/>
                </a:solidFill>
              </a:rPr>
              <a:t>	Низкий уровень вовлеченности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5232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7" y="299137"/>
            <a:ext cx="11011671" cy="8037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Подтверждение выполнения антирисковой программы – 1 мониторинг «500+» в ИС МЭДК</a:t>
            </a:r>
            <a:endParaRPr lang="ru-RU" sz="3200" b="1" dirty="0">
              <a:solidFill>
                <a:srgbClr val="1FC1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629622"/>
            <a:ext cx="8057959" cy="4685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69680" y="4169664"/>
            <a:ext cx="16276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 МЭДК</a:t>
            </a:r>
            <a:endParaRPr lang="ru-RU" b="1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8869680" y="3127248"/>
            <a:ext cx="1627632" cy="6217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7" y="299137"/>
            <a:ext cx="10822757" cy="80379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Качество подтверждаемых документов</a:t>
            </a:r>
            <a:endParaRPr lang="ru-RU" sz="4800" b="1" dirty="0">
              <a:solidFill>
                <a:srgbClr val="1FC1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490" y="1925826"/>
            <a:ext cx="6324600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2140" y="2215299"/>
            <a:ext cx="4081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1FC2CB"/>
                </a:solidFill>
              </a:rPr>
              <a:t>По каждому риску  - отдельный  подтверждающий документ -  отчет по показателям в форме таблицы, дополненный ссылками на новости о мероприятиях на официальном сайте, ссылки на фотоотчет и / или видеоотчет, сканы договоров, актов, удостоверений, иных документов</a:t>
            </a:r>
            <a:endParaRPr lang="ru-RU" i="1" dirty="0">
              <a:solidFill>
                <a:srgbClr val="1FC2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7" y="299137"/>
            <a:ext cx="11322378" cy="80379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Низкий уровень оснащения школы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16371"/>
              </p:ext>
            </p:extLst>
          </p:nvPr>
        </p:nvGraphicFramePr>
        <p:xfrm>
          <a:off x="744718" y="1743959"/>
          <a:ext cx="9785021" cy="4482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703">
                  <a:extLst>
                    <a:ext uri="{9D8B030D-6E8A-4147-A177-3AD203B41FA5}">
                      <a16:colId xmlns:a16="http://schemas.microsoft.com/office/drawing/2014/main" val="1020735802"/>
                    </a:ext>
                  </a:extLst>
                </a:gridCol>
                <a:gridCol w="3506693">
                  <a:extLst>
                    <a:ext uri="{9D8B030D-6E8A-4147-A177-3AD203B41FA5}">
                      <a16:colId xmlns:a16="http://schemas.microsoft.com/office/drawing/2014/main" val="1645324988"/>
                    </a:ext>
                  </a:extLst>
                </a:gridCol>
                <a:gridCol w="2545198">
                  <a:extLst>
                    <a:ext uri="{9D8B030D-6E8A-4147-A177-3AD203B41FA5}">
                      <a16:colId xmlns:a16="http://schemas.microsoft.com/office/drawing/2014/main" val="2951533963"/>
                    </a:ext>
                  </a:extLst>
                </a:gridCol>
                <a:gridCol w="2149427">
                  <a:extLst>
                    <a:ext uri="{9D8B030D-6E8A-4147-A177-3AD203B41FA5}">
                      <a16:colId xmlns:a16="http://schemas.microsoft.com/office/drawing/2014/main" val="3456386212"/>
                    </a:ext>
                  </a:extLst>
                </a:gridCol>
              </a:tblGrid>
              <a:tr h="741523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ХОД </a:t>
                      </a:r>
                      <a:r>
                        <a:rPr lang="ru-RU" sz="1400" dirty="0" smtClean="0">
                          <a:effectLst/>
                        </a:rPr>
                        <a:t>РАБОТЫ</a:t>
                      </a: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0748"/>
                  </a:ext>
                </a:extLst>
              </a:tr>
              <a:tr h="198226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Планируемые меры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18556"/>
                  </a:ext>
                </a:extLst>
              </a:tr>
              <a:tr h="198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(план)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(факт)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554018"/>
                  </a:ext>
                </a:extLst>
              </a:tr>
              <a:tr h="615101">
                <a:tc rowSpan="5"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этап </a:t>
                      </a:r>
                    </a:p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01.06.2022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1.Определение объемов бюджетного финансирования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1.Косметический ремонт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учебных кабинетов. 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 на фотоотчет произведенного ремонта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347451"/>
                  </a:ext>
                </a:extLst>
              </a:tr>
              <a:tr h="82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2.Определение объемов бюджетного финансирования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2.Косметический ремонт</a:t>
                      </a:r>
                    </a:p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помещений (столовой, библиотеки, спортивного зала)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Ссылка на фотоотчет произведенного ремонта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700044"/>
                  </a:ext>
                </a:extLst>
              </a:tr>
              <a:tr h="615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3.Определение объемов бюджетного финансирования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3.Приобретение компьютерного оборудования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Скан  договора</a:t>
                      </a:r>
                      <a:r>
                        <a:rPr lang="ru-RU" sz="1400" dirty="0" smtClean="0">
                          <a:effectLst/>
                        </a:rPr>
                        <a:t>, акта, </a:t>
                      </a:r>
                      <a:r>
                        <a:rPr lang="ru-RU" sz="1400" dirty="0">
                          <a:effectLst/>
                        </a:rPr>
                        <a:t>ссылка на фотоотчёт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7725572"/>
                  </a:ext>
                </a:extLst>
              </a:tr>
              <a:tr h="615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4.Формирование плана-заказа учебников на 2022-2023 учебный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4.Заключение договора на поставку учебников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Скан договора на поставку учебников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933296"/>
                  </a:ext>
                </a:extLst>
              </a:tr>
              <a:tr h="615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5.Определение объемов бюджетного финансирования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5.Заявка на приобретение 2 интерактивных досок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Скан заявки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22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8" y="299137"/>
            <a:ext cx="10690782" cy="8037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Недостаточная предметная и методическая компетентность педагогических работников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28228"/>
              </p:ext>
            </p:extLst>
          </p:nvPr>
        </p:nvGraphicFramePr>
        <p:xfrm>
          <a:off x="409672" y="1707896"/>
          <a:ext cx="10378913" cy="439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847">
                  <a:extLst>
                    <a:ext uri="{9D8B030D-6E8A-4147-A177-3AD203B41FA5}">
                      <a16:colId xmlns:a16="http://schemas.microsoft.com/office/drawing/2014/main" val="811439731"/>
                    </a:ext>
                  </a:extLst>
                </a:gridCol>
                <a:gridCol w="2353409">
                  <a:extLst>
                    <a:ext uri="{9D8B030D-6E8A-4147-A177-3AD203B41FA5}">
                      <a16:colId xmlns:a16="http://schemas.microsoft.com/office/drawing/2014/main" val="802055830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263542961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9633802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15510351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291960203"/>
                    </a:ext>
                  </a:extLst>
                </a:gridCol>
                <a:gridCol w="813483">
                  <a:extLst>
                    <a:ext uri="{9D8B030D-6E8A-4147-A177-3AD203B41FA5}">
                      <a16:colId xmlns:a16="http://schemas.microsoft.com/office/drawing/2014/main" val="3919710721"/>
                    </a:ext>
                  </a:extLst>
                </a:gridCol>
                <a:gridCol w="1160286">
                  <a:extLst>
                    <a:ext uri="{9D8B030D-6E8A-4147-A177-3AD203B41FA5}">
                      <a16:colId xmlns:a16="http://schemas.microsoft.com/office/drawing/2014/main" val="3756544624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риска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Задача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 соответствии с программой)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 (в соответствии с программой)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 (ФИО, должность)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Ожидаемый результат (продукт)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Подтвержда-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ющие документы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документ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Статус реализации (выполнение)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extLst>
                  <a:ext uri="{0D108BD9-81ED-4DB2-BD59-A6C34878D82A}">
                    <a16:rowId xmlns:a16="http://schemas.microsoft.com/office/drawing/2014/main" val="853710615"/>
                  </a:ext>
                </a:extLst>
              </a:tr>
              <a:tr h="3807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Недостаточная предметная и методическая компетентность педагогических работников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системы непрерывного профессионального развития и роста профессиональной компетентности педагогических кадров школы, обеспечивающих повышение качества образования за счет повышения педагогического и профессионального мастерства, овладения профессиональными компетенциями; совершенствования форм, методов и средств обучения; совершенствования педагогических технологий и внедрения современных технологий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онлайн-диагностики дефицитов компетентности педагогических работников </a:t>
                      </a:r>
                      <a:r>
                        <a:rPr lang="ru-RU" sz="1200" dirty="0" err="1">
                          <a:effectLst/>
                        </a:rPr>
                        <a:t>Интенсив</a:t>
                      </a:r>
                      <a:r>
                        <a:rPr lang="ru-RU" sz="1200" dirty="0">
                          <a:effectLst/>
                        </a:rPr>
                        <a:t> «Я учитель».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диагностики.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Васильева О.Ю, зам. </a:t>
                      </a:r>
                      <a:r>
                        <a:rPr lang="ru-RU" sz="1200" dirty="0" smtClean="0">
                          <a:effectLst/>
                        </a:rPr>
                        <a:t>директора </a:t>
                      </a:r>
                      <a:r>
                        <a:rPr lang="ru-RU" sz="1200" dirty="0">
                          <a:effectLst/>
                        </a:rPr>
                        <a:t>по УВР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 педагогов приняли участие в диагностике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Подготовлена аналитическая  справка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Аналитическая справка о результатах проведенной диагностики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Скан аналитической справки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Выполнено 50 </a:t>
                      </a:r>
                      <a:r>
                        <a:rPr lang="ru-RU" sz="1200" dirty="0" smtClean="0">
                          <a:effectLst/>
                        </a:rPr>
                        <a:t>% запланированных на 2022 год мероприятий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(проведено 1 из 2 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0" marR="47650" marT="0" marB="0"/>
                </a:tc>
                <a:extLst>
                  <a:ext uri="{0D108BD9-81ED-4DB2-BD59-A6C34878D82A}">
                    <a16:rowId xmlns:a16="http://schemas.microsoft.com/office/drawing/2014/main" val="323608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8" y="299137"/>
            <a:ext cx="10690782" cy="80379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Высокая доля обучающихся с рисками учебной неуспешности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861238"/>
              </p:ext>
            </p:extLst>
          </p:nvPr>
        </p:nvGraphicFramePr>
        <p:xfrm>
          <a:off x="253738" y="1453911"/>
          <a:ext cx="10973587" cy="5275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959">
                  <a:extLst>
                    <a:ext uri="{9D8B030D-6E8A-4147-A177-3AD203B41FA5}">
                      <a16:colId xmlns:a16="http://schemas.microsoft.com/office/drawing/2014/main" val="1043329656"/>
                    </a:ext>
                  </a:extLst>
                </a:gridCol>
                <a:gridCol w="2030017">
                  <a:extLst>
                    <a:ext uri="{9D8B030D-6E8A-4147-A177-3AD203B41FA5}">
                      <a16:colId xmlns:a16="http://schemas.microsoft.com/office/drawing/2014/main" val="3221991046"/>
                    </a:ext>
                  </a:extLst>
                </a:gridCol>
                <a:gridCol w="1434709">
                  <a:extLst>
                    <a:ext uri="{9D8B030D-6E8A-4147-A177-3AD203B41FA5}">
                      <a16:colId xmlns:a16="http://schemas.microsoft.com/office/drawing/2014/main" val="3059076943"/>
                    </a:ext>
                  </a:extLst>
                </a:gridCol>
                <a:gridCol w="937044">
                  <a:extLst>
                    <a:ext uri="{9D8B030D-6E8A-4147-A177-3AD203B41FA5}">
                      <a16:colId xmlns:a16="http://schemas.microsoft.com/office/drawing/2014/main" val="3575653727"/>
                    </a:ext>
                  </a:extLst>
                </a:gridCol>
                <a:gridCol w="2097174">
                  <a:extLst>
                    <a:ext uri="{9D8B030D-6E8A-4147-A177-3AD203B41FA5}">
                      <a16:colId xmlns:a16="http://schemas.microsoft.com/office/drawing/2014/main" val="1019237978"/>
                    </a:ext>
                  </a:extLst>
                </a:gridCol>
                <a:gridCol w="1434709">
                  <a:extLst>
                    <a:ext uri="{9D8B030D-6E8A-4147-A177-3AD203B41FA5}">
                      <a16:colId xmlns:a16="http://schemas.microsoft.com/office/drawing/2014/main" val="1538788238"/>
                    </a:ext>
                  </a:extLst>
                </a:gridCol>
                <a:gridCol w="794907">
                  <a:extLst>
                    <a:ext uri="{9D8B030D-6E8A-4147-A177-3AD203B41FA5}">
                      <a16:colId xmlns:a16="http://schemas.microsoft.com/office/drawing/2014/main" val="333880404"/>
                    </a:ext>
                  </a:extLst>
                </a:gridCol>
                <a:gridCol w="853068">
                  <a:extLst>
                    <a:ext uri="{9D8B030D-6E8A-4147-A177-3AD203B41FA5}">
                      <a16:colId xmlns:a16="http://schemas.microsoft.com/office/drawing/2014/main" val="2061606896"/>
                    </a:ext>
                  </a:extLst>
                </a:gridCol>
              </a:tblGrid>
              <a:tr h="917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риска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(в соответствии с программой)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 (в соответствии с программой)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 (ФИО, должность)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Ожидаемый результат (продукт)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Подтвержда-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ющие документы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документ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Статус реализации (выполнение)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extLst>
                  <a:ext uri="{0D108BD9-81ED-4DB2-BD59-A6C34878D82A}">
                    <a16:rowId xmlns:a16="http://schemas.microsoft.com/office/drawing/2014/main" val="4122651673"/>
                  </a:ext>
                </a:extLst>
              </a:tr>
              <a:tr h="16585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Высокая доля обучающихся с рисками учебной неуспешности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effectLst/>
                        </a:rPr>
                        <a:t>Совершенствование </a:t>
                      </a:r>
                      <a:r>
                        <a:rPr lang="ru-RU" sz="1200" kern="1800" dirty="0" smtClean="0">
                          <a:effectLst/>
                        </a:rPr>
                        <a:t>учебного процесса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Единый методический день по теме </a:t>
                      </a:r>
                      <a:r>
                        <a:rPr lang="ru-RU" sz="1200" kern="1800">
                          <a:effectLst/>
                        </a:rPr>
                        <a:t>«Метапредметность как одно из средств формирования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>
                          <a:effectLst/>
                        </a:rPr>
                        <a:t>функциональной грамотности школьников»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Ханкова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Р.Р., учитель русского языка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effectLst/>
                        </a:rPr>
                        <a:t>Развитие творческой деятельности педагогов по обновлению содержания образования в соответствии с требованиями новых образовательных стандартов; распространение передового педагогического </a:t>
                      </a:r>
                      <a:r>
                        <a:rPr lang="ru-RU" sz="1200" kern="1800" dirty="0" smtClean="0">
                          <a:effectLst/>
                        </a:rPr>
                        <a:t>опыта.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</a:t>
                      </a:r>
                      <a:r>
                        <a:rPr lang="ru-RU" sz="1200" baseline="0" dirty="0" smtClean="0">
                          <a:effectLst/>
                        </a:rPr>
                        <a:t> единого методического дня, фотоотчет о мероприятии, справка о результатах проведенной синхронизации рабочих программ по предметам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http://</a:t>
                      </a:r>
                      <a:r>
                        <a:rPr lang="ru-RU" sz="1200" u="sng" dirty="0" smtClean="0">
                          <a:effectLst/>
                          <a:hlinkClick r:id="rId3"/>
                        </a:rPr>
                        <a:t>laitamak.tobmrobr.ru/edinyj-metodicheskij-den-po-teme-metapredmetnost-kak-odno-iz-sredstv-formirovaniya-fu/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Выполнено 33%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(проведены 3 </a:t>
                      </a:r>
                      <a:r>
                        <a:rPr lang="ru-RU" sz="1200" dirty="0">
                          <a:effectLst/>
                        </a:rPr>
                        <a:t>из 9 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extLst>
                  <a:ext uri="{0D108BD9-81ED-4DB2-BD59-A6C34878D82A}">
                    <a16:rowId xmlns:a16="http://schemas.microsoft.com/office/drawing/2014/main" val="3061269210"/>
                  </a:ext>
                </a:extLst>
              </a:tr>
              <a:tr h="817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 err="1" smtClean="0">
                          <a:effectLst/>
                        </a:rPr>
                        <a:t>Межпредметная</a:t>
                      </a:r>
                      <a:r>
                        <a:rPr lang="ru-RU" sz="1200" kern="1800" dirty="0" smtClean="0">
                          <a:effectLst/>
                        </a:rPr>
                        <a:t> синхронизация рабочих программ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7892"/>
                  </a:ext>
                </a:extLst>
              </a:tr>
              <a:tr h="1718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Высокая доля обучающихся с рисками учебной неуспешности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Обсуждение актуальной проблемы «Методы и приёмы развития смыслового чтения на уроках и во внеурочной деятельности» и выработка плана совместных действий.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indent="-6350">
                        <a:lnSpc>
                          <a:spcPct val="110000"/>
                        </a:lnSpc>
                        <a:spcAft>
                          <a:spcPts val="60"/>
                        </a:spcAft>
                      </a:pPr>
                      <a:r>
                        <a:rPr lang="ru-RU" sz="1200" dirty="0">
                          <a:effectLst/>
                        </a:rPr>
                        <a:t>Методический диалог «Методы и приёмы развития смыслового чтения на уроках и во внеурочной деятельности»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Актаева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А.М., заместитель директора по УВР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 методического диалога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методического диалога, ссылка на фотоотчет о мероприятии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4"/>
                        </a:rPr>
                        <a:t>http://</a:t>
                      </a:r>
                      <a:r>
                        <a:rPr lang="ru-RU" sz="1200" u="sng" dirty="0" smtClean="0">
                          <a:effectLst/>
                          <a:hlinkClick r:id="rId4"/>
                        </a:rPr>
                        <a:t>laitamak.tobmrobr.ru/25-1sovershenstvovanie-p/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Выполнено 33%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(проведены 3 из 9 мероприятий))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6" marR="35256" marT="0" marB="0"/>
                </a:tc>
                <a:extLst>
                  <a:ext uri="{0D108BD9-81ED-4DB2-BD59-A6C34878D82A}">
                    <a16:rowId xmlns:a16="http://schemas.microsoft.com/office/drawing/2014/main" val="393550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8" y="299137"/>
            <a:ext cx="10690782" cy="80379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Высокая доля обучающихся с </a:t>
            </a:r>
            <a:r>
              <a:rPr lang="ru-RU" sz="4800" b="1" dirty="0" smtClean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риском ОВЗ</a:t>
            </a:r>
            <a:endParaRPr lang="ru-RU" sz="4800" b="1" dirty="0">
              <a:solidFill>
                <a:srgbClr val="1FC1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87704"/>
              </p:ext>
            </p:extLst>
          </p:nvPr>
        </p:nvGraphicFramePr>
        <p:xfrm>
          <a:off x="253739" y="1511410"/>
          <a:ext cx="11039572" cy="513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044">
                  <a:extLst>
                    <a:ext uri="{9D8B030D-6E8A-4147-A177-3AD203B41FA5}">
                      <a16:colId xmlns:a16="http://schemas.microsoft.com/office/drawing/2014/main" val="2998753686"/>
                    </a:ext>
                  </a:extLst>
                </a:gridCol>
                <a:gridCol w="974009">
                  <a:extLst>
                    <a:ext uri="{9D8B030D-6E8A-4147-A177-3AD203B41FA5}">
                      <a16:colId xmlns:a16="http://schemas.microsoft.com/office/drawing/2014/main" val="1555197453"/>
                    </a:ext>
                  </a:extLst>
                </a:gridCol>
                <a:gridCol w="2053059">
                  <a:extLst>
                    <a:ext uri="{9D8B030D-6E8A-4147-A177-3AD203B41FA5}">
                      <a16:colId xmlns:a16="http://schemas.microsoft.com/office/drawing/2014/main" val="1252130654"/>
                    </a:ext>
                  </a:extLst>
                </a:gridCol>
                <a:gridCol w="1088599">
                  <a:extLst>
                    <a:ext uri="{9D8B030D-6E8A-4147-A177-3AD203B41FA5}">
                      <a16:colId xmlns:a16="http://schemas.microsoft.com/office/drawing/2014/main" val="3918556139"/>
                    </a:ext>
                  </a:extLst>
                </a:gridCol>
                <a:gridCol w="1940872">
                  <a:extLst>
                    <a:ext uri="{9D8B030D-6E8A-4147-A177-3AD203B41FA5}">
                      <a16:colId xmlns:a16="http://schemas.microsoft.com/office/drawing/2014/main" val="1402710482"/>
                    </a:ext>
                  </a:extLst>
                </a:gridCol>
                <a:gridCol w="1391770">
                  <a:extLst>
                    <a:ext uri="{9D8B030D-6E8A-4147-A177-3AD203B41FA5}">
                      <a16:colId xmlns:a16="http://schemas.microsoft.com/office/drawing/2014/main" val="1080812226"/>
                    </a:ext>
                  </a:extLst>
                </a:gridCol>
                <a:gridCol w="1413269">
                  <a:extLst>
                    <a:ext uri="{9D8B030D-6E8A-4147-A177-3AD203B41FA5}">
                      <a16:colId xmlns:a16="http://schemas.microsoft.com/office/drawing/2014/main" val="2503754137"/>
                    </a:ext>
                  </a:extLst>
                </a:gridCol>
                <a:gridCol w="1059950">
                  <a:extLst>
                    <a:ext uri="{9D8B030D-6E8A-4147-A177-3AD203B41FA5}">
                      <a16:colId xmlns:a16="http://schemas.microsoft.com/office/drawing/2014/main" val="4146512547"/>
                    </a:ext>
                  </a:extLst>
                </a:gridCol>
              </a:tblGrid>
              <a:tr h="611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риска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Задача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(в соответствии с программой)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Мероприятие (в соответствии с программой)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Ответственный (ФИО, должность)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Ожидаемый результат (продукт)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Подтвержда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ющие</a:t>
                      </a:r>
                      <a:r>
                        <a:rPr lang="ru-RU" sz="1000" dirty="0">
                          <a:effectLst/>
                        </a:rPr>
                        <a:t> документы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Ссылка на документ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Статус реализации (выполнение)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extLst>
                  <a:ext uri="{0D108BD9-81ED-4DB2-BD59-A6C34878D82A}">
                    <a16:rowId xmlns:a16="http://schemas.microsoft.com/office/drawing/2014/main" val="1890255328"/>
                  </a:ext>
                </a:extLst>
              </a:tr>
              <a:tr h="147658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доля обучающихся с 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Разработать критерии и показатели эффективности развития детей с ОВЗ.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критериев оценивания детей с ОВЗ. Составление ИОМ обучающихся. Разработка комплекса мер, развивающих учебную мотивацию: творческие задания, система поощрения.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Савельева </a:t>
                      </a:r>
                      <a:r>
                        <a:rPr lang="ru-RU" sz="1100" dirty="0">
                          <a:effectLst/>
                        </a:rPr>
                        <a:t>Г.З., педагог-психолог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1.Разработка критериев оценивания детей с ОВЗ.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2.Составление ИОМ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3.Разработка комплекса мер, развивающих учебную мотивацию: творческие задания, система поощрения.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4.Проведение консультации по теме «Школьная неуспеваемость»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Ссылка на опубликованные на сайте методические </a:t>
                      </a:r>
                      <a:r>
                        <a:rPr lang="ru-RU" sz="1100" dirty="0">
                          <a:effectLst/>
                        </a:rPr>
                        <a:t>рекомендации учителям на тему: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«Мотивация к творческой деятельности детей с ОВЗ</a:t>
                      </a:r>
                      <a:r>
                        <a:rPr lang="ru-RU" sz="1100" dirty="0" smtClean="0">
                          <a:effectLst/>
                        </a:rPr>
                        <a:t>», сканы ИОМ, программа консультации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http://laitamak.tobmrobr.ru/metodicheskie-rekomendaczii-uchitelyam-na-temu-motivacziya-k-tvorcheskoj-deyatelnosti-detej-s-ovz/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Выполнено 80</a:t>
                      </a:r>
                      <a:r>
                        <a:rPr lang="ru-RU" sz="1100" baseline="0" dirty="0" smtClean="0">
                          <a:effectLst/>
                        </a:rPr>
                        <a:t>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(проведены 4 </a:t>
                      </a:r>
                      <a:r>
                        <a:rPr lang="ru-RU" sz="1100" dirty="0">
                          <a:effectLst/>
                        </a:rPr>
                        <a:t>из </a:t>
                      </a:r>
                      <a:r>
                        <a:rPr lang="ru-RU" sz="1100" dirty="0" smtClean="0">
                          <a:effectLst/>
                        </a:rPr>
                        <a:t>5 </a:t>
                      </a:r>
                      <a:r>
                        <a:rPr lang="ru-RU" sz="1100" dirty="0">
                          <a:effectLst/>
                        </a:rPr>
                        <a:t>мероприятий)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extLst>
                  <a:ext uri="{0D108BD9-81ED-4DB2-BD59-A6C34878D82A}">
                    <a16:rowId xmlns:a16="http://schemas.microsoft.com/office/drawing/2014/main" val="1630971760"/>
                  </a:ext>
                </a:extLst>
              </a:tr>
              <a:tr h="742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Консультация по теме «Школьная неуспеваемость»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945620"/>
                  </a:ext>
                </a:extLst>
              </a:tr>
              <a:tr h="2218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доля обучающихся с 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Совершенствование профессионального мастерства педагогов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в рамках единой методической недели «Совершенствование профессионального мастерства педагогов» «круглого стола » на тему: «Эффективные формы и методы работы со слабоуспевающими и неуспевающими обучающимися и учащимися с ОВЗ».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Данова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А.М., заместитель директора по УВР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круглого стола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Программа, фотоотчет о </a:t>
                      </a:r>
                      <a:r>
                        <a:rPr lang="ru-RU" sz="1100" dirty="0">
                          <a:effectLst/>
                        </a:rPr>
                        <a:t>проведении круглого стола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http://laitamak.tobmrobr.ru/kruglyj-stol-na-temu-effektivnye-formy-i-metody-raboty-so-slabouspevayushhimi-i-neuspevayushhimi-obuchayushhimisya-i-uchashhimisya-s-ovz/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Выполнено 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(проведены 1 </a:t>
                      </a:r>
                      <a:r>
                        <a:rPr lang="ru-RU" sz="1100" dirty="0">
                          <a:effectLst/>
                        </a:rPr>
                        <a:t>из </a:t>
                      </a:r>
                      <a:r>
                        <a:rPr lang="ru-RU" sz="1100" dirty="0" smtClean="0">
                          <a:effectLst/>
                        </a:rPr>
                        <a:t>2 </a:t>
                      </a:r>
                      <a:r>
                        <a:rPr lang="ru-RU" sz="1100" dirty="0">
                          <a:effectLst/>
                        </a:rPr>
                        <a:t>мероприятий)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9" marR="33089" marT="0" marB="0"/>
                </a:tc>
                <a:extLst>
                  <a:ext uri="{0D108BD9-81ED-4DB2-BD59-A6C34878D82A}">
                    <a16:rowId xmlns:a16="http://schemas.microsoft.com/office/drawing/2014/main" val="4200390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738" y="299137"/>
            <a:ext cx="10690782" cy="80379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FC1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Низкое качество преодоления языковых и культурных барьеров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37111"/>
              </p:ext>
            </p:extLst>
          </p:nvPr>
        </p:nvGraphicFramePr>
        <p:xfrm>
          <a:off x="334258" y="1533688"/>
          <a:ext cx="10529741" cy="4233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762">
                  <a:extLst>
                    <a:ext uri="{9D8B030D-6E8A-4147-A177-3AD203B41FA5}">
                      <a16:colId xmlns:a16="http://schemas.microsoft.com/office/drawing/2014/main" val="595512836"/>
                    </a:ext>
                  </a:extLst>
                </a:gridCol>
                <a:gridCol w="1554106">
                  <a:extLst>
                    <a:ext uri="{9D8B030D-6E8A-4147-A177-3AD203B41FA5}">
                      <a16:colId xmlns:a16="http://schemas.microsoft.com/office/drawing/2014/main" val="2951546093"/>
                    </a:ext>
                  </a:extLst>
                </a:gridCol>
                <a:gridCol w="1428696">
                  <a:extLst>
                    <a:ext uri="{9D8B030D-6E8A-4147-A177-3AD203B41FA5}">
                      <a16:colId xmlns:a16="http://schemas.microsoft.com/office/drawing/2014/main" val="127935581"/>
                    </a:ext>
                  </a:extLst>
                </a:gridCol>
                <a:gridCol w="1279931">
                  <a:extLst>
                    <a:ext uri="{9D8B030D-6E8A-4147-A177-3AD203B41FA5}">
                      <a16:colId xmlns:a16="http://schemas.microsoft.com/office/drawing/2014/main" val="3446633442"/>
                    </a:ext>
                  </a:extLst>
                </a:gridCol>
                <a:gridCol w="1456329">
                  <a:extLst>
                    <a:ext uri="{9D8B030D-6E8A-4147-A177-3AD203B41FA5}">
                      <a16:colId xmlns:a16="http://schemas.microsoft.com/office/drawing/2014/main" val="2279353498"/>
                    </a:ext>
                  </a:extLst>
                </a:gridCol>
                <a:gridCol w="1410493">
                  <a:extLst>
                    <a:ext uri="{9D8B030D-6E8A-4147-A177-3AD203B41FA5}">
                      <a16:colId xmlns:a16="http://schemas.microsoft.com/office/drawing/2014/main" val="2111395064"/>
                    </a:ext>
                  </a:extLst>
                </a:gridCol>
                <a:gridCol w="972276">
                  <a:extLst>
                    <a:ext uri="{9D8B030D-6E8A-4147-A177-3AD203B41FA5}">
                      <a16:colId xmlns:a16="http://schemas.microsoft.com/office/drawing/2014/main" val="3357409007"/>
                    </a:ext>
                  </a:extLst>
                </a:gridCol>
                <a:gridCol w="1177148">
                  <a:extLst>
                    <a:ext uri="{9D8B030D-6E8A-4147-A177-3AD203B41FA5}">
                      <a16:colId xmlns:a16="http://schemas.microsoft.com/office/drawing/2014/main" val="2328310407"/>
                    </a:ext>
                  </a:extLst>
                </a:gridCol>
              </a:tblGrid>
              <a:tr h="599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риска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(в соответствии с программой)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 (в соответствии с программой)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 (ФИО, должность)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Ожидаемый результат (продукт)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Подтвержда-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ющие документы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документ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Статус реализации (выполнение)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extLst>
                  <a:ext uri="{0D108BD9-81ED-4DB2-BD59-A6C34878D82A}">
                    <a16:rowId xmlns:a16="http://schemas.microsoft.com/office/drawing/2014/main" val="4248187632"/>
                  </a:ext>
                </a:extLst>
              </a:tr>
              <a:tr h="16773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Низкое качество преодоления языковых и культурных барьеров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эффективной работ</a:t>
                      </a:r>
                      <a:r>
                        <a:rPr lang="ru-RU" sz="1200" spc="-20" dirty="0">
                          <a:effectLst/>
                        </a:rPr>
                        <a:t>ы</a:t>
                      </a:r>
                      <a:r>
                        <a:rPr lang="ru-RU" sz="1200" dirty="0">
                          <a:effectLst/>
                        </a:rPr>
                        <a:t> с детьми, слабо владеющими русским языком»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Круглый стол «Как повысить качество знаний учащихся, слабо владеющих русским языком»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Киреева С.И., учитель русского языка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качества достижений обучающихся.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круглого стола «Как </a:t>
                      </a:r>
                      <a:r>
                        <a:rPr lang="ru-RU" sz="1200" dirty="0">
                          <a:effectLst/>
                        </a:rPr>
                        <a:t>повысить качество знаний учащихся, слабо владеющих русским языком</a:t>
                      </a:r>
                      <a:r>
                        <a:rPr lang="ru-RU" sz="1200" dirty="0" smtClean="0">
                          <a:effectLst/>
                        </a:rPr>
                        <a:t>», ссылка на фотоотчет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http://</a:t>
                      </a:r>
                      <a:r>
                        <a:rPr lang="ru-RU" sz="1200" u="sng" dirty="0" smtClean="0">
                          <a:effectLst/>
                          <a:hlinkClick r:id="rId3"/>
                        </a:rPr>
                        <a:t>laitamak.tobmrobr.ru/kruglyj-stol-na-temu-kak-povysit-/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Выполнено 60% (проведено 3 </a:t>
                      </a:r>
                      <a:r>
                        <a:rPr lang="ru-RU" sz="1200" dirty="0">
                          <a:effectLst/>
                        </a:rPr>
                        <a:t>из </a:t>
                      </a:r>
                      <a:r>
                        <a:rPr lang="ru-RU" sz="1200" dirty="0" smtClean="0">
                          <a:effectLst/>
                        </a:rPr>
                        <a:t>5 </a:t>
                      </a:r>
                      <a:r>
                        <a:rPr lang="ru-RU" sz="1200" dirty="0">
                          <a:effectLst/>
                        </a:rPr>
                        <a:t>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extLst>
                  <a:ext uri="{0D108BD9-81ED-4DB2-BD59-A6C34878D82A}">
                    <a16:rowId xmlns:a16="http://schemas.microsoft.com/office/drawing/2014/main" val="963434229"/>
                  </a:ext>
                </a:extLst>
              </a:tr>
              <a:tr h="1613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Низкое качество преодоления языковых и культурных барьеров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Организация эффективной работы с детьми-</a:t>
                      </a:r>
                      <a:r>
                        <a:rPr lang="ru-RU" sz="1200" dirty="0" err="1" smtClean="0">
                          <a:effectLst/>
                        </a:rPr>
                        <a:t>инофонами</a:t>
                      </a:r>
                      <a:endParaRPr lang="ru-RU" sz="1200" dirty="0">
                        <a:effectLst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Проведение межнационального праздника</a:t>
                      </a:r>
                      <a:r>
                        <a:rPr lang="ru-RU" sz="1200" baseline="0" dirty="0" smtClean="0">
                          <a:effectLst/>
                        </a:rPr>
                        <a:t> «Хоровод </a:t>
                      </a:r>
                      <a:r>
                        <a:rPr lang="ru-RU" sz="1200" baseline="0" dirty="0" err="1" smtClean="0">
                          <a:effectLst/>
                        </a:rPr>
                        <a:t>доружбы</a:t>
                      </a:r>
                      <a:r>
                        <a:rPr lang="ru-RU" sz="1200" baseline="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Нигматуллина</a:t>
                      </a:r>
                      <a:r>
                        <a:rPr lang="ru-RU" sz="1200" dirty="0">
                          <a:effectLst/>
                        </a:rPr>
                        <a:t> Н.Т</a:t>
                      </a:r>
                      <a:r>
                        <a:rPr lang="ru-RU" sz="1200" dirty="0" smtClean="0">
                          <a:effectLst/>
                        </a:rPr>
                        <a:t>., учитель истории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Повышение мотивации обучающихся-</a:t>
                      </a:r>
                      <a:r>
                        <a:rPr lang="ru-RU" sz="1200" dirty="0" err="1" smtClean="0">
                          <a:effectLst/>
                        </a:rPr>
                        <a:t>инофонов</a:t>
                      </a:r>
                      <a:r>
                        <a:rPr lang="ru-RU" sz="1200" baseline="0" dirty="0" smtClean="0">
                          <a:effectLst/>
                        </a:rPr>
                        <a:t> к обучению и, как следствие, повышение образовательных результатов данной 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праздника, ссылка на фотоотчет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sng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 на фотоотчет. Информацию о празднике, программу</a:t>
                      </a:r>
                      <a:endParaRPr lang="ru-RU" sz="1200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24" marR="46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Выполнено 60% </a:t>
                      </a:r>
                      <a:r>
                        <a:rPr lang="ru-RU" sz="1200" dirty="0">
                          <a:effectLst/>
                        </a:rPr>
                        <a:t>(проведено </a:t>
                      </a:r>
                      <a:r>
                        <a:rPr lang="ru-RU" sz="1200" dirty="0" smtClean="0">
                          <a:effectLst/>
                        </a:rPr>
                        <a:t>3 </a:t>
                      </a:r>
                      <a:r>
                        <a:rPr lang="ru-RU" sz="1200" dirty="0">
                          <a:effectLst/>
                        </a:rPr>
                        <a:t>из </a:t>
                      </a:r>
                      <a:r>
                        <a:rPr lang="ru-RU" sz="1200" dirty="0" smtClean="0">
                          <a:effectLst/>
                        </a:rPr>
                        <a:t>5 </a:t>
                      </a:r>
                      <a:r>
                        <a:rPr lang="ru-RU" sz="1200" dirty="0">
                          <a:effectLst/>
                        </a:rPr>
                        <a:t>мероприятий)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24" marR="46324" marT="0" marB="0"/>
                </a:tc>
                <a:extLst>
                  <a:ext uri="{0D108BD9-81ED-4DB2-BD59-A6C34878D82A}">
                    <a16:rowId xmlns:a16="http://schemas.microsoft.com/office/drawing/2014/main" val="3598615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1237</Words>
  <Application>Microsoft Office PowerPoint</Application>
  <PresentationFormat>Широкоэкранный</PresentationFormat>
  <Paragraphs>215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Bad Script</vt:lpstr>
      <vt:lpstr>Calibri</vt:lpstr>
      <vt:lpstr>Calibri Light</vt:lpstr>
      <vt:lpstr>Times New Roman</vt:lpstr>
      <vt:lpstr>Тема Office</vt:lpstr>
      <vt:lpstr>Презентация PowerPoint</vt:lpstr>
      <vt:lpstr>Выбранные для работы факторы риска в 2022 году</vt:lpstr>
      <vt:lpstr>Подтверждение выполнения антирисковой программы – 1 мониторинг «500+» в ИС МЭДК</vt:lpstr>
      <vt:lpstr>Качество подтверждаемых документов</vt:lpstr>
      <vt:lpstr>Низкий уровень оснащения школы </vt:lpstr>
      <vt:lpstr>Недостаточная предметная и методическая компетентность педагогических работников </vt:lpstr>
      <vt:lpstr>Высокая доля обучающихся с рисками учебной неуспешности </vt:lpstr>
      <vt:lpstr>Высокая доля обучающихся с риском ОВЗ</vt:lpstr>
      <vt:lpstr>Низкое качество преодоления языковых и культурных барьеров </vt:lpstr>
      <vt:lpstr>Пониженный уровень качества школьной образовательной и воспитательной среды </vt:lpstr>
      <vt:lpstr>Низкий уровень вовлеченности родителей</vt:lpstr>
      <vt:lpstr>Презентация PowerPoint</vt:lpstr>
      <vt:lpstr>Презентация PowerPoint</vt:lpstr>
      <vt:lpstr>Спасибо за внимание!  Соколовская Наталья Вячеславовна nvsokolovskaya@yandex.ru +79206724888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Yuferova E.A.</dc:creator>
  <cp:lastModifiedBy>Sokolovskaya N.V.</cp:lastModifiedBy>
  <cp:revision>174</cp:revision>
  <dcterms:created xsi:type="dcterms:W3CDTF">2020-03-11T08:57:12Z</dcterms:created>
  <dcterms:modified xsi:type="dcterms:W3CDTF">2022-04-21T05:53:11Z</dcterms:modified>
</cp:coreProperties>
</file>