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7" r:id="rId2"/>
    <p:sldId id="625" r:id="rId3"/>
    <p:sldId id="492" r:id="rId4"/>
    <p:sldId id="624" r:id="rId5"/>
    <p:sldId id="628" r:id="rId6"/>
    <p:sldId id="627" r:id="rId7"/>
    <p:sldId id="626" r:id="rId8"/>
    <p:sldId id="629" r:id="rId9"/>
    <p:sldId id="630" r:id="rId10"/>
    <p:sldId id="631" r:id="rId11"/>
    <p:sldId id="633" r:id="rId12"/>
    <p:sldId id="634" r:id="rId13"/>
    <p:sldId id="609" r:id="rId14"/>
    <p:sldId id="635" r:id="rId15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EA96A1-608E-4252-AC80-CF64F9D4B447}">
          <p14:sldIdLst>
            <p14:sldId id="257"/>
            <p14:sldId id="625"/>
            <p14:sldId id="492"/>
            <p14:sldId id="624"/>
            <p14:sldId id="628"/>
            <p14:sldId id="627"/>
            <p14:sldId id="626"/>
            <p14:sldId id="629"/>
            <p14:sldId id="630"/>
            <p14:sldId id="631"/>
            <p14:sldId id="633"/>
            <p14:sldId id="634"/>
            <p14:sldId id="609"/>
            <p14:sldId id="63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99"/>
    <a:srgbClr val="C00000"/>
    <a:srgbClr val="FFCCFF"/>
    <a:srgbClr val="FFFF00"/>
    <a:srgbClr val="FFFF99"/>
    <a:srgbClr val="FFFF66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8" autoAdjust="0"/>
    <p:restoredTop sz="87790" autoAdjust="0"/>
  </p:normalViewPr>
  <p:slideViewPr>
    <p:cSldViewPr>
      <p:cViewPr varScale="1">
        <p:scale>
          <a:sx n="113" d="100"/>
          <a:sy n="113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863150-7A64-49DC-9D29-8E5E1818725B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312CB8-3013-485F-84BB-2E6AFF3F8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B0F39-39DC-44EE-A5C8-F96116CE576E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17AAA-5D6B-4731-B547-A1C230E558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6D849-F2E7-4383-8116-7B944E57CD81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D563A-68DD-4BE2-B58D-1AC4B0FCEB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AAEBC-38E8-43F5-B71D-FE33F48D6708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9B11-5B71-44F4-AC2F-958342DF5D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E72BA-B2EB-4F8B-AD0A-AA3FF81D320F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4BA8E-BD91-4239-B346-4FFB462B6B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15CA0C-12F0-42B0-AFBF-81DFC098F745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5EC4F-0FA6-465B-AF93-1B3EBD728B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F8575-BD53-4B86-8F27-DFB4CE195582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4927-C7FF-4A5F-A99B-98724BD75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03A00-C686-48ED-B5BB-23191FE05CE6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1A74B-3857-4D91-A96A-17B84BBBEF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0EE994-83C8-443D-A8CA-2BB9EECABA5B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3E791-7B2A-4412-A052-0FA2491787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B30C-EBDE-4716-B1FC-98F63E31CFBD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6BD21-5B52-437C-93CD-11C2412608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48D08A-57FB-40B7-ABB6-2771AE13A76E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C33BC-2F3E-4C9B-A570-A1DACA1E4C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A56B5A-D730-4D8D-ACD6-89909AB3431F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3BE1F-32E7-4868-8226-168460AF77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E57BFFD-57F3-44DC-AFAA-AD2041AA7890}" type="datetimeFigureOut">
              <a:rPr lang="ru-RU" smtClean="0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439E0F6-2DA3-427F-AE3F-00D7804BF0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endParaRPr lang="en-US" sz="3200" b="1" dirty="0" smtClean="0">
              <a:solidFill>
                <a:srgbClr val="262699"/>
              </a:solidFill>
              <a:latin typeface="Times New Roman" pitchFamily="18" charset="0"/>
            </a:endParaRPr>
          </a:p>
          <a:p>
            <a:pPr marL="0" lvl="1" algn="ctr"/>
            <a:r>
              <a:rPr lang="en-US" sz="3200" dirty="0" smtClean="0">
                <a:solidFill>
                  <a:srgbClr val="262699"/>
                </a:solidFill>
                <a:latin typeface="Times New Roman" pitchFamily="18" charset="0"/>
              </a:rPr>
              <a:t> </a:t>
            </a:r>
            <a:r>
              <a:rPr lang="ru-RU" sz="3200" dirty="0" smtClean="0"/>
              <a:t>            «Об </a:t>
            </a:r>
            <a:r>
              <a:rPr lang="ru-RU" sz="3200" dirty="0"/>
              <a:t>участии Ивановской области в федеральном проекте </a:t>
            </a:r>
            <a:endParaRPr lang="ru-RU" sz="3200" dirty="0" smtClean="0"/>
          </a:p>
          <a:p>
            <a:pPr marL="0" lvl="1" algn="ctr"/>
            <a:r>
              <a:rPr lang="ru-RU" sz="3200" b="1" dirty="0" smtClean="0"/>
              <a:t>«</a:t>
            </a:r>
            <a:r>
              <a:rPr lang="ru-RU" sz="3200" b="1" dirty="0"/>
              <a:t>Адресная методическая помощь </a:t>
            </a:r>
            <a:endParaRPr lang="ru-RU" sz="3200" b="1" dirty="0" smtClean="0"/>
          </a:p>
          <a:p>
            <a:pPr marL="0" lvl="1" algn="ctr"/>
            <a:r>
              <a:rPr lang="ru-RU" sz="3200" b="1" dirty="0" smtClean="0"/>
              <a:t>«</a:t>
            </a:r>
            <a:r>
              <a:rPr lang="ru-RU" sz="3200" b="1"/>
              <a:t>500</a:t>
            </a:r>
            <a:r>
              <a:rPr lang="ru-RU" sz="3200" b="1" smtClean="0"/>
              <a:t>+» в </a:t>
            </a:r>
            <a:r>
              <a:rPr lang="ru-RU" sz="3200" b="1" dirty="0"/>
              <a:t>2022 году»</a:t>
            </a:r>
            <a:endParaRPr lang="ru-RU" sz="3200" b="1" dirty="0" smtClean="0"/>
          </a:p>
          <a:p>
            <a:pPr marL="0" lvl="1" algn="ctr"/>
            <a:endParaRPr lang="ru-RU" sz="3200" b="1" dirty="0" smtClean="0">
              <a:solidFill>
                <a:srgbClr val="262699"/>
              </a:solidFill>
              <a:latin typeface="Times New Roman" pitchFamily="18" charset="0"/>
            </a:endParaRPr>
          </a:p>
          <a:p>
            <a:pPr marL="0" lvl="1" algn="ctr"/>
            <a:r>
              <a:rPr lang="en-US" sz="3200" b="1" dirty="0" smtClean="0">
                <a:solidFill>
                  <a:srgbClr val="262699"/>
                </a:solidFill>
                <a:latin typeface="Times New Roman" pitchFamily="18" charset="0"/>
              </a:rPr>
              <a:t>19</a:t>
            </a:r>
            <a:r>
              <a:rPr lang="ru-RU" sz="3200" b="1" dirty="0" smtClean="0">
                <a:solidFill>
                  <a:srgbClr val="262699"/>
                </a:solidFill>
                <a:latin typeface="Times New Roman" pitchFamily="18" charset="0"/>
              </a:rPr>
              <a:t> января 202</a:t>
            </a:r>
            <a:r>
              <a:rPr lang="en-US" sz="3200" b="1" dirty="0" smtClean="0">
                <a:solidFill>
                  <a:srgbClr val="262699"/>
                </a:solidFill>
                <a:latin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262699"/>
                </a:solidFill>
                <a:latin typeface="Times New Roman" pitchFamily="18" charset="0"/>
              </a:rPr>
              <a:t> года</a:t>
            </a:r>
            <a:endParaRPr lang="ru-RU" sz="3200" b="1" dirty="0">
              <a:solidFill>
                <a:srgbClr val="262699"/>
              </a:solidFill>
              <a:latin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262699"/>
              </a:solidFill>
            </a:endParaRPr>
          </a:p>
          <a:p>
            <a:pPr marL="0" lvl="1" algn="r"/>
            <a:r>
              <a:rPr lang="ru-RU" sz="1400" b="1" i="1" dirty="0" smtClean="0">
                <a:solidFill>
                  <a:srgbClr val="262699"/>
                </a:solidFill>
                <a:latin typeface="Times New Roman" pitchFamily="18" charset="0"/>
              </a:rPr>
              <a:t>Малкова Любовь Юрьевна, главный консультант</a:t>
            </a:r>
            <a:endParaRPr lang="ru-RU" sz="1400" b="1" i="1" dirty="0">
              <a:solidFill>
                <a:srgbClr val="262699"/>
              </a:solidFill>
              <a:latin typeface="Times New Roman" pitchFamily="18" charset="0"/>
            </a:endParaRPr>
          </a:p>
          <a:p>
            <a:pPr marL="0" lvl="1" algn="r"/>
            <a:r>
              <a:rPr lang="ru-RU" sz="1400" b="1" i="1" dirty="0" smtClean="0">
                <a:solidFill>
                  <a:srgbClr val="262699"/>
                </a:solidFill>
                <a:latin typeface="Times New Roman" pitchFamily="18" charset="0"/>
              </a:rPr>
              <a:t>Департамента </a:t>
            </a:r>
            <a:r>
              <a:rPr lang="ru-RU" sz="1400" b="1" i="1" dirty="0">
                <a:solidFill>
                  <a:srgbClr val="262699"/>
                </a:solidFill>
                <a:latin typeface="Times New Roman" pitchFamily="18" charset="0"/>
              </a:rPr>
              <a:t>образования </a:t>
            </a:r>
          </a:p>
          <a:p>
            <a:pPr marL="0" lvl="1" algn="r"/>
            <a:r>
              <a:rPr lang="ru-RU" sz="1400" b="1" i="1" dirty="0">
                <a:solidFill>
                  <a:srgbClr val="262699"/>
                </a:solidFill>
                <a:latin typeface="Times New Roman" pitchFamily="18" charset="0"/>
              </a:rPr>
              <a:t>Ивановской </a:t>
            </a:r>
            <a:r>
              <a:rPr lang="ru-RU" sz="1400" b="1" i="1" dirty="0" smtClean="0">
                <a:solidFill>
                  <a:srgbClr val="262699"/>
                </a:solidFill>
                <a:latin typeface="Times New Roman" pitchFamily="18" charset="0"/>
              </a:rPr>
              <a:t>области, региональный координатор проекта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199538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pic>
        <p:nvPicPr>
          <p:cNvPr id="13" name="Рисунок 12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0" y="908720"/>
            <a:ext cx="1772131" cy="1368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 smtClean="0"/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612845"/>
            <a:ext cx="853472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 smtClean="0"/>
          </a:p>
          <a:p>
            <a:pPr algn="ctr"/>
            <a:r>
              <a:rPr lang="ru-RU" sz="2800" b="1" u="sng" dirty="0"/>
              <a:t>Анкета учителя </a:t>
            </a:r>
          </a:p>
          <a:p>
            <a:pPr algn="ctr"/>
            <a:endParaRPr lang="ru-RU" b="1" u="sng" dirty="0"/>
          </a:p>
          <a:p>
            <a:r>
              <a:rPr lang="ru-RU" sz="2400" dirty="0"/>
              <a:t>Анкету учителя заполняют учителя-предметники ОО, преподающие у обучающихся основной школы (5–9 классы). Исследование ориентировано на сбор и учет мнений не менее трех четвертей педагогического коллектива школы. Анкеты заполняют учителя, имеющие стаж работы в данной школе не менее одного года. В случае, если в школе работает больше 50 учителей, приоритет отдается учителям, работающим на полную ставку и более, преподающим у 9-х классов, а также учителям, ведущим предметы, по которым обучающиеся имеют возможность сдавать ЕГЭ. </a:t>
            </a:r>
          </a:p>
          <a:p>
            <a:r>
              <a:rPr lang="ru-RU" sz="2400" dirty="0"/>
              <a:t>Логин вида: </a:t>
            </a:r>
            <a:r>
              <a:rPr lang="en-US" sz="2400" dirty="0"/>
              <a:t>edu000000_tea000 </a:t>
            </a:r>
            <a:endParaRPr lang="ru-RU" sz="2400" dirty="0"/>
          </a:p>
        </p:txBody>
      </p:sp>
      <p:pic>
        <p:nvPicPr>
          <p:cNvPr id="14" name="Рисунок 13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98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 smtClean="0"/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12845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b="1" u="sng" dirty="0" smtClean="0"/>
              <a:t>          Анкета </a:t>
            </a:r>
            <a:r>
              <a:rPr lang="ru-RU" b="1" u="sng" dirty="0"/>
              <a:t>обучающихся 6 классов, Анкета обучающихся 9 классов </a:t>
            </a:r>
          </a:p>
          <a:p>
            <a:r>
              <a:rPr lang="ru-RU" dirty="0"/>
              <a:t>В ходе анкетирования опрашиваются обучающиеся шестых и девятых классов. </a:t>
            </a:r>
          </a:p>
          <a:p>
            <a:r>
              <a:rPr lang="ru-RU" dirty="0"/>
              <a:t>Заполнение анкеты реализуется в школе (например, в ходе классного часа) на компьютерах (в т. ч. планшетных компьютерах). Необходимо обеспечить самостоятельное заполнение обучающимися анкет, без «подсказок» со стороны одноклассников, учителей, администрации. В отдельных случаях (отсутствие обучающегося в школе по уважительной причине) возможно заполнение анкеты вне школы либо не синхронно с остальными обучающимися. </a:t>
            </a:r>
          </a:p>
          <a:p>
            <a:r>
              <a:rPr lang="ru-RU" dirty="0"/>
              <a:t>На вопросы анкет отвечают все обучающиеся 6 и 9-х классов. При этом исследование ориентировано на сбор и учет мнений </a:t>
            </a:r>
            <a:r>
              <a:rPr lang="ru-RU" u="sng" dirty="0"/>
              <a:t>не менее трех четвертей обучающихся </a:t>
            </a:r>
            <a:r>
              <a:rPr lang="ru-RU" dirty="0"/>
              <a:t>шестых и девятых классов. Так, если в </a:t>
            </a:r>
            <a:r>
              <a:rPr lang="ru-RU" dirty="0" smtClean="0"/>
              <a:t> </a:t>
            </a:r>
            <a:r>
              <a:rPr lang="ru-RU" dirty="0"/>
              <a:t>параллели 100 обучающихся – не менее 75 должны принять участие в анкетировании. </a:t>
            </a:r>
          </a:p>
          <a:p>
            <a:r>
              <a:rPr lang="ru-RU" dirty="0"/>
              <a:t>Если в параллели более 100 обучающихся, необходимо произвести случайный отбор участников, чтобы распределить имеющиеся у школы 100 логинов/паролей</a:t>
            </a:r>
            <a:r>
              <a:rPr lang="ru-RU" dirty="0" smtClean="0"/>
              <a:t>.</a:t>
            </a:r>
          </a:p>
          <a:p>
            <a:r>
              <a:rPr lang="ru-RU" dirty="0"/>
              <a:t>Логин вида: edu</a:t>
            </a:r>
            <a:r>
              <a:rPr lang="ru-RU" i="1" dirty="0"/>
              <a:t>000000</a:t>
            </a:r>
            <a:r>
              <a:rPr lang="ru-RU" dirty="0"/>
              <a:t>_stu6_</a:t>
            </a:r>
            <a:r>
              <a:rPr lang="ru-RU" i="1" dirty="0"/>
              <a:t>000 </a:t>
            </a:r>
            <a:r>
              <a:rPr lang="ru-RU" dirty="0"/>
              <a:t>(для 6 класса)</a:t>
            </a:r>
            <a:r>
              <a:rPr lang="ru-RU" i="1" dirty="0"/>
              <a:t>; </a:t>
            </a:r>
            <a:r>
              <a:rPr lang="ru-RU" dirty="0"/>
              <a:t>Логин вида: edu</a:t>
            </a:r>
            <a:r>
              <a:rPr lang="ru-RU" i="1" dirty="0"/>
              <a:t>000000</a:t>
            </a:r>
            <a:r>
              <a:rPr lang="ru-RU" dirty="0"/>
              <a:t>_stu9_</a:t>
            </a:r>
            <a:r>
              <a:rPr lang="ru-RU" i="1" dirty="0"/>
              <a:t>000 </a:t>
            </a:r>
            <a:r>
              <a:rPr lang="ru-RU" dirty="0"/>
              <a:t>(для 9 класса)</a:t>
            </a:r>
          </a:p>
        </p:txBody>
      </p:sp>
      <p:pic>
        <p:nvPicPr>
          <p:cNvPr id="14" name="Рисунок 13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7" cy="478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99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 smtClean="0"/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12845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4029" y="-633650"/>
            <a:ext cx="856644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                     </a:t>
            </a:r>
            <a:r>
              <a:rPr lang="ru-RU" b="1" u="sng" dirty="0" smtClean="0"/>
              <a:t>Анкета </a:t>
            </a:r>
            <a:r>
              <a:rPr lang="ru-RU" b="1" u="sng" dirty="0"/>
              <a:t>родителей (законных представителей) </a:t>
            </a:r>
            <a:r>
              <a:rPr lang="ru-RU" b="1" u="sng" dirty="0" smtClean="0"/>
              <a:t>обучающегося</a:t>
            </a:r>
          </a:p>
          <a:p>
            <a:r>
              <a:rPr lang="ru-RU" b="1" u="sng" dirty="0" smtClean="0"/>
              <a:t> </a:t>
            </a:r>
            <a:endParaRPr lang="ru-RU" u="sng" dirty="0"/>
          </a:p>
          <a:p>
            <a:r>
              <a:rPr lang="ru-RU" dirty="0"/>
              <a:t>На вопросы анкеты отвечают родители (законные представители) обучающихся 6 и 9 классов. Если в семье есть дети, которые обучаются в данной ОО и в 6, и в 9 классах, анкета заполняется на ребенка, обучающегося в 9 классе. В каждой семье заполняется одна анкета. Логин и пароль для участия в исследовании предоставляется родителям на родительском собрании, посредством электронной системы школы, электронной почты, мессенджеров и т. д. </a:t>
            </a:r>
          </a:p>
          <a:p>
            <a:r>
              <a:rPr lang="ru-RU" dirty="0"/>
              <a:t>Исследование ориентировано на сбор и учет мнений </a:t>
            </a:r>
            <a:r>
              <a:rPr lang="ru-RU" u="sng" dirty="0"/>
              <a:t>не менее трех четвертей родителей (законных представителей) обучающихся </a:t>
            </a:r>
            <a:r>
              <a:rPr lang="ru-RU" dirty="0"/>
              <a:t>шестых и девятых классов. </a:t>
            </a:r>
          </a:p>
          <a:p>
            <a:r>
              <a:rPr lang="ru-RU" dirty="0"/>
              <a:t>Если в параллели более 100 обучающихся, то на вопросы анкеты отвечают родители (законные представители) тех обучающихся, которые были отобраны школой для участия в анкетировании обучающихся (см. п.3). </a:t>
            </a:r>
          </a:p>
          <a:p>
            <a:r>
              <a:rPr lang="ru-RU" dirty="0"/>
              <a:t>Логин вида: </a:t>
            </a:r>
            <a:r>
              <a:rPr lang="en-US" dirty="0"/>
              <a:t>edu</a:t>
            </a:r>
            <a:r>
              <a:rPr lang="en-US" i="1" dirty="0"/>
              <a:t>000000</a:t>
            </a:r>
            <a:r>
              <a:rPr lang="en-US" dirty="0"/>
              <a:t>_par_</a:t>
            </a:r>
            <a:r>
              <a:rPr lang="en-US" i="1" dirty="0"/>
              <a:t>000 </a:t>
            </a:r>
            <a:endParaRPr lang="ru-RU" dirty="0"/>
          </a:p>
        </p:txBody>
      </p:sp>
      <p:pic>
        <p:nvPicPr>
          <p:cNvPr id="15" name="Рисунок 14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7" cy="478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34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79513" y="1052522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3" y="936669"/>
            <a:ext cx="878497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 smtClean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 smtClean="0">
                <a:solidFill>
                  <a:srgbClr val="0000FF"/>
                </a:solidFill>
                <a:latin typeface="Verdana"/>
                <a:cs typeface="+mn-cs"/>
              </a:rPr>
              <a:t> </a:t>
            </a:r>
            <a:r>
              <a:rPr lang="ru-RU" sz="2800" b="1" dirty="0" smtClean="0">
                <a:latin typeface="Verdana"/>
                <a:cs typeface="+mn-cs"/>
              </a:rPr>
              <a:t>В соответствии с Дорожной картой тестирование кандидатов в кураторы</a:t>
            </a: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>
                <a:latin typeface="Verdana"/>
                <a:cs typeface="+mn-cs"/>
              </a:rPr>
              <a:t>с</a:t>
            </a:r>
            <a:r>
              <a:rPr lang="ru-RU" sz="2800" b="1" dirty="0" smtClean="0">
                <a:latin typeface="Verdana"/>
                <a:cs typeface="+mn-cs"/>
              </a:rPr>
              <a:t> 24.01. -  01.02.2022</a:t>
            </a: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>
                <a:latin typeface="Verdana"/>
                <a:cs typeface="+mn-cs"/>
              </a:rPr>
              <a:t>д</a:t>
            </a:r>
            <a:r>
              <a:rPr lang="ru-RU" sz="2800" b="1" smtClean="0">
                <a:latin typeface="Verdana"/>
                <a:cs typeface="+mn-cs"/>
              </a:rPr>
              <a:t>оступ </a:t>
            </a:r>
            <a:r>
              <a:rPr lang="ru-RU" sz="2800" b="1" dirty="0" smtClean="0">
                <a:latin typeface="Verdana"/>
                <a:cs typeface="+mn-cs"/>
              </a:rPr>
              <a:t>к системе (логин и пароль) будет предоставлен на электронную почту </a:t>
            </a:r>
            <a:endParaRPr lang="ru-RU" sz="2800" b="1" dirty="0"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0" lvl="1" algn="ctr"/>
            <a:endParaRPr lang="ru-RU" b="1" dirty="0" smtClean="0">
              <a:solidFill>
                <a:srgbClr val="FF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5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79513" y="1052522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3" y="936669"/>
            <a:ext cx="8784976" cy="5455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 smtClean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 smtClean="0">
                <a:solidFill>
                  <a:srgbClr val="0000FF"/>
                </a:solidFill>
                <a:latin typeface="Verdana"/>
                <a:cs typeface="+mn-cs"/>
              </a:rPr>
              <a:t>Контактные </a:t>
            </a:r>
            <a:r>
              <a:rPr lang="ru-RU" sz="2800" b="1" dirty="0">
                <a:solidFill>
                  <a:srgbClr val="0000FF"/>
                </a:solidFill>
                <a:latin typeface="Verdana"/>
                <a:cs typeface="+mn-cs"/>
              </a:rPr>
              <a:t>телефоны </a:t>
            </a: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>
                <a:solidFill>
                  <a:srgbClr val="C00000"/>
                </a:solidFill>
                <a:latin typeface="Verdana"/>
                <a:cs typeface="+mn-cs"/>
              </a:rPr>
              <a:t> </a:t>
            </a: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>
                <a:solidFill>
                  <a:srgbClr val="0000FF"/>
                </a:solidFill>
                <a:latin typeface="Verdana"/>
                <a:cs typeface="+mn-cs"/>
              </a:rPr>
              <a:t> Департамент </a:t>
            </a:r>
            <a:r>
              <a:rPr lang="ru-RU" sz="2800" b="1" dirty="0" smtClean="0">
                <a:solidFill>
                  <a:srgbClr val="0000FF"/>
                </a:solidFill>
                <a:latin typeface="Verdana"/>
                <a:cs typeface="+mn-cs"/>
              </a:rPr>
              <a:t>образования Ивановской области</a:t>
            </a:r>
            <a:endParaRPr lang="ru-RU" sz="2800" b="1" dirty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 smtClean="0">
              <a:solidFill>
                <a:srgbClr val="CC0000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 smtClean="0">
                <a:solidFill>
                  <a:srgbClr val="CC0000"/>
                </a:solidFill>
                <a:latin typeface="Verdana"/>
                <a:cs typeface="+mn-cs"/>
              </a:rPr>
              <a:t>(</a:t>
            </a:r>
            <a:r>
              <a:rPr lang="ru-RU" sz="2800" b="1" dirty="0">
                <a:solidFill>
                  <a:srgbClr val="CC0000"/>
                </a:solidFill>
                <a:latin typeface="Verdana"/>
                <a:cs typeface="+mn-cs"/>
              </a:rPr>
              <a:t>4932) </a:t>
            </a:r>
            <a:r>
              <a:rPr lang="ru-RU" sz="2800" b="1" dirty="0" smtClean="0">
                <a:solidFill>
                  <a:srgbClr val="CC0000"/>
                </a:solidFill>
                <a:latin typeface="Verdana"/>
                <a:cs typeface="+mn-cs"/>
              </a:rPr>
              <a:t>41-49-80</a:t>
            </a:r>
          </a:p>
          <a:p>
            <a:pPr marL="265113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en-US" sz="2800" b="1" dirty="0" smtClean="0">
                <a:solidFill>
                  <a:srgbClr val="CC0000"/>
                </a:solidFill>
                <a:latin typeface="Verdana"/>
                <a:cs typeface="+mn-cs"/>
              </a:rPr>
              <a:t>malkova.lu@iv-edu.ru</a:t>
            </a: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0" lvl="1" algn="ctr"/>
            <a:endParaRPr lang="ru-RU" b="1" dirty="0" smtClean="0">
              <a:solidFill>
                <a:srgbClr val="FF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4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 </a:t>
            </a:r>
          </a:p>
          <a:p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788" y="2551837"/>
            <a:ext cx="85426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Проект «500+» призван оказать содействие в достижении глобальной цели, обозначенной в указе президента по вхождению России в число 10 стран – лидеров по качеству общего образования.</a:t>
            </a:r>
            <a:endParaRPr lang="ru-RU" sz="2800" dirty="0"/>
          </a:p>
        </p:txBody>
      </p:sp>
      <p:pic>
        <p:nvPicPr>
          <p:cNvPr id="14" name="Рисунок 13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0" y="908720"/>
            <a:ext cx="1772131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119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НОРМАТИВНАЯ БАЗА ПРОЕКТА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п</a:t>
            </a:r>
            <a:r>
              <a:rPr lang="ru-RU" b="1" dirty="0" smtClean="0"/>
              <a:t>риказ Департамента образования Ивановской области от 01.12.2021 №1222-о «Об </a:t>
            </a:r>
            <a:r>
              <a:rPr lang="ru-RU" b="1" dirty="0"/>
              <a:t>утверждении «Дорожной карты» по работе со школами с низкими образовательными результатами на 2022 </a:t>
            </a:r>
            <a:r>
              <a:rPr lang="ru-RU" b="1" dirty="0" smtClean="0"/>
              <a:t>год»</a:t>
            </a:r>
          </a:p>
          <a:p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приказ Департамента образования Ивановской области от </a:t>
            </a:r>
            <a:r>
              <a:rPr lang="ru-RU" b="1" dirty="0" smtClean="0"/>
              <a:t>15.12.2021 </a:t>
            </a:r>
            <a:r>
              <a:rPr lang="ru-RU" b="1" dirty="0"/>
              <a:t>№</a:t>
            </a:r>
            <a:r>
              <a:rPr lang="ru-RU" b="1" dirty="0" smtClean="0"/>
              <a:t>1293-о</a:t>
            </a:r>
            <a:r>
              <a:rPr lang="ru-RU" b="1" dirty="0"/>
              <a:t> </a:t>
            </a:r>
            <a:r>
              <a:rPr lang="ru-RU" b="1" dirty="0" smtClean="0"/>
              <a:t>«О </a:t>
            </a:r>
            <a:r>
              <a:rPr lang="ru-RU" b="1" dirty="0"/>
              <a:t>реализации федерального проекта</a:t>
            </a:r>
            <a:endParaRPr lang="ru-RU" dirty="0"/>
          </a:p>
          <a:p>
            <a:r>
              <a:rPr lang="ru-RU" b="1" dirty="0"/>
              <a:t> </a:t>
            </a:r>
            <a:r>
              <a:rPr lang="ru-RU" b="1" dirty="0" smtClean="0"/>
              <a:t>     «</a:t>
            </a:r>
            <a:r>
              <a:rPr lang="ru-RU" b="1" dirty="0"/>
              <a:t>Адресная методическая помощь «500+» в 2022 </a:t>
            </a:r>
            <a:r>
              <a:rPr lang="ru-RU" b="1" dirty="0" smtClean="0"/>
              <a:t>году»</a:t>
            </a:r>
          </a:p>
          <a:p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 </a:t>
            </a:r>
            <a:r>
              <a:rPr lang="ru-RU" b="1" dirty="0" smtClean="0"/>
              <a:t>письмо </a:t>
            </a:r>
            <a:r>
              <a:rPr lang="ru-RU" b="1" dirty="0"/>
              <a:t>Департамента образования Ивановской области от </a:t>
            </a:r>
            <a:r>
              <a:rPr lang="ru-RU" b="1" dirty="0" smtClean="0"/>
              <a:t>114.01.2022 № исх-106-008</a:t>
            </a:r>
            <a:r>
              <a:rPr lang="en-US" b="1" dirty="0" smtClean="0"/>
              <a:t>/01-12 </a:t>
            </a:r>
            <a:r>
              <a:rPr lang="ru-RU" b="1" dirty="0" smtClean="0"/>
              <a:t>«Об анкетировании»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sz="2400" dirty="0"/>
          </a:p>
        </p:txBody>
      </p:sp>
      <p:pic>
        <p:nvPicPr>
          <p:cNvPr id="15" name="Рисунок 14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088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sz="2400" b="1" dirty="0"/>
              <a:t>С 18 января 2022 </a:t>
            </a:r>
            <a:r>
              <a:rPr lang="ru-RU" sz="2400" b="1" dirty="0" smtClean="0"/>
              <a:t>по 4 февраля 2022 года </a:t>
            </a:r>
            <a:r>
              <a:rPr lang="ru-RU" sz="2400" dirty="0" smtClean="0"/>
              <a:t>проводится анкетирование об </a:t>
            </a:r>
            <a:r>
              <a:rPr lang="ru-RU" sz="2400" dirty="0"/>
              <a:t>образовательной ситуации в школе, ставшей участницей проекта 500</a:t>
            </a:r>
            <a:r>
              <a:rPr lang="ru-RU" sz="2400" dirty="0" smtClean="0"/>
              <a:t>+.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Данные, собранные в ходе анкетирования, позволят сформировать и описать рисковый профиль для каждой школы-участницы проекта. С подробной инструкцией по организации анкетирования можно ознакомиться в приложении («Инструкция к организации анкетирования»). </a:t>
            </a:r>
          </a:p>
          <a:p>
            <a:pPr algn="just"/>
            <a:r>
              <a:rPr lang="ru-RU" sz="2400" dirty="0"/>
              <a:t>Анкетирование будет проводиться </a:t>
            </a:r>
            <a:r>
              <a:rPr lang="ru-RU" sz="2400" dirty="0" smtClean="0"/>
              <a:t>в </a:t>
            </a:r>
            <a:r>
              <a:rPr lang="ru-RU" sz="2400" dirty="0"/>
              <a:t>электронном виде по адресу https://checklist.obrnadzor.gov.ru/login. Для участия в исследовании каждому участнику нужно перейти на сайт и ввести индивидуальный логин/пароль для доступа к анкете.</a:t>
            </a:r>
            <a:endParaRPr lang="ru-RU" sz="2400" b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374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r>
              <a:rPr lang="ru-RU" dirty="0"/>
              <a:t> 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sz="3200" dirty="0"/>
              <a:t>В анкетировании принимают участие следующие категории респондентов: </a:t>
            </a:r>
          </a:p>
          <a:p>
            <a:r>
              <a:rPr lang="ru-RU" sz="3200" dirty="0"/>
              <a:t>‒ руководитель школы; </a:t>
            </a:r>
          </a:p>
          <a:p>
            <a:r>
              <a:rPr lang="ru-RU" sz="3200" dirty="0"/>
              <a:t>‒ учителя школы; </a:t>
            </a:r>
          </a:p>
          <a:p>
            <a:r>
              <a:rPr lang="ru-RU" sz="3200" dirty="0"/>
              <a:t>‒ обучающиеся 6 и 9-х классов; </a:t>
            </a:r>
          </a:p>
          <a:p>
            <a:r>
              <a:rPr lang="ru-RU" sz="3200" dirty="0"/>
              <a:t>‒ родители (законные представители) обучающихся 6 и 9-х </a:t>
            </a:r>
            <a:r>
              <a:rPr lang="ru-RU" sz="3200" dirty="0" smtClean="0"/>
              <a:t>классов </a:t>
            </a:r>
            <a:endParaRPr lang="ru-RU" sz="3200" dirty="0"/>
          </a:p>
          <a:p>
            <a:pPr algn="just"/>
            <a:endParaRPr lang="ru-RU" b="1" dirty="0" smtClean="0"/>
          </a:p>
          <a:p>
            <a:endParaRPr lang="ru-RU" sz="2400" dirty="0"/>
          </a:p>
        </p:txBody>
      </p:sp>
      <p:pic>
        <p:nvPicPr>
          <p:cNvPr id="13" name="Рисунок 12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4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6405" y="1770460"/>
            <a:ext cx="846134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sz="2000" dirty="0" smtClean="0"/>
              <a:t>Реквизиты </a:t>
            </a:r>
            <a:r>
              <a:rPr lang="ru-RU" sz="2000" dirty="0"/>
              <a:t>доступа к анкетированию для участников размещены </a:t>
            </a:r>
            <a:r>
              <a:rPr lang="ru-RU" sz="2000" u="sng" dirty="0"/>
              <a:t>в личных кабинетах школ в ФИС ОКО. </a:t>
            </a:r>
          </a:p>
          <a:p>
            <a:r>
              <a:rPr lang="ru-RU" sz="2000" dirty="0"/>
              <a:t>Для проведения анкетирования будет использоваться </a:t>
            </a:r>
            <a:r>
              <a:rPr lang="ru-RU" sz="2000" u="sng" dirty="0"/>
              <a:t>новая версия личного кабинета ФИС ОКО. </a:t>
            </a:r>
          </a:p>
          <a:p>
            <a:r>
              <a:rPr lang="ru-RU" sz="2000" dirty="0"/>
              <a:t>Логины образовательных организаций вида </a:t>
            </a:r>
            <a:r>
              <a:rPr lang="ru-RU" sz="2000" dirty="0" err="1"/>
              <a:t>sch</a:t>
            </a:r>
            <a:r>
              <a:rPr lang="ru-RU" sz="2000" dirty="0"/>
              <a:t>****** будут изменены: символьная часть «</a:t>
            </a:r>
            <a:r>
              <a:rPr lang="ru-RU" sz="2000" dirty="0" err="1"/>
              <a:t>sch</a:t>
            </a:r>
            <a:r>
              <a:rPr lang="ru-RU" sz="2000" dirty="0"/>
              <a:t>» заменяется на «</a:t>
            </a:r>
            <a:r>
              <a:rPr lang="ru-RU" sz="2000" dirty="0" err="1"/>
              <a:t>edu</a:t>
            </a:r>
            <a:r>
              <a:rPr lang="ru-RU" sz="2000" dirty="0"/>
              <a:t>», при этом цифры в логинах ОО остаются прежними (например, логин ОО sch010101 будет преобразован в edu010101). </a:t>
            </a:r>
          </a:p>
          <a:p>
            <a:r>
              <a:rPr lang="ru-RU" sz="2000" dirty="0"/>
              <a:t>Обращаем Ваше внимание, в логины образовательных организаций, начинающиеся с других символов (</a:t>
            </a:r>
            <a:r>
              <a:rPr lang="ru-RU" sz="2000" dirty="0" err="1"/>
              <a:t>spo</a:t>
            </a:r>
            <a:r>
              <a:rPr lang="ru-RU" sz="2000" dirty="0"/>
              <a:t>, </a:t>
            </a:r>
            <a:r>
              <a:rPr lang="ru-RU" sz="2000" dirty="0" err="1"/>
              <a:t>ksh</a:t>
            </a:r>
            <a:r>
              <a:rPr lang="ru-RU" sz="2000" dirty="0"/>
              <a:t> и др.), изменения вноситься не будут. </a:t>
            </a:r>
          </a:p>
          <a:p>
            <a:r>
              <a:rPr lang="ru-RU" sz="2000" dirty="0"/>
              <a:t>Вход в обновленную версию личного кабинета (ЛК) ФИС ОКО временно осуществляется по </a:t>
            </a:r>
            <a:r>
              <a:rPr lang="ru-RU" sz="2000" dirty="0" smtClean="0"/>
              <a:t>ссылке</a:t>
            </a:r>
          </a:p>
          <a:p>
            <a:r>
              <a:rPr lang="ru-RU" sz="2000" dirty="0" smtClean="0"/>
              <a:t>https</a:t>
            </a:r>
            <a:r>
              <a:rPr lang="ru-RU" sz="2000" dirty="0"/>
              <a:t>://spo-fisoko.obrnadzor.gov.ru/ </a:t>
            </a:r>
          </a:p>
          <a:p>
            <a:endParaRPr lang="ru-RU" dirty="0"/>
          </a:p>
        </p:txBody>
      </p:sp>
      <p:pic>
        <p:nvPicPr>
          <p:cNvPr id="14" name="Рисунок 13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45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  <a:r>
              <a:rPr lang="ru-RU" sz="2400" dirty="0"/>
              <a:t>По окончании технических работ новая версия личного кабинета будет доступна по ссылке </a:t>
            </a:r>
            <a:endParaRPr lang="ru-RU" sz="2400" dirty="0" smtClean="0"/>
          </a:p>
          <a:p>
            <a:r>
              <a:rPr lang="ru-RU" sz="2400" dirty="0" smtClean="0"/>
              <a:t>https</a:t>
            </a:r>
            <a:r>
              <a:rPr lang="ru-RU" sz="2400" dirty="0"/>
              <a:t>://lk-fisoko.obrnadzor.gov.ru/ </a:t>
            </a:r>
          </a:p>
          <a:p>
            <a:r>
              <a:rPr lang="ru-RU" sz="2400" dirty="0"/>
              <a:t>Информация о смене ссылки доступа будет дополнительно направлена региональным координаторам и образовательным организациям. </a:t>
            </a:r>
          </a:p>
          <a:p>
            <a:r>
              <a:rPr lang="ru-RU" sz="2400" dirty="0"/>
              <a:t>Всем образовательным организациям для входа в новую версию ЛК заменены пароли. Реквизиты доступа (логин и пароль) в новую версию ЛК размещены в публикации. </a:t>
            </a:r>
          </a:p>
          <a:p>
            <a:r>
              <a:rPr lang="ru-RU" sz="2400" dirty="0"/>
              <a:t>Внимание! Полученные в данной публикации реквизиты доступа действительны только в новой версии личного кабинета. Вход в старую версию ЛК осуществляется со старыми логином и паролем. </a:t>
            </a:r>
            <a:endParaRPr lang="ru-RU" sz="2400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dirty="0" smtClean="0"/>
              <a:t> </a:t>
            </a:r>
            <a:endParaRPr lang="ru-RU" sz="2400" dirty="0"/>
          </a:p>
        </p:txBody>
      </p:sp>
      <p:pic>
        <p:nvPicPr>
          <p:cNvPr id="13" name="Рисунок 12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11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  <a:r>
              <a:rPr lang="ru-RU" dirty="0" smtClean="0"/>
              <a:t>           Единая </a:t>
            </a:r>
            <a:r>
              <a:rPr lang="ru-RU" dirty="0"/>
              <a:t>ссылка на все анкеты: https://edutest.obrnadzor.gov.ru/login 	</a:t>
            </a:r>
          </a:p>
          <a:p>
            <a:endParaRPr lang="ru-RU" dirty="0"/>
          </a:p>
          <a:p>
            <a:r>
              <a:rPr lang="ru-RU" sz="2400" dirty="0"/>
              <a:t> Каждой школе в личном кабинете ФИС ОКО предоставляется набор логинов и паролей для доступа к электронной анкете (список доступных каждой школе логинов/паролей представлен в отдельном документе формата </a:t>
            </a:r>
            <a:r>
              <a:rPr lang="ru-RU" sz="2400" dirty="0" err="1"/>
              <a:t>Excel</a:t>
            </a:r>
            <a:r>
              <a:rPr lang="ru-RU" sz="2400" dirty="0"/>
              <a:t>). Каждой школе предоставляется </a:t>
            </a:r>
            <a:endParaRPr lang="ru-RU" sz="2400" dirty="0" smtClean="0"/>
          </a:p>
          <a:p>
            <a:r>
              <a:rPr lang="ru-RU" sz="2400" dirty="0" smtClean="0"/>
              <a:t>1 </a:t>
            </a:r>
            <a:r>
              <a:rPr lang="ru-RU" sz="2400" dirty="0"/>
              <a:t>логин/пароль для анкетирования администрации, </a:t>
            </a:r>
            <a:endParaRPr lang="ru-RU" sz="2400" dirty="0" smtClean="0"/>
          </a:p>
          <a:p>
            <a:r>
              <a:rPr lang="ru-RU" sz="2400" dirty="0" smtClean="0"/>
              <a:t>50 </a:t>
            </a:r>
            <a:r>
              <a:rPr lang="ru-RU" sz="2400" dirty="0"/>
              <a:t>логинов/паролей для учителей, </a:t>
            </a:r>
            <a:endParaRPr lang="ru-RU" sz="2400" dirty="0" smtClean="0"/>
          </a:p>
          <a:p>
            <a:r>
              <a:rPr lang="ru-RU" sz="2400" dirty="0" smtClean="0"/>
              <a:t>200 </a:t>
            </a:r>
            <a:r>
              <a:rPr lang="ru-RU" sz="2400" dirty="0"/>
              <a:t>логинов/паролей для анкетирования обучающихся 6 и 9-х классов (по 100 для каждой параллели), </a:t>
            </a:r>
            <a:endParaRPr lang="ru-RU" sz="2400" dirty="0" smtClean="0"/>
          </a:p>
          <a:p>
            <a:r>
              <a:rPr lang="ru-RU" sz="2400" dirty="0" smtClean="0"/>
              <a:t>200 </a:t>
            </a:r>
            <a:r>
              <a:rPr lang="ru-RU" sz="2400" dirty="0"/>
              <a:t>логинов/паролей для анкетирования родителей (законных представителей) обучающихся 6 и 9 классов.</a:t>
            </a:r>
            <a:endParaRPr lang="ru-RU" sz="2400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dirty="0" smtClean="0"/>
              <a:t> </a:t>
            </a:r>
            <a:endParaRPr lang="ru-RU" sz="2400" dirty="0"/>
          </a:p>
        </p:txBody>
      </p:sp>
      <p:pic>
        <p:nvPicPr>
          <p:cNvPr id="13" name="Рисунок 12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7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pPr algn="ctr"/>
            <a:r>
              <a:rPr lang="ru-RU" dirty="0"/>
              <a:t> </a:t>
            </a:r>
            <a:r>
              <a:rPr lang="ru-RU" sz="2800" b="1" u="sng" dirty="0" smtClean="0"/>
              <a:t>Анкета </a:t>
            </a:r>
            <a:r>
              <a:rPr lang="ru-RU" sz="2800" b="1" u="sng" dirty="0"/>
              <a:t>руководителя образовательной организации </a:t>
            </a:r>
          </a:p>
          <a:p>
            <a:r>
              <a:rPr lang="ru-RU" sz="2800" dirty="0"/>
              <a:t>Анкету руководителя образовательной организации заполняет директор школы. В случае, когда по тем или иным причинам директор не может ответить на вопросы анкеты, на вопросы отвечает заместитель директора. От ОО заполняется одна анкета. </a:t>
            </a:r>
          </a:p>
          <a:p>
            <a:r>
              <a:rPr lang="ru-RU" sz="2800" dirty="0"/>
              <a:t>Логин вида: edu</a:t>
            </a:r>
            <a:r>
              <a:rPr lang="ru-RU" sz="2800" i="1" dirty="0"/>
              <a:t>000000</a:t>
            </a:r>
            <a:r>
              <a:rPr lang="ru-RU" sz="2800" dirty="0"/>
              <a:t>_Adm1001 (edu</a:t>
            </a:r>
            <a:r>
              <a:rPr lang="ru-RU" sz="2800" i="1" dirty="0"/>
              <a:t>000000 </a:t>
            </a:r>
            <a:r>
              <a:rPr lang="ru-RU" sz="2800" dirty="0"/>
              <a:t>– логин школы в ФИС ОКО)</a:t>
            </a:r>
            <a:endParaRPr lang="ru-RU" sz="2800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dirty="0" smtClean="0"/>
              <a:t> </a:t>
            </a:r>
            <a:endParaRPr lang="ru-RU" sz="2400" dirty="0"/>
          </a:p>
        </p:txBody>
      </p:sp>
      <p:pic>
        <p:nvPicPr>
          <p:cNvPr id="13" name="Рисунок 12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74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11724</TotalTime>
  <Words>1143</Words>
  <Application>Microsoft Office PowerPoint</Application>
  <PresentationFormat>Экран (4:3)</PresentationFormat>
  <Paragraphs>182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Безбородова Н.В.</dc:creator>
  <cp:lastModifiedBy>Любовь Юрьевна  Малкова</cp:lastModifiedBy>
  <cp:revision>975</cp:revision>
  <cp:lastPrinted>2021-12-07T10:10:10Z</cp:lastPrinted>
  <dcterms:created xsi:type="dcterms:W3CDTF">2011-02-19T07:51:40Z</dcterms:created>
  <dcterms:modified xsi:type="dcterms:W3CDTF">2022-01-17T12:43:30Z</dcterms:modified>
</cp:coreProperties>
</file>