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5" r:id="rId3"/>
    <p:sldId id="266" r:id="rId4"/>
    <p:sldId id="270" r:id="rId5"/>
    <p:sldId id="275" r:id="rId6"/>
    <p:sldId id="267" r:id="rId7"/>
    <p:sldId id="272" r:id="rId8"/>
    <p:sldId id="271" r:id="rId9"/>
    <p:sldId id="273" r:id="rId10"/>
    <p:sldId id="274" r:id="rId11"/>
    <p:sldId id="264" r:id="rId12"/>
    <p:sldId id="259" r:id="rId13"/>
    <p:sldId id="260" r:id="rId14"/>
    <p:sldId id="261" r:id="rId15"/>
    <p:sldId id="262" r:id="rId16"/>
    <p:sldId id="263" r:id="rId17"/>
    <p:sldId id="269" r:id="rId18"/>
    <p:sldId id="26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F0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 ч.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5 кл.</c:v>
                </c:pt>
                <c:pt idx="1">
                  <c:v>6 кл.</c:v>
                </c:pt>
                <c:pt idx="2">
                  <c:v>7 кл.</c:v>
                </c:pt>
                <c:pt idx="3">
                  <c:v>8 кл.</c:v>
                </c:pt>
                <c:pt idx="4">
                  <c:v>9 кл.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</c:v>
                </c:pt>
                <c:pt idx="1">
                  <c:v>28</c:v>
                </c:pt>
                <c:pt idx="2">
                  <c:v>24</c:v>
                </c:pt>
                <c:pt idx="3">
                  <c:v>12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C3-4EBA-A334-44703685D0B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 ч.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5 кл.</c:v>
                </c:pt>
                <c:pt idx="1">
                  <c:v>6 кл.</c:v>
                </c:pt>
                <c:pt idx="2">
                  <c:v>7 кл.</c:v>
                </c:pt>
                <c:pt idx="3">
                  <c:v>8 кл.</c:v>
                </c:pt>
                <c:pt idx="4">
                  <c:v>9 кл.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17</c:v>
                </c:pt>
                <c:pt idx="1">
                  <c:v>23</c:v>
                </c:pt>
                <c:pt idx="2">
                  <c:v>20</c:v>
                </c:pt>
                <c:pt idx="3">
                  <c:v>20</c:v>
                </c:pt>
                <c:pt idx="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C3-4EBA-A334-44703685D0B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 ч.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5 кл.</c:v>
                </c:pt>
                <c:pt idx="1">
                  <c:v>6 кл.</c:v>
                </c:pt>
                <c:pt idx="2">
                  <c:v>7 кл.</c:v>
                </c:pt>
                <c:pt idx="3">
                  <c:v>8 кл.</c:v>
                </c:pt>
                <c:pt idx="4">
                  <c:v>9 кл.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20</c:v>
                </c:pt>
                <c:pt idx="1">
                  <c:v>35</c:v>
                </c:pt>
                <c:pt idx="2">
                  <c:v>23</c:v>
                </c:pt>
                <c:pt idx="3">
                  <c:v>19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C3-4EBA-A334-44703685D0B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 ч.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5 кл.</c:v>
                </c:pt>
                <c:pt idx="1">
                  <c:v>6 кл.</c:v>
                </c:pt>
                <c:pt idx="2">
                  <c:v>7 кл.</c:v>
                </c:pt>
                <c:pt idx="3">
                  <c:v>8 кл.</c:v>
                </c:pt>
                <c:pt idx="4">
                  <c:v>9 кл.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23</c:v>
                </c:pt>
                <c:pt idx="1">
                  <c:v>36</c:v>
                </c:pt>
                <c:pt idx="2">
                  <c:v>27</c:v>
                </c:pt>
                <c:pt idx="3">
                  <c:v>27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C3-4EBA-A334-44703685D0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00245807"/>
        <c:axId val="1800248719"/>
        <c:axId val="0"/>
      </c:bar3DChart>
      <c:catAx>
        <c:axId val="1800245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00248719"/>
        <c:crosses val="autoZero"/>
        <c:auto val="1"/>
        <c:lblAlgn val="ctr"/>
        <c:lblOffset val="100"/>
        <c:noMultiLvlLbl val="0"/>
      </c:catAx>
      <c:valAx>
        <c:axId val="18002487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00245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36D6-50D3-422E-8639-7FAA1656EF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E86F-1A64-4511-A913-A6D32EB7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26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36D6-50D3-422E-8639-7FAA1656EF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E86F-1A64-4511-A913-A6D32EB7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048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36D6-50D3-422E-8639-7FAA1656EF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E86F-1A64-4511-A913-A6D32EB7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087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36D6-50D3-422E-8639-7FAA1656EF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E86F-1A64-4511-A913-A6D32EB7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169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36D6-50D3-422E-8639-7FAA1656EF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E86F-1A64-4511-A913-A6D32EB7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465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36D6-50D3-422E-8639-7FAA1656EF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E86F-1A64-4511-A913-A6D32EB7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699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36D6-50D3-422E-8639-7FAA1656EF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E86F-1A64-4511-A913-A6D32EB7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4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36D6-50D3-422E-8639-7FAA1656EF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E86F-1A64-4511-A913-A6D32EB7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663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36D6-50D3-422E-8639-7FAA1656EF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E86F-1A64-4511-A913-A6D32EB7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87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36D6-50D3-422E-8639-7FAA1656EF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E86F-1A64-4511-A913-A6D32EB7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499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36D6-50D3-422E-8639-7FAA1656EF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E86F-1A64-4511-A913-A6D32EB7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903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336D6-50D3-422E-8639-7FAA1656EFA4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BE86F-1A64-4511-A913-A6D32EB7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60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19228" r="11652" b="163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133" y="163630"/>
            <a:ext cx="2435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500 +</a:t>
            </a:r>
            <a:endParaRPr lang="ru-RU" sz="7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7532" y="2243495"/>
            <a:ext cx="77659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Опыт взаимодействия куратора со школой -участницей </a:t>
            </a:r>
          </a:p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проекта 500+</a:t>
            </a:r>
            <a:endParaRPr lang="ru-RU" sz="48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843" y="4614661"/>
            <a:ext cx="1087629" cy="10876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0544" y="4400185"/>
            <a:ext cx="6651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МБОУ СОШ №13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572127" y="5334446"/>
            <a:ext cx="6651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МБОУ </a:t>
            </a:r>
            <a:r>
              <a:rPr lang="ru-RU" dirty="0">
                <a:latin typeface="Monotype Corsiva" panose="03010101010201010101" pitchFamily="66" charset="0"/>
              </a:rPr>
              <a:t>О</a:t>
            </a:r>
            <a:r>
              <a:rPr lang="ru-RU" dirty="0" smtClean="0">
                <a:latin typeface="Monotype Corsiva" panose="03010101010201010101" pitchFamily="66" charset="0"/>
              </a:rPr>
              <a:t>ОШ №6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687" y="4666180"/>
            <a:ext cx="6651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г</a:t>
            </a:r>
            <a:r>
              <a:rPr lang="ru-RU" dirty="0" smtClean="0">
                <a:latin typeface="Monotype Corsiva" panose="03010101010201010101" pitchFamily="66" charset="0"/>
              </a:rPr>
              <a:t>.о. Вичуга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660359" y="5595405"/>
            <a:ext cx="6651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г</a:t>
            </a:r>
            <a:r>
              <a:rPr lang="ru-RU" dirty="0" smtClean="0">
                <a:latin typeface="Monotype Corsiva" panose="03010101010201010101" pitchFamily="66" charset="0"/>
              </a:rPr>
              <a:t>.о. Вичуга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18207" t="4278" r="18674" b="34780"/>
          <a:stretch/>
        </p:blipFill>
        <p:spPr>
          <a:xfrm>
            <a:off x="10566819" y="635268"/>
            <a:ext cx="1166377" cy="112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1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19228" r="11652" b="16350"/>
          <a:stretch/>
        </p:blipFill>
        <p:spPr>
          <a:xfrm>
            <a:off x="0" y="0"/>
            <a:ext cx="12192000" cy="6867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133" y="163630"/>
            <a:ext cx="2435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500 +</a:t>
            </a:r>
            <a:endParaRPr lang="ru-RU" sz="72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58" y="1286527"/>
            <a:ext cx="1170533" cy="11278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17783" y="310097"/>
            <a:ext cx="8389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Рисковый профиль: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Высокая доля обучающихся с рисками учебной неуспешности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0418" y="4933372"/>
            <a:ext cx="3012707" cy="17601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70190" y="5333130"/>
            <a:ext cx="47468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Результаты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государственной итоговой аттестации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2021-2022 учебный год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91712" y="1968674"/>
            <a:ext cx="90381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Качество знаний по классу на уровне </a:t>
            </a:r>
            <a:endParaRPr lang="ru-RU" sz="2400" dirty="0" smtClean="0">
              <a:solidFill>
                <a:srgbClr val="0070C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основного </a:t>
            </a:r>
            <a:r>
              <a:rPr lang="ru-RU" sz="2400" dirty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общего </a:t>
            </a:r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образования за 2021-2022 учебный год</a:t>
            </a:r>
          </a:p>
          <a:p>
            <a:pPr algn="ctr">
              <a:spcAft>
                <a:spcPts val="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10423">
            <a:off x="2363417" y="3777973"/>
            <a:ext cx="2680499" cy="1711052"/>
          </a:xfrm>
          <a:prstGeom prst="rect">
            <a:avLst/>
          </a:prstGeom>
        </p:spPr>
      </p:pic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0658362"/>
              </p:ext>
            </p:extLst>
          </p:nvPr>
        </p:nvGraphicFramePr>
        <p:xfrm>
          <a:off x="5376379" y="2680297"/>
          <a:ext cx="3453192" cy="2127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3821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19228" r="11652" b="16350"/>
          <a:stretch/>
        </p:blipFill>
        <p:spPr>
          <a:xfrm>
            <a:off x="0" y="-23951"/>
            <a:ext cx="12192000" cy="6867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133" y="163630"/>
            <a:ext cx="2435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500 +</a:t>
            </a:r>
            <a:endParaRPr lang="ru-RU" sz="72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58" y="1286527"/>
            <a:ext cx="1170533" cy="11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471" y="931646"/>
            <a:ext cx="4383614" cy="2736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30871" y="3886809"/>
            <a:ext cx="7854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МБОУ СОШ №3 </a:t>
            </a: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город Нижний Тагил</a:t>
            </a:r>
            <a:endParaRPr lang="ru-RU" sz="36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8212" y="2254721"/>
            <a:ext cx="2010220" cy="3015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5322772" y="5270050"/>
            <a:ext cx="7854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Директор школы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Казанцева Ольга Александровна</a:t>
            </a:r>
            <a:endParaRPr lang="ru-RU" sz="36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9112" y="4303544"/>
            <a:ext cx="1449758" cy="193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7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19228" r="11652" b="16350"/>
          <a:stretch/>
        </p:blipFill>
        <p:spPr>
          <a:xfrm>
            <a:off x="0" y="-9620"/>
            <a:ext cx="12192000" cy="6867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133" y="163630"/>
            <a:ext cx="2435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500 +</a:t>
            </a:r>
            <a:endParaRPr lang="ru-RU" sz="7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4480" y="763794"/>
            <a:ext cx="8757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Низкий</a:t>
            </a:r>
            <a:r>
              <a:rPr lang="ru-RU" sz="4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уровень оснащения школы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14325" y="2268224"/>
            <a:ext cx="78542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Указать виды (формы)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представления отчета о проведенных мероприятиях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Сформулировать целевые показатели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(индикаторы достижения цели) с учетом из измеримости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Уточнить содержание мероприятий в дорожной карте</a:t>
            </a:r>
            <a:endParaRPr lang="ru-RU" sz="24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58" y="1286527"/>
            <a:ext cx="1170533" cy="1127858"/>
          </a:xfrm>
          <a:prstGeom prst="rect">
            <a:avLst/>
          </a:prstGeom>
        </p:spPr>
      </p:pic>
      <p:pic>
        <p:nvPicPr>
          <p:cNvPr id="18" name="Picture 2" descr="https://amiel.club/uploads/posts/2022-03/1647681561_34-amiel-club-p-kartinki-dlya-prezi-3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074" y="3976262"/>
            <a:ext cx="2014405" cy="187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986013" y="4207216"/>
            <a:ext cx="4100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Рекомендации</a:t>
            </a:r>
            <a:endParaRPr lang="ru-RU" sz="1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7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19228" r="11652" b="16350"/>
          <a:stretch/>
        </p:blipFill>
        <p:spPr>
          <a:xfrm>
            <a:off x="0" y="17295"/>
            <a:ext cx="12192000" cy="6867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133" y="163630"/>
            <a:ext cx="2435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500 +</a:t>
            </a:r>
            <a:endParaRPr lang="ru-RU" sz="7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8650" y="650127"/>
            <a:ext cx="8757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Недостаточная предметная и методическая компетентность педагогических работников</a:t>
            </a:r>
          </a:p>
        </p:txBody>
      </p:sp>
      <p:pic>
        <p:nvPicPr>
          <p:cNvPr id="3074" name="Picture 2" descr="https://amiel.club/uploads/posts/2022-03/1647681561_34-amiel-club-p-kartinki-dlya-prezi-3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074" y="3976262"/>
            <a:ext cx="2014405" cy="187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58" y="1286527"/>
            <a:ext cx="1170533" cy="1127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0084" y="1888839"/>
            <a:ext cx="74245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Указать виды (формы) представления отчета 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о проведенных мероприятиях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Уточнить организацию деятельности ТОСов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как меры по достижению цели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Продолжать работу по разработанным планам 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и по итогам поделиться результатами и опытом реализации представленной программы с педагогической общественностью</a:t>
            </a:r>
            <a:endParaRPr lang="ru-RU" sz="24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6013" y="4207216"/>
            <a:ext cx="4100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Рекомендации</a:t>
            </a:r>
            <a:endParaRPr lang="ru-RU" sz="1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0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19228" r="11652" b="16350"/>
          <a:stretch/>
        </p:blipFill>
        <p:spPr>
          <a:xfrm>
            <a:off x="0" y="0"/>
            <a:ext cx="12192000" cy="6867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133" y="163630"/>
            <a:ext cx="2435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500 +</a:t>
            </a:r>
            <a:endParaRPr lang="ru-RU" sz="7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7783" y="573033"/>
            <a:ext cx="8488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Несформированность внутришкольной системы повышения квалификации</a:t>
            </a:r>
          </a:p>
        </p:txBody>
      </p:sp>
      <p:pic>
        <p:nvPicPr>
          <p:cNvPr id="3074" name="Picture 2" descr="https://amiel.club/uploads/posts/2022-03/1647681561_34-amiel-club-p-kartinki-dlya-prezi-3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074" y="3976262"/>
            <a:ext cx="2014405" cy="187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58" y="1286527"/>
            <a:ext cx="1170533" cy="1127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3276" y="2279648"/>
            <a:ext cx="7424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Указать виды (формы) представления отчета о проведенных мероприятиях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Сформировать целевые показатели (индикаторы достижения цели) с учетом их измеримости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Уточнить содержание мероприятий в дорожной карте</a:t>
            </a:r>
          </a:p>
          <a:p>
            <a:pPr algn="ctr"/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6013" y="4207216"/>
            <a:ext cx="4100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Рекомендации</a:t>
            </a:r>
            <a:endParaRPr lang="ru-RU" sz="1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52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19228" r="11652" b="16350"/>
          <a:stretch/>
        </p:blipFill>
        <p:spPr>
          <a:xfrm>
            <a:off x="0" y="0"/>
            <a:ext cx="12192000" cy="6867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133" y="163630"/>
            <a:ext cx="2435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500 +</a:t>
            </a:r>
            <a:endParaRPr lang="ru-RU" sz="7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7783" y="573033"/>
            <a:ext cx="8488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Высокая доля обучающихся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с рисками учебной неуспешности</a:t>
            </a:r>
          </a:p>
        </p:txBody>
      </p:sp>
      <p:pic>
        <p:nvPicPr>
          <p:cNvPr id="3074" name="Picture 2" descr="https://amiel.club/uploads/posts/2022-03/1647681561_34-amiel-club-p-kartinki-dlya-prezi-3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074" y="3976262"/>
            <a:ext cx="2014405" cy="187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58" y="1286527"/>
            <a:ext cx="1170533" cy="1127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3276" y="2279648"/>
            <a:ext cx="7424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Указать виды (формы) представления отчета о проведенных мероприятиях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Сформировать целевые показатели (индикаторы достижения цели) с учетом их измеримости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Уточнить содержание мероприятий в дорожной карте</a:t>
            </a:r>
          </a:p>
          <a:p>
            <a:pPr algn="ctr"/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6013" y="4207216"/>
            <a:ext cx="4100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Рекомендации</a:t>
            </a:r>
            <a:endParaRPr lang="ru-RU" sz="1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80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19228" r="11652" b="16350"/>
          <a:stretch/>
        </p:blipFill>
        <p:spPr>
          <a:xfrm>
            <a:off x="0" y="0"/>
            <a:ext cx="12192000" cy="6867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133" y="163630"/>
            <a:ext cx="2435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500 +</a:t>
            </a:r>
            <a:endParaRPr lang="ru-RU" sz="72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58" y="1286527"/>
            <a:ext cx="1170533" cy="11278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0261" t="32671" r="31771" b="23214"/>
          <a:stretch/>
        </p:blipFill>
        <p:spPr>
          <a:xfrm>
            <a:off x="1873990" y="4119614"/>
            <a:ext cx="1737201" cy="15118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98316" y="483835"/>
            <a:ext cx="9144000" cy="4044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600" dirty="0" smtClean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Что </a:t>
            </a:r>
            <a:r>
              <a:rPr lang="ru-RU" sz="3600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дал </a:t>
            </a:r>
            <a:r>
              <a:rPr lang="ru-RU" sz="3600" dirty="0" smtClean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опыт работы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600" dirty="0" smtClean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куратором </a:t>
            </a:r>
            <a:r>
              <a:rPr lang="ru-RU" sz="3600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 500+ лично для </a:t>
            </a:r>
            <a:r>
              <a:rPr lang="ru-RU" sz="3600" dirty="0" smtClean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меня?</a:t>
            </a:r>
            <a:endParaRPr lang="ru-RU" sz="2400" dirty="0" smtClean="0">
              <a:solidFill>
                <a:schemeClr val="bg1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Личностный и профессиональный рост.</a:t>
            </a:r>
            <a:endParaRPr lang="ru-RU" sz="2400" dirty="0" smtClean="0">
              <a:solidFill>
                <a:srgbClr val="0070C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- Опыт работы с разнообразными документами, сайтам школ, методическими рекомендациями.</a:t>
            </a:r>
            <a:endParaRPr lang="ru-RU" sz="2400" dirty="0" smtClean="0">
              <a:solidFill>
                <a:srgbClr val="0070C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i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Опыт организации конструктивных переговоров</a:t>
            </a:r>
            <a:endParaRPr lang="ru-RU" sz="2400" dirty="0" smtClean="0">
              <a:solidFill>
                <a:srgbClr val="0070C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- Изучение современных систем оценивания </a:t>
            </a:r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образовательных организаций</a:t>
            </a:r>
            <a:endParaRPr lang="ru-RU" sz="2400" dirty="0" smtClean="0">
              <a:solidFill>
                <a:srgbClr val="0070C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10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19228" r="11652" b="16350"/>
          <a:stretch/>
        </p:blipFill>
        <p:spPr>
          <a:xfrm>
            <a:off x="0" y="-9620"/>
            <a:ext cx="12192000" cy="6867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133" y="163630"/>
            <a:ext cx="2435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500 +</a:t>
            </a:r>
            <a:endParaRPr lang="ru-RU" sz="72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58" y="1286527"/>
            <a:ext cx="1170533" cy="11278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0261" t="32671" r="31771" b="23214"/>
          <a:stretch/>
        </p:blipFill>
        <p:spPr>
          <a:xfrm>
            <a:off x="1873990" y="4119614"/>
            <a:ext cx="1737201" cy="15118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10882" y="559280"/>
            <a:ext cx="8951494" cy="159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3500" dirty="0">
                <a:solidFill>
                  <a:schemeClr val="bg1"/>
                </a:solidFill>
                <a:latin typeface="Monotype Corsiva" panose="03010101010201010101" pitchFamily="66" charset="0"/>
              </a:rPr>
              <a:t>Что дал опыт </a:t>
            </a:r>
            <a:r>
              <a:rPr lang="ru-RU" sz="35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работы куратором </a:t>
            </a:r>
            <a:r>
              <a:rPr lang="ru-RU" sz="3500" dirty="0">
                <a:solidFill>
                  <a:schemeClr val="bg1"/>
                </a:solidFill>
                <a:latin typeface="Monotype Corsiva" panose="03010101010201010101" pitchFamily="66" charset="0"/>
              </a:rPr>
              <a:t>проекта 500+ </a:t>
            </a:r>
            <a:endParaRPr lang="ru-RU" sz="35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35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для </a:t>
            </a:r>
            <a:r>
              <a:rPr lang="ru-RU" sz="3500" dirty="0">
                <a:solidFill>
                  <a:schemeClr val="bg1"/>
                </a:solidFill>
                <a:latin typeface="Monotype Corsiva" panose="03010101010201010101" pitchFamily="66" charset="0"/>
              </a:rPr>
              <a:t>школы, в которой являюсь </a:t>
            </a:r>
            <a:r>
              <a:rPr lang="ru-RU" sz="35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руководителем?</a:t>
            </a:r>
            <a:endParaRPr lang="ru-RU" sz="35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808038" algn="l"/>
                <a:tab pos="1250950" algn="l"/>
              </a:tabLst>
            </a:pPr>
            <a:endParaRPr lang="ru-RU" sz="24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80653" y="2154781"/>
            <a:ext cx="6962274" cy="1964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808038" algn="l"/>
                <a:tab pos="1250950" algn="l"/>
              </a:tabLst>
            </a:pPr>
            <a:r>
              <a:rPr lang="ru-RU" sz="2400" dirty="0">
                <a:solidFill>
                  <a:srgbClr val="0070C0"/>
                </a:solidFill>
                <a:latin typeface="Monotype Corsiva" panose="03010101010201010101" pitchFamily="66" charset="0"/>
              </a:rPr>
              <a:t>Работая с рисковыми профилями </a:t>
            </a:r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школы-участницы</a:t>
            </a:r>
            <a:r>
              <a:rPr lang="ru-RU" sz="2400" dirty="0">
                <a:solidFill>
                  <a:srgbClr val="0070C0"/>
                </a:solidFill>
                <a:latin typeface="Monotype Corsiva" panose="03010101010201010101" pitchFamily="66" charset="0"/>
              </a:rPr>
              <a:t>,</a:t>
            </a:r>
          </a:p>
          <a:p>
            <a:pPr algn="ctr">
              <a:tabLst>
                <a:tab pos="808038" algn="l"/>
                <a:tab pos="1250950" algn="l"/>
              </a:tabLst>
            </a:pPr>
            <a:r>
              <a:rPr lang="ru-RU" sz="2400" dirty="0">
                <a:solidFill>
                  <a:srgbClr val="0070C0"/>
                </a:solidFill>
                <a:latin typeface="Monotype Corsiva" panose="03010101010201010101" pitchFamily="66" charset="0"/>
              </a:rPr>
              <a:t>у меня была возможность провести </a:t>
            </a:r>
          </a:p>
          <a:p>
            <a:pPr algn="ctr">
              <a:tabLst>
                <a:tab pos="808038" algn="l"/>
                <a:tab pos="1250950" algn="l"/>
              </a:tabLst>
            </a:pPr>
            <a:r>
              <a:rPr lang="ru-RU" sz="2400" dirty="0">
                <a:solidFill>
                  <a:srgbClr val="0070C0"/>
                </a:solidFill>
                <a:latin typeface="Monotype Corsiva" panose="03010101010201010101" pitchFamily="66" charset="0"/>
              </a:rPr>
              <a:t>сравнительный анализ наличия аналогичных рисков в моей школе, определить слабые места и спланировать </a:t>
            </a:r>
            <a:endParaRPr lang="ru-RU" sz="2400" dirty="0" smtClean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>
              <a:tabLst>
                <a:tab pos="808038" algn="l"/>
                <a:tab pos="1250950" algn="l"/>
              </a:tabLst>
            </a:pPr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мероприятия по </a:t>
            </a:r>
            <a:r>
              <a:rPr lang="ru-RU" sz="2400" dirty="0">
                <a:solidFill>
                  <a:srgbClr val="0070C0"/>
                </a:solidFill>
                <a:latin typeface="Monotype Corsiva" panose="03010101010201010101" pitchFamily="66" charset="0"/>
              </a:rPr>
              <a:t>предупреждению таких рисков в своей ОО</a:t>
            </a:r>
          </a:p>
        </p:txBody>
      </p:sp>
    </p:spTree>
    <p:extLst>
      <p:ext uri="{BB962C8B-B14F-4D97-AF65-F5344CB8AC3E}">
        <p14:creationId xmlns:p14="http://schemas.microsoft.com/office/powerpoint/2010/main" val="326069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19228" r="11652" b="16350"/>
          <a:stretch/>
        </p:blipFill>
        <p:spPr>
          <a:xfrm>
            <a:off x="0" y="0"/>
            <a:ext cx="12192000" cy="6867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133" y="163630"/>
            <a:ext cx="2435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500 +</a:t>
            </a:r>
            <a:endParaRPr lang="ru-RU" sz="72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58" y="1286527"/>
            <a:ext cx="1170533" cy="11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6059" t="12925" r="17625" b="22056"/>
          <a:stretch/>
        </p:blipFill>
        <p:spPr>
          <a:xfrm>
            <a:off x="4432135" y="2088937"/>
            <a:ext cx="4394231" cy="242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1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19228" r="11652" b="16350"/>
          <a:stretch/>
        </p:blipFill>
        <p:spPr>
          <a:xfrm>
            <a:off x="0" y="-15875"/>
            <a:ext cx="12192000" cy="6867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133" y="163630"/>
            <a:ext cx="2435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500 +</a:t>
            </a:r>
            <a:endParaRPr lang="ru-RU" sz="72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58" y="1286527"/>
            <a:ext cx="1170533" cy="11278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3758" y="548192"/>
            <a:ext cx="7854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МБОУ </a:t>
            </a:r>
            <a:r>
              <a:rPr lang="ru-RU" sz="3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О</a:t>
            </a:r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ОШ №6 г.о. Вичуга</a:t>
            </a:r>
            <a:endParaRPr lang="ru-RU" sz="36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44718" y="2047811"/>
            <a:ext cx="10055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Директор школы: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Смирнова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Ольга Александровна</a:t>
            </a:r>
            <a:endParaRPr lang="ru-RU" sz="2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49112" y="4303544"/>
            <a:ext cx="1449758" cy="19330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660" y="4036942"/>
            <a:ext cx="1277563" cy="17034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587" y="3567265"/>
            <a:ext cx="1286079" cy="1714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826683" y="4424651"/>
            <a:ext cx="8444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Ведомственные и государственные награды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педагогов: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05597" y="5334560"/>
            <a:ext cx="7908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Грамота Министерства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образования и науки:6 педагогов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Нагрудный знак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«Почетный работник в сфере образования РФ»:2 педагога</a:t>
            </a:r>
            <a:endParaRPr lang="ru-RU" sz="24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7783" y="1069830"/>
            <a:ext cx="7844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13 учебных кабинетов, спортивный зал, музейная комната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Общее количество обучающихся: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272 человека</a:t>
            </a:r>
            <a:endParaRPr lang="ru-RU" sz="24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/>
          <a:srcRect l="3625" t="27338" r="3000" b="4054"/>
          <a:stretch/>
        </p:blipFill>
        <p:spPr>
          <a:xfrm>
            <a:off x="3425011" y="2079086"/>
            <a:ext cx="4687697" cy="2224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5999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19228" r="11652" b="16350"/>
          <a:stretch/>
        </p:blipFill>
        <p:spPr>
          <a:xfrm>
            <a:off x="0" y="-9620"/>
            <a:ext cx="12192000" cy="6867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133" y="163630"/>
            <a:ext cx="2435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500 +</a:t>
            </a:r>
            <a:endParaRPr lang="ru-RU" sz="72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58" y="1286527"/>
            <a:ext cx="1170533" cy="11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88" y="3011307"/>
            <a:ext cx="2666186" cy="1999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664" y="2020313"/>
            <a:ext cx="2105815" cy="28077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705" y="5045406"/>
            <a:ext cx="1624384" cy="80267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119" y="2062632"/>
            <a:ext cx="2633573" cy="1975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4550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19228" r="11652" b="16350"/>
          <a:stretch/>
        </p:blipFill>
        <p:spPr>
          <a:xfrm>
            <a:off x="0" y="-9620"/>
            <a:ext cx="12192000" cy="6867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133" y="163630"/>
            <a:ext cx="2435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500 +</a:t>
            </a:r>
            <a:endParaRPr lang="ru-RU" sz="72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58" y="1286527"/>
            <a:ext cx="1170533" cy="11278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4246" t="6891" r="14702" b="23802"/>
          <a:stretch/>
        </p:blipFill>
        <p:spPr>
          <a:xfrm>
            <a:off x="3885817" y="593796"/>
            <a:ext cx="6636294" cy="3641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1092" t="8314" r="20942"/>
          <a:stretch/>
        </p:blipFill>
        <p:spPr>
          <a:xfrm>
            <a:off x="1873991" y="4156839"/>
            <a:ext cx="1173574" cy="16839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24454" t="6551" r="41384" b="37724"/>
          <a:stretch/>
        </p:blipFill>
        <p:spPr>
          <a:xfrm>
            <a:off x="4851868" y="3687560"/>
            <a:ext cx="3240270" cy="297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7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19228" r="11652" b="16350"/>
          <a:stretch/>
        </p:blipFill>
        <p:spPr>
          <a:xfrm>
            <a:off x="0" y="-9620"/>
            <a:ext cx="12192000" cy="6867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133" y="163630"/>
            <a:ext cx="2435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500 +</a:t>
            </a:r>
            <a:endParaRPr lang="ru-RU" sz="72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58" y="1286527"/>
            <a:ext cx="1170533" cy="11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9" b="13824"/>
          <a:stretch/>
        </p:blipFill>
        <p:spPr>
          <a:xfrm>
            <a:off x="3249971" y="2260380"/>
            <a:ext cx="3464395" cy="2709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24094" b="33860"/>
          <a:stretch/>
        </p:blipFill>
        <p:spPr>
          <a:xfrm>
            <a:off x="7114492" y="2891280"/>
            <a:ext cx="2953274" cy="1655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0331" t="39909" r="14244"/>
          <a:stretch/>
        </p:blipFill>
        <p:spPr>
          <a:xfrm>
            <a:off x="7082857" y="889930"/>
            <a:ext cx="3016544" cy="1802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21714" t="35145" r="9015" b="15154"/>
          <a:stretch/>
        </p:blipFill>
        <p:spPr>
          <a:xfrm>
            <a:off x="7082857" y="4881937"/>
            <a:ext cx="3049739" cy="1641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6729" y="4668253"/>
            <a:ext cx="1167773" cy="11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19228" r="11652" b="16350"/>
          <a:stretch/>
        </p:blipFill>
        <p:spPr>
          <a:xfrm>
            <a:off x="0" y="9750"/>
            <a:ext cx="12192000" cy="6867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133" y="163630"/>
            <a:ext cx="2435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500 +</a:t>
            </a:r>
            <a:endParaRPr lang="ru-RU" sz="72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58" y="1286527"/>
            <a:ext cx="1170533" cy="11278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4380" t="23047" r="30941" b="13924"/>
          <a:stretch/>
        </p:blipFill>
        <p:spPr>
          <a:xfrm>
            <a:off x="5544151" y="856463"/>
            <a:ext cx="5310984" cy="54298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729" y="4985885"/>
            <a:ext cx="1411704" cy="847023"/>
          </a:xfrm>
          <a:prstGeom prst="rect">
            <a:avLst/>
          </a:prstGeom>
        </p:spPr>
      </p:pic>
      <p:sp>
        <p:nvSpPr>
          <p:cNvPr id="13" name="Выноска со стрелкой вправо 12"/>
          <p:cNvSpPr/>
          <p:nvPr/>
        </p:nvSpPr>
        <p:spPr>
          <a:xfrm>
            <a:off x="2921268" y="3571370"/>
            <a:ext cx="2415940" cy="746081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Факторы риска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03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19228" r="11652" b="16350"/>
          <a:stretch/>
        </p:blipFill>
        <p:spPr>
          <a:xfrm>
            <a:off x="0" y="-9620"/>
            <a:ext cx="12192000" cy="6867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133" y="163630"/>
            <a:ext cx="2435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500 +</a:t>
            </a:r>
            <a:endParaRPr lang="ru-RU" sz="72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58" y="1286527"/>
            <a:ext cx="1170533" cy="11278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58501" y="480815"/>
            <a:ext cx="8389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Рисковый профиль: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н</a:t>
            </a:r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изкий уровень оснащения школы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10654" y="2033451"/>
            <a:ext cx="7844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Школа входит в проект «Школа Минпросвещения России»</a:t>
            </a:r>
            <a:endParaRPr lang="ru-RU" sz="24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16184"/>
          <a:stretch/>
        </p:blipFill>
        <p:spPr>
          <a:xfrm>
            <a:off x="5744508" y="2648873"/>
            <a:ext cx="2576974" cy="2150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9" b="30245"/>
          <a:stretch/>
        </p:blipFill>
        <p:spPr>
          <a:xfrm>
            <a:off x="2874654" y="3251684"/>
            <a:ext cx="2714601" cy="2382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5"/>
          <a:stretch/>
        </p:blipFill>
        <p:spPr>
          <a:xfrm>
            <a:off x="8463909" y="3251684"/>
            <a:ext cx="2634804" cy="2372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1919" y="4880204"/>
            <a:ext cx="803016" cy="107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1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19228" r="11652" b="16350"/>
          <a:stretch/>
        </p:blipFill>
        <p:spPr>
          <a:xfrm>
            <a:off x="0" y="-9620"/>
            <a:ext cx="12192000" cy="6867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133" y="163630"/>
            <a:ext cx="2435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500 +</a:t>
            </a:r>
            <a:endParaRPr lang="ru-RU" sz="72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58" y="1286527"/>
            <a:ext cx="1170533" cy="11278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58501" y="307560"/>
            <a:ext cx="8389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Рисковый профиль: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недостаточная предметная и методическая компетентность педагогических работников</a:t>
            </a:r>
            <a:endParaRPr lang="ru-RU" sz="36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/>
          <a:stretch/>
        </p:blipFill>
        <p:spPr>
          <a:xfrm>
            <a:off x="5954265" y="2241970"/>
            <a:ext cx="2289813" cy="310795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/>
        </p:blipFill>
        <p:spPr>
          <a:xfrm>
            <a:off x="3529096" y="2052617"/>
            <a:ext cx="2252448" cy="310795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r="4622"/>
          <a:stretch/>
        </p:blipFill>
        <p:spPr>
          <a:xfrm>
            <a:off x="8416799" y="2034657"/>
            <a:ext cx="2289813" cy="298719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3062" y="4242173"/>
            <a:ext cx="681263" cy="129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0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19228" r="11652" b="16350"/>
          <a:stretch/>
        </p:blipFill>
        <p:spPr>
          <a:xfrm>
            <a:off x="0" y="-9620"/>
            <a:ext cx="12192000" cy="6867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133" y="163630"/>
            <a:ext cx="2435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500 +</a:t>
            </a:r>
            <a:endParaRPr lang="ru-RU" sz="72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58" y="1286527"/>
            <a:ext cx="1170533" cy="11278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17783" y="351595"/>
            <a:ext cx="8389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Рисковый профиль: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н</a:t>
            </a:r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есформированность внутришкольной системы повышения квалификации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672" y="4703477"/>
            <a:ext cx="957020" cy="1277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255" y="2640390"/>
            <a:ext cx="3380966" cy="25893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8452" y="2037779"/>
            <a:ext cx="3138166" cy="2345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3966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440</Words>
  <Application>Microsoft Office PowerPoint</Application>
  <PresentationFormat>Широкоэкранный</PresentationFormat>
  <Paragraphs>95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Маргарита Уранова</dc:creator>
  <cp:lastModifiedBy>Маргарита Уранова</cp:lastModifiedBy>
  <cp:revision>50</cp:revision>
  <dcterms:created xsi:type="dcterms:W3CDTF">2022-11-29T15:53:31Z</dcterms:created>
  <dcterms:modified xsi:type="dcterms:W3CDTF">2022-11-30T04:47:04Z</dcterms:modified>
</cp:coreProperties>
</file>