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7" r:id="rId2"/>
    <p:sldId id="492" r:id="rId3"/>
    <p:sldId id="628" r:id="rId4"/>
    <p:sldId id="625" r:id="rId5"/>
    <p:sldId id="624" r:id="rId6"/>
    <p:sldId id="635" r:id="rId7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EA96A1-608E-4252-AC80-CF64F9D4B447}">
          <p14:sldIdLst>
            <p14:sldId id="257"/>
            <p14:sldId id="492"/>
            <p14:sldId id="628"/>
            <p14:sldId id="625"/>
            <p14:sldId id="624"/>
            <p14:sldId id="63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99"/>
    <a:srgbClr val="C00000"/>
    <a:srgbClr val="FFCCFF"/>
    <a:srgbClr val="FFFF00"/>
    <a:srgbClr val="FFFF99"/>
    <a:srgbClr val="FFFF66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18" autoAdjust="0"/>
    <p:restoredTop sz="87790" autoAdjust="0"/>
  </p:normalViewPr>
  <p:slideViewPr>
    <p:cSldViewPr>
      <p:cViewPr varScale="1">
        <p:scale>
          <a:sx n="113" d="100"/>
          <a:sy n="113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910262018567801"/>
          <c:y val="3.6226756235182081E-2"/>
          <c:w val="0.46516905926406266"/>
          <c:h val="0.7897114695753394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200" b="1" i="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Лист1!$A$3:$A$11</c:f>
              <c:strCache>
                <c:ptCount val="9"/>
                <c:pt idx="0">
                  <c:v>высокая доля обучающихся с ОВЗ</c:v>
                </c:pt>
                <c:pt idx="1">
                  <c:v>низкий уровень вовлеченности родителей</c:v>
                </c:pt>
                <c:pt idx="2">
                  <c:v>риски низкой адаптивности учебного процесса</c:v>
                </c:pt>
                <c:pt idx="3">
                  <c:v>высокая доля обучающихся с рисками учебной неуспешности</c:v>
                </c:pt>
                <c:pt idx="4">
                  <c:v>низкий уровень оснащения школы</c:v>
                </c:pt>
                <c:pt idx="5">
                  <c:v>дефицит педагогических кадров</c:v>
                </c:pt>
                <c:pt idx="6">
                  <c:v>пониженный уровень качества школьной и воспитательной образ</c:v>
                </c:pt>
                <c:pt idx="7">
                  <c:v>недостаточная предметная и методическая компетентность</c:v>
                </c:pt>
                <c:pt idx="8">
                  <c:v>несформированность внутренней школьной системы повыш..</c:v>
                </c:pt>
              </c:strCache>
            </c:strRef>
          </c:cat>
          <c:val>
            <c:numRef>
              <c:f>Лист1!$B$3:$B$11</c:f>
              <c:numCache>
                <c:formatCode>0%</c:formatCode>
                <c:ptCount val="9"/>
                <c:pt idx="0">
                  <c:v>0</c:v>
                </c:pt>
                <c:pt idx="1">
                  <c:v>0.16</c:v>
                </c:pt>
                <c:pt idx="2">
                  <c:v>0.17</c:v>
                </c:pt>
                <c:pt idx="3">
                  <c:v>0.17</c:v>
                </c:pt>
                <c:pt idx="4">
                  <c:v>0.33</c:v>
                </c:pt>
                <c:pt idx="5">
                  <c:v>0.33</c:v>
                </c:pt>
                <c:pt idx="6">
                  <c:v>0.33</c:v>
                </c:pt>
                <c:pt idx="7">
                  <c:v>0.39</c:v>
                </c:pt>
                <c:pt idx="8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Лист1!$A$3:$A$11</c:f>
              <c:strCache>
                <c:ptCount val="9"/>
                <c:pt idx="0">
                  <c:v>высокая доля обучающихся с ОВЗ</c:v>
                </c:pt>
                <c:pt idx="1">
                  <c:v>низкий уровень вовлеченности родителей</c:v>
                </c:pt>
                <c:pt idx="2">
                  <c:v>риски низкой адаптивности учебного процесса</c:v>
                </c:pt>
                <c:pt idx="3">
                  <c:v>высокая доля обучающихся с рисками учебной неуспешности</c:v>
                </c:pt>
                <c:pt idx="4">
                  <c:v>низкий уровень оснащения школы</c:v>
                </c:pt>
                <c:pt idx="5">
                  <c:v>дефицит педагогических кадров</c:v>
                </c:pt>
                <c:pt idx="6">
                  <c:v>пониженный уровень качества школьной и воспитательной образ</c:v>
                </c:pt>
                <c:pt idx="7">
                  <c:v>недостаточная предметная и методическая компетентность</c:v>
                </c:pt>
                <c:pt idx="8">
                  <c:v>несформированность внутренней школьной системы повыш..</c:v>
                </c:pt>
              </c:strCache>
            </c:strRef>
          </c:cat>
          <c:val>
            <c:numRef>
              <c:f>Лист1!$C$3:$C$11</c:f>
              <c:numCache>
                <c:formatCode>0%</c:formatCode>
                <c:ptCount val="9"/>
                <c:pt idx="0">
                  <c:v>0.61</c:v>
                </c:pt>
                <c:pt idx="1">
                  <c:v>0.68</c:v>
                </c:pt>
                <c:pt idx="2">
                  <c:v>0.22</c:v>
                </c:pt>
                <c:pt idx="3">
                  <c:v>0.5</c:v>
                </c:pt>
                <c:pt idx="4">
                  <c:v>0.22</c:v>
                </c:pt>
                <c:pt idx="5">
                  <c:v>0.45</c:v>
                </c:pt>
                <c:pt idx="6">
                  <c:v>0.34</c:v>
                </c:pt>
                <c:pt idx="7">
                  <c:v>0.22</c:v>
                </c:pt>
                <c:pt idx="8">
                  <c:v>0.22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Лист1!$A$3:$A$11</c:f>
              <c:strCache>
                <c:ptCount val="9"/>
                <c:pt idx="0">
                  <c:v>высокая доля обучающихся с ОВЗ</c:v>
                </c:pt>
                <c:pt idx="1">
                  <c:v>низкий уровень вовлеченности родителей</c:v>
                </c:pt>
                <c:pt idx="2">
                  <c:v>риски низкой адаптивности учебного процесса</c:v>
                </c:pt>
                <c:pt idx="3">
                  <c:v>высокая доля обучающихся с рисками учебной неуспешности</c:v>
                </c:pt>
                <c:pt idx="4">
                  <c:v>низкий уровень оснащения школы</c:v>
                </c:pt>
                <c:pt idx="5">
                  <c:v>дефицит педагогических кадров</c:v>
                </c:pt>
                <c:pt idx="6">
                  <c:v>пониженный уровень качества школьной и воспитательной образ</c:v>
                </c:pt>
                <c:pt idx="7">
                  <c:v>недостаточная предметная и методическая компетентность</c:v>
                </c:pt>
                <c:pt idx="8">
                  <c:v>несформированность внутренней школьной системы повыш..</c:v>
                </c:pt>
              </c:strCache>
            </c:strRef>
          </c:cat>
          <c:val>
            <c:numRef>
              <c:f>Лист1!$D$3:$D$11</c:f>
              <c:numCache>
                <c:formatCode>0%</c:formatCode>
                <c:ptCount val="9"/>
                <c:pt idx="0">
                  <c:v>0.39</c:v>
                </c:pt>
                <c:pt idx="1">
                  <c:v>0.16</c:v>
                </c:pt>
                <c:pt idx="2">
                  <c:v>0.61</c:v>
                </c:pt>
                <c:pt idx="3">
                  <c:v>0.33</c:v>
                </c:pt>
                <c:pt idx="4">
                  <c:v>0.45</c:v>
                </c:pt>
                <c:pt idx="5">
                  <c:v>0.22</c:v>
                </c:pt>
                <c:pt idx="6">
                  <c:v>0.33</c:v>
                </c:pt>
                <c:pt idx="7">
                  <c:v>0.39</c:v>
                </c:pt>
                <c:pt idx="8">
                  <c:v>0.33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967680"/>
        <c:axId val="54854784"/>
      </c:barChart>
      <c:catAx>
        <c:axId val="549676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anchor="ctr" anchorCtr="0"/>
          <a:lstStyle/>
          <a:p>
            <a:pPr>
              <a:defRPr sz="1050"/>
            </a:pPr>
            <a:endParaRPr lang="ru-RU"/>
          </a:p>
        </c:txPr>
        <c:crossAx val="54854784"/>
        <c:crosses val="autoZero"/>
        <c:auto val="1"/>
        <c:lblAlgn val="l"/>
        <c:lblOffset val="100"/>
        <c:noMultiLvlLbl val="0"/>
      </c:catAx>
      <c:valAx>
        <c:axId val="5485478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549676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863150-7A64-49DC-9D29-8E5E1818725B}" type="datetimeFigureOut">
              <a:rPr lang="ru-RU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312CB8-3013-485F-84BB-2E6AFF3F8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0C3CF8-091B-4C0E-B87F-AAA8CF5C49C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4B0F39-39DC-44EE-A5C8-F96116CE576E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17AAA-5D6B-4731-B547-A1C230E558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6D849-F2E7-4383-8116-7B944E57CD81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D563A-68DD-4BE2-B58D-1AC4B0FCEB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AAEBC-38E8-43F5-B71D-FE33F48D6708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539B11-5B71-44F4-AC2F-958342DF5D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E72BA-B2EB-4F8B-AD0A-AA3FF81D320F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4BA8E-BD91-4239-B346-4FFB462B6B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15CA0C-12F0-42B0-AFBF-81DFC098F745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5EC4F-0FA6-465B-AF93-1B3EBD728B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F8575-BD53-4B86-8F27-DFB4CE195582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194927-C7FF-4A5F-A99B-98724BD75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03A00-C686-48ED-B5BB-23191FE05CE6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11A74B-3857-4D91-A96A-17B84BBBEF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0EE994-83C8-443D-A8CA-2BB9EECABA5B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3E791-7B2A-4412-A052-0FA2491787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7B30C-EBDE-4716-B1FC-98F63E31CFBD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6BD21-5B52-437C-93CD-11C2412608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48D08A-57FB-40B7-ABB6-2771AE13A76E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C33BC-2F3E-4C9B-A570-A1DACA1E4C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A56B5A-D730-4D8D-ACD6-89909AB3431F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3BE1F-32E7-4868-8226-168460AF77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E57BFFD-57F3-44DC-AFAA-AD2041AA7890}" type="datetimeFigureOut">
              <a:rPr lang="ru-RU" smtClean="0"/>
              <a:pPr>
                <a:defRPr/>
              </a:pPr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439E0F6-2DA3-427F-AE3F-00D7804BF0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endParaRPr lang="en-US" sz="3200" b="1" dirty="0" smtClean="0">
              <a:solidFill>
                <a:srgbClr val="262699"/>
              </a:solidFill>
              <a:latin typeface="Times New Roman" pitchFamily="18" charset="0"/>
            </a:endParaRPr>
          </a:p>
          <a:p>
            <a:pPr marL="0" lvl="1" algn="ctr"/>
            <a:r>
              <a:rPr lang="en-US" sz="3200" dirty="0" smtClean="0">
                <a:solidFill>
                  <a:srgbClr val="262699"/>
                </a:solidFill>
                <a:latin typeface="Times New Roman" pitchFamily="18" charset="0"/>
              </a:rPr>
              <a:t> </a:t>
            </a:r>
            <a:r>
              <a:rPr lang="ru-RU" sz="3200" dirty="0" smtClean="0"/>
              <a:t>            </a:t>
            </a:r>
            <a:r>
              <a:rPr lang="en-US" sz="3200" dirty="0" smtClean="0"/>
              <a:t> </a:t>
            </a:r>
            <a:endParaRPr lang="ru-RU" sz="3200" dirty="0" smtClean="0"/>
          </a:p>
          <a:p>
            <a:pPr marL="0" lvl="1" algn="ctr"/>
            <a:r>
              <a:rPr lang="ru-RU" sz="3200" b="1" dirty="0" smtClean="0"/>
              <a:t>«</a:t>
            </a:r>
            <a:r>
              <a:rPr lang="ru-RU" sz="3200" b="1" dirty="0"/>
              <a:t>Адресная методическая помощь </a:t>
            </a:r>
            <a:endParaRPr lang="ru-RU" sz="3200" b="1" dirty="0" smtClean="0"/>
          </a:p>
          <a:p>
            <a:pPr marL="0" lvl="1" algn="ctr"/>
            <a:r>
              <a:rPr lang="ru-RU" sz="3200" b="1" dirty="0" smtClean="0"/>
              <a:t>«</a:t>
            </a:r>
            <a:r>
              <a:rPr lang="ru-RU" sz="3200" b="1" dirty="0"/>
              <a:t>500</a:t>
            </a:r>
            <a:r>
              <a:rPr lang="ru-RU" sz="3200" b="1" dirty="0" smtClean="0"/>
              <a:t>+» в </a:t>
            </a:r>
            <a:r>
              <a:rPr lang="ru-RU" sz="3200" b="1" dirty="0"/>
              <a:t>2022 году»</a:t>
            </a:r>
            <a:endParaRPr lang="ru-RU" sz="3200" b="1" dirty="0" smtClean="0"/>
          </a:p>
          <a:p>
            <a:pPr marL="0" lvl="1" algn="ctr"/>
            <a:endParaRPr lang="ru-RU" sz="3200" b="1" dirty="0" smtClean="0">
              <a:solidFill>
                <a:srgbClr val="262699"/>
              </a:solidFill>
              <a:latin typeface="Times New Roman" pitchFamily="18" charset="0"/>
            </a:endParaRPr>
          </a:p>
          <a:p>
            <a:pPr marL="0" lvl="1" algn="ctr"/>
            <a:r>
              <a:rPr lang="en-US" sz="3200" b="1" dirty="0" smtClean="0">
                <a:solidFill>
                  <a:srgbClr val="262699"/>
                </a:solidFill>
                <a:latin typeface="Times New Roman" pitchFamily="18" charset="0"/>
              </a:rPr>
              <a:t>28  </a:t>
            </a:r>
            <a:r>
              <a:rPr lang="ru-RU" sz="3200" b="1" dirty="0">
                <a:solidFill>
                  <a:srgbClr val="262699"/>
                </a:solidFill>
                <a:latin typeface="Times New Roman" pitchFamily="18" charset="0"/>
              </a:rPr>
              <a:t>ф</a:t>
            </a:r>
            <a:r>
              <a:rPr lang="ru-RU" sz="3200" b="1" dirty="0" smtClean="0">
                <a:solidFill>
                  <a:srgbClr val="262699"/>
                </a:solidFill>
                <a:latin typeface="Times New Roman" pitchFamily="18" charset="0"/>
              </a:rPr>
              <a:t>евраля 202</a:t>
            </a:r>
            <a:r>
              <a:rPr lang="en-US" sz="3200" b="1" dirty="0" smtClean="0">
                <a:solidFill>
                  <a:srgbClr val="262699"/>
                </a:solidFill>
                <a:latin typeface="Times New Roman" pitchFamily="18" charset="0"/>
              </a:rPr>
              <a:t>2</a:t>
            </a:r>
            <a:r>
              <a:rPr lang="ru-RU" sz="3200" b="1" dirty="0" smtClean="0">
                <a:solidFill>
                  <a:srgbClr val="262699"/>
                </a:solidFill>
                <a:latin typeface="Times New Roman" pitchFamily="18" charset="0"/>
              </a:rPr>
              <a:t> года</a:t>
            </a:r>
            <a:endParaRPr lang="ru-RU" sz="3200" b="1" dirty="0">
              <a:solidFill>
                <a:srgbClr val="262699"/>
              </a:solidFill>
              <a:latin typeface="Times New Roman" pitchFamily="18" charset="0"/>
            </a:endParaRPr>
          </a:p>
          <a:p>
            <a:pPr algn="ctr"/>
            <a:endParaRPr lang="ru-RU" sz="1600" b="1" dirty="0" smtClean="0">
              <a:solidFill>
                <a:srgbClr val="262699"/>
              </a:solidFill>
            </a:endParaRPr>
          </a:p>
          <a:p>
            <a:pPr marL="0" lvl="1" algn="r"/>
            <a:r>
              <a:rPr lang="ru-RU" sz="1400" b="1" i="1" dirty="0" smtClean="0">
                <a:solidFill>
                  <a:srgbClr val="262699"/>
                </a:solidFill>
                <a:latin typeface="Times New Roman" pitchFamily="18" charset="0"/>
              </a:rPr>
              <a:t>Малкова Любовь Юрьевна, главный консультант</a:t>
            </a:r>
            <a:endParaRPr lang="ru-RU" sz="1400" b="1" i="1" dirty="0">
              <a:solidFill>
                <a:srgbClr val="262699"/>
              </a:solidFill>
              <a:latin typeface="Times New Roman" pitchFamily="18" charset="0"/>
            </a:endParaRPr>
          </a:p>
          <a:p>
            <a:pPr marL="0" lvl="1" algn="r"/>
            <a:r>
              <a:rPr lang="ru-RU" sz="1400" b="1" i="1" dirty="0" smtClean="0">
                <a:solidFill>
                  <a:srgbClr val="262699"/>
                </a:solidFill>
                <a:latin typeface="Times New Roman" pitchFamily="18" charset="0"/>
              </a:rPr>
              <a:t>Департамента </a:t>
            </a:r>
            <a:r>
              <a:rPr lang="ru-RU" sz="1400" b="1" i="1" dirty="0">
                <a:solidFill>
                  <a:srgbClr val="262699"/>
                </a:solidFill>
                <a:latin typeface="Times New Roman" pitchFamily="18" charset="0"/>
              </a:rPr>
              <a:t>образования </a:t>
            </a:r>
          </a:p>
          <a:p>
            <a:pPr marL="0" lvl="1" algn="r"/>
            <a:r>
              <a:rPr lang="ru-RU" sz="1400" b="1" i="1" dirty="0">
                <a:solidFill>
                  <a:srgbClr val="262699"/>
                </a:solidFill>
                <a:latin typeface="Times New Roman" pitchFamily="18" charset="0"/>
              </a:rPr>
              <a:t>Ивановской </a:t>
            </a:r>
            <a:r>
              <a:rPr lang="ru-RU" sz="1400" b="1" i="1" dirty="0" smtClean="0">
                <a:solidFill>
                  <a:srgbClr val="262699"/>
                </a:solidFill>
                <a:latin typeface="Times New Roman" pitchFamily="18" charset="0"/>
              </a:rPr>
              <a:t>области, региональный координатор проекта</a:t>
            </a:r>
            <a:r>
              <a:rPr lang="en-US" sz="14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sz="14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199538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pic>
        <p:nvPicPr>
          <p:cNvPr id="13" name="Рисунок 12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0" y="908720"/>
            <a:ext cx="1772131" cy="1368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ПРОГРАММА СОВЕЩАНИЯ</a:t>
            </a:r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Итоги мониторинга в ИС МЭДК по верификации рисковых профилей и самодиагностике.</a:t>
            </a:r>
            <a:endParaRPr lang="ru-RU" b="1" dirty="0" smtClean="0"/>
          </a:p>
          <a:p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 О   графике предстоящих событий.</a:t>
            </a:r>
            <a:endParaRPr lang="ru-RU" b="1" dirty="0" smtClean="0"/>
          </a:p>
          <a:p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 </a:t>
            </a:r>
            <a:r>
              <a:rPr lang="ru-RU" b="1" dirty="0" smtClean="0"/>
              <a:t>О методических рекомендациях по содержательному ведению ИС МЭДК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 Разное.</a:t>
            </a:r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sz="2400" dirty="0"/>
          </a:p>
        </p:txBody>
      </p:sp>
      <p:pic>
        <p:nvPicPr>
          <p:cNvPr id="15" name="Рисунок 14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088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        ОРГАНИЗАЦИОННАЯ </a:t>
            </a:r>
            <a:r>
              <a:rPr lang="ru-RU" b="1" dirty="0"/>
              <a:t>СХЕМА ПРОЕКТА «500</a:t>
            </a:r>
            <a:r>
              <a:rPr lang="ru-RU" b="1" dirty="0" smtClean="0"/>
              <a:t>+»</a:t>
            </a:r>
          </a:p>
          <a:p>
            <a:endParaRPr lang="ru-RU" dirty="0"/>
          </a:p>
          <a:p>
            <a:r>
              <a:rPr lang="ru-RU" b="1" dirty="0" smtClean="0"/>
              <a:t>Участники проекта  </a:t>
            </a:r>
            <a:r>
              <a:rPr lang="en-US" b="1" dirty="0" smtClean="0"/>
              <a:t>500+</a:t>
            </a:r>
          </a:p>
          <a:p>
            <a:endParaRPr lang="ru-RU" dirty="0"/>
          </a:p>
          <a:p>
            <a:r>
              <a:rPr lang="ru-RU" dirty="0"/>
              <a:t>Формирование и реализация дорожных </a:t>
            </a:r>
            <a:r>
              <a:rPr lang="ru-RU" dirty="0" smtClean="0"/>
              <a:t>карт</a:t>
            </a:r>
            <a:endParaRPr lang="en-US" dirty="0" smtClean="0"/>
          </a:p>
          <a:p>
            <a:endParaRPr lang="ru-RU" dirty="0"/>
          </a:p>
          <a:p>
            <a:r>
              <a:rPr lang="ru-RU" b="1" dirty="0" smtClean="0"/>
              <a:t>Региональный и муниципальный координаторы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диагностик (ВПР), мониторинг, административная и ресурсная поддержка </a:t>
            </a:r>
            <a:r>
              <a:rPr lang="ru-RU" dirty="0" smtClean="0"/>
              <a:t>проекта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К</a:t>
            </a:r>
            <a:r>
              <a:rPr lang="ru-RU" b="1" dirty="0" smtClean="0"/>
              <a:t>ураторы</a:t>
            </a:r>
            <a:endParaRPr lang="ru-RU" dirty="0"/>
          </a:p>
          <a:p>
            <a:r>
              <a:rPr lang="ru-RU" dirty="0"/>
              <a:t>Консультирование, мониторинг качества и результативности принимаемых мер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Помощь </a:t>
            </a:r>
            <a:r>
              <a:rPr lang="ru-RU" dirty="0">
                <a:solidFill>
                  <a:srgbClr val="FF0000"/>
                </a:solidFill>
              </a:rPr>
              <a:t>в организации работы</a:t>
            </a:r>
            <a:r>
              <a:rPr lang="ru-RU" b="1" dirty="0" smtClean="0">
                <a:solidFill>
                  <a:srgbClr val="FF0000"/>
                </a:solidFill>
              </a:rPr>
              <a:t> !!!!!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РАСПРЕДЕЛЕНИЕ </a:t>
            </a:r>
            <a:endParaRPr lang="ru-RU" b="1" dirty="0" smtClean="0"/>
          </a:p>
          <a:p>
            <a:pPr algn="ctr"/>
            <a:r>
              <a:rPr lang="ru-RU" b="1" dirty="0" smtClean="0"/>
              <a:t>РИСКОВ </a:t>
            </a:r>
            <a:r>
              <a:rPr lang="ru-RU" b="1" dirty="0"/>
              <a:t>ПО ШКОЛАМ ПРОЕКТА «500+» (2022</a:t>
            </a:r>
            <a:r>
              <a:rPr lang="ru-RU" b="1" dirty="0" smtClean="0"/>
              <a:t>)</a:t>
            </a:r>
          </a:p>
          <a:p>
            <a:pPr algn="ctr"/>
            <a:r>
              <a:rPr lang="ru-RU" b="1" dirty="0" smtClean="0"/>
              <a:t>Ивановская область  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788" y="2551837"/>
            <a:ext cx="85426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 </a:t>
            </a:r>
            <a:endParaRPr lang="ru-RU" sz="2800" dirty="0"/>
          </a:p>
        </p:txBody>
      </p:sp>
      <p:pic>
        <p:nvPicPr>
          <p:cNvPr id="14" name="Рисунок 13" descr="Об итогах третьего мониторинга вовлеченности  субъектов Российской Федерации в реализацию проекта «500+»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" y="908720"/>
            <a:ext cx="1006858" cy="6840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845227412"/>
              </p:ext>
            </p:extLst>
          </p:nvPr>
        </p:nvGraphicFramePr>
        <p:xfrm>
          <a:off x="207581" y="2033895"/>
          <a:ext cx="8756907" cy="4557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7119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29" y="1340768"/>
            <a:ext cx="88135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07504" y="787400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993" y="1018232"/>
            <a:ext cx="809599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ru-RU" dirty="0" smtClean="0"/>
              <a:t>                    </a:t>
            </a:r>
            <a:r>
              <a:rPr lang="ru-RU" sz="2400" dirty="0" smtClean="0"/>
              <a:t>О графике предстоящих событий</a:t>
            </a:r>
          </a:p>
          <a:p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Разработка концептуальных документов и </a:t>
            </a:r>
            <a:r>
              <a:rPr lang="ru-RU" dirty="0" err="1" smtClean="0"/>
              <a:t>антирисковых</a:t>
            </a:r>
            <a:r>
              <a:rPr lang="ru-RU" dirty="0" smtClean="0"/>
              <a:t> программ – с 01.03 – 20.03.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Мониторинг работы с концептуальными документами и </a:t>
            </a:r>
            <a:r>
              <a:rPr lang="ru-RU" dirty="0" err="1" smtClean="0"/>
              <a:t>антирисковыми</a:t>
            </a:r>
            <a:r>
              <a:rPr lang="ru-RU" dirty="0" smtClean="0"/>
              <a:t> </a:t>
            </a:r>
            <a:r>
              <a:rPr lang="ru-RU" dirty="0" err="1" smtClean="0"/>
              <a:t>программамми</a:t>
            </a:r>
            <a:r>
              <a:rPr lang="ru-RU" dirty="0" smtClean="0"/>
              <a:t> – 20.03.(</a:t>
            </a:r>
            <a:r>
              <a:rPr lang="ru-RU" b="1" dirty="0"/>
              <a:t>Выборочная содержательная экспертиза концептуальных документов </a:t>
            </a:r>
            <a:r>
              <a:rPr lang="ru-RU" b="1" dirty="0" smtClean="0"/>
              <a:t>ФИОКО -01.04)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Организация семинаров (</a:t>
            </a:r>
            <a:r>
              <a:rPr lang="ru-RU" dirty="0" err="1" smtClean="0"/>
              <a:t>вебинаров</a:t>
            </a:r>
            <a:r>
              <a:rPr lang="ru-RU" dirty="0" smtClean="0"/>
              <a:t>) по преодолению рисков  - с  01.03.2022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Первый опрос участников проекта – с 01.03.-24.03.2022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Проведение собеседований с командами школ -участницами проекта о промежуточных  результатах </a:t>
            </a:r>
            <a:r>
              <a:rPr lang="ru-RU" dirty="0" smtClean="0"/>
              <a:t>мониторинга -22.03.-23.03.2022</a:t>
            </a:r>
            <a:endParaRPr lang="ru-RU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6374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2"/>
          <p:cNvGrpSpPr>
            <a:grpSpLocks/>
          </p:cNvGrpSpPr>
          <p:nvPr/>
        </p:nvGrpSpPr>
        <p:grpSpPr bwMode="auto">
          <a:xfrm>
            <a:off x="1071563" y="152400"/>
            <a:ext cx="7596188" cy="6775450"/>
            <a:chOff x="675" y="96"/>
            <a:chExt cx="4785" cy="4268"/>
          </a:xfrm>
        </p:grpSpPr>
        <p:sp>
          <p:nvSpPr>
            <p:cNvPr id="2055" name="Text Box 4"/>
            <p:cNvSpPr txBox="1">
              <a:spLocks noChangeArrowheads="1"/>
            </p:cNvSpPr>
            <p:nvPr/>
          </p:nvSpPr>
          <p:spPr bwMode="auto">
            <a:xfrm>
              <a:off x="675" y="96"/>
              <a:ext cx="47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 dirty="0">
                  <a:solidFill>
                    <a:schemeClr val="bg1"/>
                  </a:solidFill>
                  <a:latin typeface="Calibri" pitchFamily="34" charset="0"/>
                </a:rPr>
                <a:t>Департамент образования Ивановской области</a:t>
              </a:r>
            </a:p>
          </p:txBody>
        </p:sp>
        <p:sp>
          <p:nvSpPr>
            <p:cNvPr id="2056" name="Text Box 7"/>
            <p:cNvSpPr txBox="1">
              <a:spLocks noChangeArrowheads="1"/>
            </p:cNvSpPr>
            <p:nvPr/>
          </p:nvSpPr>
          <p:spPr bwMode="auto">
            <a:xfrm>
              <a:off x="1020" y="4152"/>
              <a:ext cx="372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160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285750" y="71438"/>
            <a:ext cx="8429625" cy="715962"/>
            <a:chOff x="285750" y="71438"/>
            <a:chExt cx="8429625" cy="715962"/>
          </a:xfrm>
        </p:grpSpPr>
        <p:grpSp>
          <p:nvGrpSpPr>
            <p:cNvPr id="9" name="Группа 3"/>
            <p:cNvGrpSpPr>
              <a:grpSpLocks/>
            </p:cNvGrpSpPr>
            <p:nvPr/>
          </p:nvGrpSpPr>
          <p:grpSpPr bwMode="auto">
            <a:xfrm>
              <a:off x="285750" y="71438"/>
              <a:ext cx="8429625" cy="715962"/>
              <a:chOff x="285720" y="71414"/>
              <a:chExt cx="8429684" cy="715968"/>
            </a:xfrm>
          </p:grpSpPr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758" y="71414"/>
                <a:ext cx="864656" cy="6143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285720" y="785795"/>
                <a:ext cx="8429684" cy="1587"/>
              </a:xfrm>
              <a:prstGeom prst="line">
                <a:avLst/>
              </a:prstGeom>
              <a:ln w="31750" cmpd="sng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1214438" y="200253"/>
              <a:ext cx="75009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 smtClean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Департамент образования </a:t>
              </a:r>
              <a:r>
                <a:rPr lang="ru-RU" sz="2400" b="1" dirty="0">
                  <a:solidFill>
                    <a:srgbClr val="002060"/>
                  </a:solidFill>
                  <a:latin typeface="+mj-lt"/>
                  <a:cs typeface="Arial" pitchFamily="34" charset="0"/>
                </a:rPr>
                <a:t>Ивановской области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79513" y="1052522"/>
            <a:ext cx="8784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3" y="936669"/>
            <a:ext cx="8784976" cy="5455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 smtClean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 smtClean="0">
                <a:solidFill>
                  <a:srgbClr val="0000FF"/>
                </a:solidFill>
                <a:latin typeface="Verdana"/>
                <a:cs typeface="+mn-cs"/>
              </a:rPr>
              <a:t>Контактные </a:t>
            </a:r>
            <a:r>
              <a:rPr lang="ru-RU" sz="2800" b="1" dirty="0">
                <a:solidFill>
                  <a:srgbClr val="0000FF"/>
                </a:solidFill>
                <a:latin typeface="Verdana"/>
                <a:cs typeface="+mn-cs"/>
              </a:rPr>
              <a:t>телефоны </a:t>
            </a: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>
                <a:solidFill>
                  <a:srgbClr val="C00000"/>
                </a:solidFill>
                <a:latin typeface="Verdana"/>
                <a:cs typeface="+mn-cs"/>
              </a:rPr>
              <a:t> </a:t>
            </a: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>
                <a:solidFill>
                  <a:srgbClr val="0000FF"/>
                </a:solidFill>
                <a:latin typeface="Verdana"/>
                <a:cs typeface="+mn-cs"/>
              </a:rPr>
              <a:t> Департамент </a:t>
            </a:r>
            <a:r>
              <a:rPr lang="ru-RU" sz="2800" b="1" dirty="0" smtClean="0">
                <a:solidFill>
                  <a:srgbClr val="0000FF"/>
                </a:solidFill>
                <a:latin typeface="Verdana"/>
                <a:cs typeface="+mn-cs"/>
              </a:rPr>
              <a:t>образования Ивановской области</a:t>
            </a:r>
            <a:endParaRPr lang="ru-RU" sz="2800" b="1" dirty="0">
              <a:solidFill>
                <a:srgbClr val="0000FF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 smtClean="0">
              <a:solidFill>
                <a:srgbClr val="CC0000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ru-RU" sz="2800" b="1" dirty="0" smtClean="0">
                <a:solidFill>
                  <a:srgbClr val="CC0000"/>
                </a:solidFill>
                <a:latin typeface="Verdana"/>
                <a:cs typeface="+mn-cs"/>
              </a:rPr>
              <a:t>(</a:t>
            </a:r>
            <a:r>
              <a:rPr lang="ru-RU" sz="2800" b="1" dirty="0">
                <a:solidFill>
                  <a:srgbClr val="CC0000"/>
                </a:solidFill>
                <a:latin typeface="Verdana"/>
                <a:cs typeface="+mn-cs"/>
              </a:rPr>
              <a:t>4932) </a:t>
            </a:r>
            <a:r>
              <a:rPr lang="ru-RU" sz="2800" b="1" dirty="0" smtClean="0">
                <a:solidFill>
                  <a:srgbClr val="CC0000"/>
                </a:solidFill>
                <a:latin typeface="Verdana"/>
                <a:cs typeface="+mn-cs"/>
              </a:rPr>
              <a:t>41-49-80</a:t>
            </a:r>
          </a:p>
          <a:p>
            <a:pPr marL="265113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r>
              <a:rPr lang="en-US" sz="2800" b="1" dirty="0" smtClean="0">
                <a:solidFill>
                  <a:srgbClr val="CC0000"/>
                </a:solidFill>
                <a:latin typeface="Verdana"/>
                <a:cs typeface="+mn-cs"/>
              </a:rPr>
              <a:t>malkova.lu@iv-edu.ru</a:t>
            </a: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265113" lvl="0" indent="-265113" algn="ctr">
              <a:spcBef>
                <a:spcPts val="250"/>
              </a:spcBef>
              <a:buClr>
                <a:srgbClr val="F07F09"/>
              </a:buClr>
              <a:buSzPct val="80000"/>
            </a:pPr>
            <a:endParaRPr lang="ru-RU" sz="2800" b="1" dirty="0">
              <a:solidFill>
                <a:srgbClr val="CC0000"/>
              </a:solidFill>
              <a:latin typeface="Verdana"/>
              <a:cs typeface="+mn-cs"/>
            </a:endParaRPr>
          </a:p>
          <a:p>
            <a:pPr marL="0" lvl="1" algn="ctr"/>
            <a:endParaRPr lang="ru-RU" b="1" dirty="0" smtClean="0">
              <a:solidFill>
                <a:srgbClr val="FF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4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11859</TotalTime>
  <Words>264</Words>
  <Application>Microsoft Office PowerPoint</Application>
  <PresentationFormat>Экран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Безбородова Н.В.</dc:creator>
  <cp:lastModifiedBy>Любовь Юрьевна  Малкова</cp:lastModifiedBy>
  <cp:revision>989</cp:revision>
  <cp:lastPrinted>2021-12-07T10:10:10Z</cp:lastPrinted>
  <dcterms:created xsi:type="dcterms:W3CDTF">2011-02-19T07:51:40Z</dcterms:created>
  <dcterms:modified xsi:type="dcterms:W3CDTF">2022-02-28T07:03:29Z</dcterms:modified>
</cp:coreProperties>
</file>