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7" r:id="rId2"/>
    <p:sldId id="492" r:id="rId3"/>
    <p:sldId id="628" r:id="rId4"/>
    <p:sldId id="625" r:id="rId5"/>
    <p:sldId id="624" r:id="rId6"/>
    <p:sldId id="635" r:id="rId7"/>
    <p:sldId id="636" r:id="rId8"/>
    <p:sldId id="640" r:id="rId9"/>
    <p:sldId id="637" r:id="rId10"/>
    <p:sldId id="641" r:id="rId11"/>
    <p:sldId id="643" r:id="rId12"/>
    <p:sldId id="644" r:id="rId13"/>
    <p:sldId id="642" r:id="rId14"/>
    <p:sldId id="638" r:id="rId15"/>
    <p:sldId id="639" r:id="rId16"/>
    <p:sldId id="645" r:id="rId17"/>
  </p:sldIdLst>
  <p:sldSz cx="9144000" cy="6858000" type="screen4x3"/>
  <p:notesSz cx="6735763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EEA96A1-608E-4252-AC80-CF64F9D4B447}">
          <p14:sldIdLst>
            <p14:sldId id="257"/>
            <p14:sldId id="492"/>
            <p14:sldId id="628"/>
            <p14:sldId id="625"/>
            <p14:sldId id="624"/>
            <p14:sldId id="635"/>
            <p14:sldId id="636"/>
            <p14:sldId id="640"/>
            <p14:sldId id="637"/>
            <p14:sldId id="641"/>
            <p14:sldId id="643"/>
            <p14:sldId id="644"/>
            <p14:sldId id="642"/>
            <p14:sldId id="638"/>
            <p14:sldId id="639"/>
            <p14:sldId id="64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99"/>
    <a:srgbClr val="C00000"/>
    <a:srgbClr val="FFCCFF"/>
    <a:srgbClr val="FFFF00"/>
    <a:srgbClr val="FFFF99"/>
    <a:srgbClr val="FFFF66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8" autoAdjust="0"/>
    <p:restoredTop sz="73728" autoAdjust="0"/>
  </p:normalViewPr>
  <p:slideViewPr>
    <p:cSldViewPr>
      <p:cViewPr varScale="1">
        <p:scale>
          <a:sx n="94" d="100"/>
          <a:sy n="94" d="100"/>
        </p:scale>
        <p:origin x="-21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863150-7A64-49DC-9D29-8E5E1818725B}" type="datetimeFigureOut">
              <a:rPr lang="ru-RU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F312CB8-3013-485F-84BB-2E6AFF3F8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9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C3CF8-091B-4C0E-B87F-AAA8CF5C49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C3CF8-091B-4C0E-B87F-AAA8CF5C49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C3CF8-091B-4C0E-B87F-AAA8CF5C49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C3CF8-091B-4C0E-B87F-AAA8CF5C49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C3CF8-091B-4C0E-B87F-AAA8CF5C49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C3CF8-091B-4C0E-B87F-AAA8CF5C49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C3CF8-091B-4C0E-B87F-AAA8CF5C49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C3CF8-091B-4C0E-B87F-AAA8CF5C49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C3CF8-091B-4C0E-B87F-AAA8CF5C49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C3CF8-091B-4C0E-B87F-AAA8CF5C49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C3CF8-091B-4C0E-B87F-AAA8CF5C49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C3CF8-091B-4C0E-B87F-AAA8CF5C49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C3CF8-091B-4C0E-B87F-AAA8CF5C49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C3CF8-091B-4C0E-B87F-AAA8CF5C49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C3CF8-091B-4C0E-B87F-AAA8CF5C49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C3CF8-091B-4C0E-B87F-AAA8CF5C49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4B0F39-39DC-44EE-A5C8-F96116CE576E}" type="datetimeFigureOut">
              <a:rPr lang="ru-RU" smtClean="0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17AAA-5D6B-4731-B547-A1C230E558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F6D849-F2E7-4383-8116-7B944E57CD81}" type="datetimeFigureOut">
              <a:rPr lang="ru-RU" smtClean="0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DD563A-68DD-4BE2-B58D-1AC4B0FCEB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AAAEBC-38E8-43F5-B71D-FE33F48D6708}" type="datetimeFigureOut">
              <a:rPr lang="ru-RU" smtClean="0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39B11-5B71-44F4-AC2F-958342DF5D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5E72BA-B2EB-4F8B-AD0A-AA3FF81D320F}" type="datetimeFigureOut">
              <a:rPr lang="ru-RU" smtClean="0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24BA8E-BD91-4239-B346-4FFB462B6B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15CA0C-12F0-42B0-AFBF-81DFC098F745}" type="datetimeFigureOut">
              <a:rPr lang="ru-RU" smtClean="0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5EC4F-0FA6-465B-AF93-1B3EBD728B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F8575-BD53-4B86-8F27-DFB4CE195582}" type="datetimeFigureOut">
              <a:rPr lang="ru-RU" smtClean="0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194927-C7FF-4A5F-A99B-98724BD75F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E03A00-C686-48ED-B5BB-23191FE05CE6}" type="datetimeFigureOut">
              <a:rPr lang="ru-RU" smtClean="0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11A74B-3857-4D91-A96A-17B84BBBEF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0EE994-83C8-443D-A8CA-2BB9EECABA5B}" type="datetimeFigureOut">
              <a:rPr lang="ru-RU" smtClean="0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A3E791-7B2A-4412-A052-0FA2491787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37B30C-EBDE-4716-B1FC-98F63E31CFBD}" type="datetimeFigureOut">
              <a:rPr lang="ru-RU" smtClean="0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16BD21-5B52-437C-93CD-11C2412608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48D08A-57FB-40B7-ABB6-2771AE13A76E}" type="datetimeFigureOut">
              <a:rPr lang="ru-RU" smtClean="0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C33BC-2F3E-4C9B-A570-A1DACA1E4C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A56B5A-D730-4D8D-ACD6-89909AB3431F}" type="datetimeFigureOut">
              <a:rPr lang="ru-RU" smtClean="0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C3BE1F-32E7-4868-8226-168460AF77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E57BFFD-57F3-44DC-AFAA-AD2041AA7890}" type="datetimeFigureOut">
              <a:rPr lang="ru-RU" smtClean="0"/>
              <a:pPr>
                <a:defRPr/>
              </a:pPr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439E0F6-2DA3-427F-AE3F-00D7804BF0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malkova.lu@iv-edu.ru" TargetMode="External"/><Relationship Id="rId4" Type="http://schemas.openxmlformats.org/officeDocument/2006/relationships/hyperlink" Target="https://www.iv-edu.ru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029" y="1340768"/>
            <a:ext cx="8813569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endParaRPr lang="en-US" sz="3200" b="1" dirty="0" smtClean="0">
              <a:solidFill>
                <a:srgbClr val="262699"/>
              </a:solidFill>
              <a:latin typeface="Times New Roman" pitchFamily="18" charset="0"/>
            </a:endParaRPr>
          </a:p>
          <a:p>
            <a:pPr marL="0" lvl="1" algn="ctr"/>
            <a:r>
              <a:rPr lang="en-US" sz="3200" dirty="0" smtClean="0">
                <a:solidFill>
                  <a:srgbClr val="262699"/>
                </a:solidFill>
                <a:latin typeface="Times New Roman" pitchFamily="18" charset="0"/>
              </a:rPr>
              <a:t> </a:t>
            </a:r>
            <a:r>
              <a:rPr lang="ru-RU" sz="3200" dirty="0" smtClean="0"/>
              <a:t>            </a:t>
            </a:r>
            <a:r>
              <a:rPr lang="en-US" sz="3200" dirty="0" smtClean="0"/>
              <a:t> </a:t>
            </a:r>
            <a:endParaRPr lang="ru-RU" sz="3200" dirty="0" smtClean="0"/>
          </a:p>
          <a:p>
            <a:pPr marL="0" lvl="1" algn="ctr"/>
            <a:r>
              <a:rPr lang="ru-RU" sz="3200" b="1" dirty="0" smtClean="0"/>
              <a:t>«</a:t>
            </a:r>
            <a:r>
              <a:rPr lang="ru-RU" sz="3200" b="1" dirty="0"/>
              <a:t>Адресная методическая помощь </a:t>
            </a:r>
            <a:endParaRPr lang="ru-RU" sz="3200" b="1" dirty="0" smtClean="0"/>
          </a:p>
          <a:p>
            <a:pPr marL="0" lvl="1" algn="ctr"/>
            <a:r>
              <a:rPr lang="ru-RU" sz="3200" b="1" dirty="0" smtClean="0"/>
              <a:t>«</a:t>
            </a:r>
            <a:r>
              <a:rPr lang="ru-RU" sz="3200" b="1" dirty="0"/>
              <a:t>500</a:t>
            </a:r>
            <a:r>
              <a:rPr lang="ru-RU" sz="3200" b="1" dirty="0" smtClean="0"/>
              <a:t>+» в </a:t>
            </a:r>
            <a:r>
              <a:rPr lang="ru-RU" sz="3200" b="1" dirty="0"/>
              <a:t>2022 году»</a:t>
            </a:r>
            <a:endParaRPr lang="ru-RU" sz="3200" b="1" dirty="0" smtClean="0"/>
          </a:p>
          <a:p>
            <a:pPr marL="0" lvl="1" algn="ctr"/>
            <a:endParaRPr lang="ru-RU" sz="3200" b="1" dirty="0" smtClean="0">
              <a:solidFill>
                <a:srgbClr val="262699"/>
              </a:solidFill>
              <a:latin typeface="Times New Roman" pitchFamily="18" charset="0"/>
            </a:endParaRPr>
          </a:p>
          <a:p>
            <a:pPr marL="0" lvl="1" algn="ctr"/>
            <a:r>
              <a:rPr lang="en-US" sz="3200" b="1" dirty="0" smtClean="0">
                <a:solidFill>
                  <a:srgbClr val="262699"/>
                </a:solidFill>
                <a:latin typeface="Times New Roman" pitchFamily="18" charset="0"/>
              </a:rPr>
              <a:t>20 </a:t>
            </a:r>
            <a:r>
              <a:rPr lang="ru-RU" sz="3200" b="1" dirty="0" smtClean="0">
                <a:solidFill>
                  <a:srgbClr val="262699"/>
                </a:solidFill>
                <a:latin typeface="Times New Roman" pitchFamily="18" charset="0"/>
              </a:rPr>
              <a:t>апреля 202</a:t>
            </a:r>
            <a:r>
              <a:rPr lang="en-US" sz="3200" b="1" dirty="0" smtClean="0">
                <a:solidFill>
                  <a:srgbClr val="262699"/>
                </a:solidFill>
                <a:latin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262699"/>
                </a:solidFill>
                <a:latin typeface="Times New Roman" pitchFamily="18" charset="0"/>
              </a:rPr>
              <a:t> года</a:t>
            </a:r>
            <a:endParaRPr lang="ru-RU" sz="3200" b="1" dirty="0">
              <a:solidFill>
                <a:srgbClr val="262699"/>
              </a:solidFill>
              <a:latin typeface="Times New Roman" pitchFamily="18" charset="0"/>
            </a:endParaRPr>
          </a:p>
          <a:p>
            <a:pPr algn="ctr"/>
            <a:endParaRPr lang="ru-RU" sz="1600" b="1" dirty="0" smtClean="0">
              <a:solidFill>
                <a:srgbClr val="262699"/>
              </a:solidFill>
            </a:endParaRPr>
          </a:p>
          <a:p>
            <a:pPr marL="0" lvl="1" algn="r"/>
            <a:r>
              <a:rPr lang="ru-RU" sz="1400" b="1" i="1" dirty="0" smtClean="0">
                <a:solidFill>
                  <a:srgbClr val="262699"/>
                </a:solidFill>
                <a:latin typeface="Times New Roman" pitchFamily="18" charset="0"/>
              </a:rPr>
              <a:t>Малкова Любовь Юрьевна, главный консультант</a:t>
            </a:r>
            <a:endParaRPr lang="ru-RU" sz="1400" b="1" i="1" dirty="0">
              <a:solidFill>
                <a:srgbClr val="262699"/>
              </a:solidFill>
              <a:latin typeface="Times New Roman" pitchFamily="18" charset="0"/>
            </a:endParaRPr>
          </a:p>
          <a:p>
            <a:pPr marL="0" lvl="1" algn="r"/>
            <a:r>
              <a:rPr lang="ru-RU" sz="1400" b="1" i="1" dirty="0" smtClean="0">
                <a:solidFill>
                  <a:srgbClr val="262699"/>
                </a:solidFill>
                <a:latin typeface="Times New Roman" pitchFamily="18" charset="0"/>
              </a:rPr>
              <a:t>Департамента </a:t>
            </a:r>
            <a:r>
              <a:rPr lang="ru-RU" sz="1400" b="1" i="1" dirty="0">
                <a:solidFill>
                  <a:srgbClr val="262699"/>
                </a:solidFill>
                <a:latin typeface="Times New Roman" pitchFamily="18" charset="0"/>
              </a:rPr>
              <a:t>образования </a:t>
            </a:r>
          </a:p>
          <a:p>
            <a:pPr marL="0" lvl="1" algn="r"/>
            <a:r>
              <a:rPr lang="ru-RU" sz="1400" b="1" i="1" dirty="0">
                <a:solidFill>
                  <a:srgbClr val="262699"/>
                </a:solidFill>
                <a:latin typeface="Times New Roman" pitchFamily="18" charset="0"/>
              </a:rPr>
              <a:t>Ивановской </a:t>
            </a:r>
            <a:r>
              <a:rPr lang="ru-RU" sz="1400" b="1" i="1" dirty="0" smtClean="0">
                <a:solidFill>
                  <a:srgbClr val="262699"/>
                </a:solidFill>
                <a:latin typeface="Times New Roman" pitchFamily="18" charset="0"/>
              </a:rPr>
              <a:t>области, региональный координатор проекта</a:t>
            </a:r>
            <a:r>
              <a:rPr lang="en-US" sz="14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ru-RU" sz="14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1071563" y="152400"/>
            <a:ext cx="7596188" cy="6775450"/>
            <a:chOff x="675" y="96"/>
            <a:chExt cx="4785" cy="4268"/>
          </a:xfrm>
        </p:grpSpPr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675" y="96"/>
              <a:ext cx="47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  <a:latin typeface="Calibri" pitchFamily="34" charset="0"/>
                </a:rPr>
                <a:t>Департамент образования Ивановской области</a:t>
              </a:r>
            </a:p>
          </p:txBody>
        </p:sp>
        <p:sp>
          <p:nvSpPr>
            <p:cNvPr id="2056" name="Text Box 7"/>
            <p:cNvSpPr txBox="1">
              <a:spLocks noChangeArrowheads="1"/>
            </p:cNvSpPr>
            <p:nvPr/>
          </p:nvSpPr>
          <p:spPr bwMode="auto">
            <a:xfrm>
              <a:off x="1020" y="4152"/>
              <a:ext cx="3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5750" y="71438"/>
            <a:ext cx="8429625" cy="715962"/>
            <a:chOff x="285750" y="71438"/>
            <a:chExt cx="8429625" cy="715962"/>
          </a:xfrm>
        </p:grpSpPr>
        <p:grpSp>
          <p:nvGrpSpPr>
            <p:cNvPr id="9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214438" y="199538"/>
              <a:ext cx="75009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4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pic>
        <p:nvPicPr>
          <p:cNvPr id="13" name="Рисунок 12" descr="Об итогах третьего мониторинга вовлеченности  субъектов Российской Федерации в реализацию проекта «500+»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80" y="908720"/>
            <a:ext cx="1772131" cy="1368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1071563" y="152400"/>
            <a:ext cx="7596188" cy="6775450"/>
            <a:chOff x="675" y="96"/>
            <a:chExt cx="4785" cy="4268"/>
          </a:xfrm>
        </p:grpSpPr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675" y="96"/>
              <a:ext cx="47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  <a:latin typeface="Calibri" pitchFamily="34" charset="0"/>
                </a:rPr>
                <a:t>Департамент образования Ивановской области</a:t>
              </a:r>
            </a:p>
          </p:txBody>
        </p:sp>
        <p:sp>
          <p:nvSpPr>
            <p:cNvPr id="2056" name="Text Box 7"/>
            <p:cNvSpPr txBox="1">
              <a:spLocks noChangeArrowheads="1"/>
            </p:cNvSpPr>
            <p:nvPr/>
          </p:nvSpPr>
          <p:spPr bwMode="auto">
            <a:xfrm>
              <a:off x="1020" y="4152"/>
              <a:ext cx="3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5750" y="71438"/>
            <a:ext cx="8429625" cy="715962"/>
            <a:chOff x="285750" y="71438"/>
            <a:chExt cx="8429625" cy="715962"/>
          </a:xfrm>
        </p:grpSpPr>
        <p:grpSp>
          <p:nvGrpSpPr>
            <p:cNvPr id="9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214438" y="200253"/>
              <a:ext cx="75009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4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79513" y="1052522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3" y="936669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2800" b="1" dirty="0" smtClean="0">
              <a:solidFill>
                <a:srgbClr val="0000FF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2800" b="1" dirty="0">
              <a:solidFill>
                <a:srgbClr val="0000FF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2800" b="1" dirty="0" smtClean="0">
                <a:solidFill>
                  <a:srgbClr val="0000FF"/>
                </a:solidFill>
                <a:latin typeface="Verdana"/>
                <a:cs typeface="+mn-cs"/>
              </a:rPr>
              <a:t> </a:t>
            </a:r>
            <a:endParaRPr lang="ru-RU" sz="2800" b="1" dirty="0">
              <a:solidFill>
                <a:srgbClr val="CC0000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2800" b="1" dirty="0">
              <a:solidFill>
                <a:srgbClr val="CC0000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2800" b="1" dirty="0">
              <a:solidFill>
                <a:srgbClr val="CC0000"/>
              </a:solidFill>
              <a:latin typeface="Verdana"/>
              <a:cs typeface="+mn-cs"/>
            </a:endParaRPr>
          </a:p>
          <a:p>
            <a:pPr marL="0" lvl="1" algn="ctr"/>
            <a:endParaRPr lang="ru-RU" b="1" dirty="0" smtClean="0">
              <a:solidFill>
                <a:srgbClr val="FF0000"/>
              </a:solidFill>
              <a:latin typeface="Calibri"/>
              <a:cs typeface="+mn-cs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4"/>
          <a:stretch>
            <a:fillRect/>
          </a:stretch>
        </p:blipFill>
        <p:spPr>
          <a:xfrm>
            <a:off x="-80962" y="604837"/>
            <a:ext cx="9305925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1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1071563" y="152400"/>
            <a:ext cx="7596188" cy="6775450"/>
            <a:chOff x="675" y="96"/>
            <a:chExt cx="4785" cy="4268"/>
          </a:xfrm>
        </p:grpSpPr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675" y="96"/>
              <a:ext cx="47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  <a:latin typeface="Calibri" pitchFamily="34" charset="0"/>
                </a:rPr>
                <a:t>Департамент образования Ивановской области</a:t>
              </a:r>
            </a:p>
          </p:txBody>
        </p:sp>
        <p:sp>
          <p:nvSpPr>
            <p:cNvPr id="2056" name="Text Box 7"/>
            <p:cNvSpPr txBox="1">
              <a:spLocks noChangeArrowheads="1"/>
            </p:cNvSpPr>
            <p:nvPr/>
          </p:nvSpPr>
          <p:spPr bwMode="auto">
            <a:xfrm>
              <a:off x="1020" y="4152"/>
              <a:ext cx="3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5750" y="71438"/>
            <a:ext cx="8429625" cy="715962"/>
            <a:chOff x="285750" y="71438"/>
            <a:chExt cx="8429625" cy="715962"/>
          </a:xfrm>
        </p:grpSpPr>
        <p:grpSp>
          <p:nvGrpSpPr>
            <p:cNvPr id="9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214438" y="200253"/>
              <a:ext cx="75009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4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79513" y="1052522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3" y="936669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2800" b="1" dirty="0" smtClean="0">
              <a:solidFill>
                <a:srgbClr val="0000FF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2800" b="1" dirty="0">
              <a:solidFill>
                <a:srgbClr val="0000FF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2800" b="1" dirty="0" smtClean="0">
                <a:solidFill>
                  <a:srgbClr val="0000FF"/>
                </a:solidFill>
                <a:latin typeface="Verdana"/>
                <a:cs typeface="+mn-cs"/>
              </a:rPr>
              <a:t> </a:t>
            </a:r>
            <a:endParaRPr lang="ru-RU" sz="2800" b="1" dirty="0">
              <a:solidFill>
                <a:srgbClr val="CC0000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2800" b="1" dirty="0">
              <a:solidFill>
                <a:srgbClr val="CC0000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2800" b="1" dirty="0">
              <a:solidFill>
                <a:srgbClr val="CC0000"/>
              </a:solidFill>
              <a:latin typeface="Verdana"/>
              <a:cs typeface="+mn-cs"/>
            </a:endParaRPr>
          </a:p>
          <a:p>
            <a:pPr marL="0" lvl="1" algn="ctr"/>
            <a:endParaRPr lang="ru-RU" b="1" dirty="0" smtClean="0">
              <a:solidFill>
                <a:srgbClr val="FF0000"/>
              </a:solidFill>
              <a:latin typeface="Calibri"/>
              <a:cs typeface="+mn-cs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4"/>
          <a:stretch>
            <a:fillRect/>
          </a:stretch>
        </p:blipFill>
        <p:spPr>
          <a:xfrm>
            <a:off x="-9525" y="481012"/>
            <a:ext cx="9163050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6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1071563" y="152400"/>
            <a:ext cx="7596188" cy="6775450"/>
            <a:chOff x="675" y="96"/>
            <a:chExt cx="4785" cy="4268"/>
          </a:xfrm>
        </p:grpSpPr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675" y="96"/>
              <a:ext cx="47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  <a:latin typeface="Calibri" pitchFamily="34" charset="0"/>
                </a:rPr>
                <a:t>Департамент образования Ивановской области</a:t>
              </a:r>
            </a:p>
          </p:txBody>
        </p:sp>
        <p:sp>
          <p:nvSpPr>
            <p:cNvPr id="2056" name="Text Box 7"/>
            <p:cNvSpPr txBox="1">
              <a:spLocks noChangeArrowheads="1"/>
            </p:cNvSpPr>
            <p:nvPr/>
          </p:nvSpPr>
          <p:spPr bwMode="auto">
            <a:xfrm>
              <a:off x="1020" y="4152"/>
              <a:ext cx="3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5750" y="71438"/>
            <a:ext cx="8429625" cy="715962"/>
            <a:chOff x="285750" y="71438"/>
            <a:chExt cx="8429625" cy="715962"/>
          </a:xfrm>
        </p:grpSpPr>
        <p:grpSp>
          <p:nvGrpSpPr>
            <p:cNvPr id="9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214438" y="200253"/>
              <a:ext cx="75009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4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79513" y="1052522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3" y="936669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2800" b="1" dirty="0" smtClean="0">
              <a:solidFill>
                <a:srgbClr val="0000FF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2800" b="1" dirty="0">
              <a:solidFill>
                <a:srgbClr val="0000FF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2800" b="1" dirty="0" smtClean="0">
                <a:solidFill>
                  <a:srgbClr val="0000FF"/>
                </a:solidFill>
                <a:latin typeface="Verdana"/>
                <a:cs typeface="+mn-cs"/>
              </a:rPr>
              <a:t> </a:t>
            </a:r>
            <a:endParaRPr lang="ru-RU" sz="2800" b="1" dirty="0">
              <a:solidFill>
                <a:srgbClr val="CC0000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2800" b="1" dirty="0">
              <a:solidFill>
                <a:srgbClr val="CC0000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2800" b="1" dirty="0">
              <a:solidFill>
                <a:srgbClr val="CC0000"/>
              </a:solidFill>
              <a:latin typeface="Verdana"/>
              <a:cs typeface="+mn-cs"/>
            </a:endParaRPr>
          </a:p>
          <a:p>
            <a:pPr marL="0" lvl="1" algn="ctr"/>
            <a:endParaRPr lang="ru-RU" b="1" dirty="0" smtClean="0">
              <a:solidFill>
                <a:srgbClr val="FF0000"/>
              </a:solidFill>
              <a:latin typeface="Calibri"/>
              <a:cs typeface="+mn-cs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4"/>
          <a:stretch>
            <a:fillRect/>
          </a:stretch>
        </p:blipFill>
        <p:spPr>
          <a:xfrm>
            <a:off x="-33337" y="452437"/>
            <a:ext cx="9210675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9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1071563" y="152400"/>
            <a:ext cx="7596188" cy="6775450"/>
            <a:chOff x="675" y="96"/>
            <a:chExt cx="4785" cy="4268"/>
          </a:xfrm>
        </p:grpSpPr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675" y="96"/>
              <a:ext cx="47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  <a:latin typeface="Calibri" pitchFamily="34" charset="0"/>
                </a:rPr>
                <a:t>Департамент образования Ивановской области</a:t>
              </a:r>
            </a:p>
          </p:txBody>
        </p:sp>
        <p:sp>
          <p:nvSpPr>
            <p:cNvPr id="2056" name="Text Box 7"/>
            <p:cNvSpPr txBox="1">
              <a:spLocks noChangeArrowheads="1"/>
            </p:cNvSpPr>
            <p:nvPr/>
          </p:nvSpPr>
          <p:spPr bwMode="auto">
            <a:xfrm>
              <a:off x="1020" y="4152"/>
              <a:ext cx="3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5750" y="71438"/>
            <a:ext cx="8429625" cy="715962"/>
            <a:chOff x="285750" y="71438"/>
            <a:chExt cx="8429625" cy="715962"/>
          </a:xfrm>
        </p:grpSpPr>
        <p:grpSp>
          <p:nvGrpSpPr>
            <p:cNvPr id="9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214438" y="200253"/>
              <a:ext cx="75009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4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79513" y="1052522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3" y="936669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2800" b="1" dirty="0" smtClean="0">
              <a:solidFill>
                <a:srgbClr val="0000FF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2800" b="1" dirty="0">
              <a:solidFill>
                <a:srgbClr val="0000FF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2800" b="1" dirty="0" smtClean="0">
                <a:solidFill>
                  <a:srgbClr val="0000FF"/>
                </a:solidFill>
                <a:latin typeface="Verdana"/>
                <a:cs typeface="+mn-cs"/>
              </a:rPr>
              <a:t> </a:t>
            </a:r>
            <a:endParaRPr lang="ru-RU" sz="2800" b="1" dirty="0">
              <a:solidFill>
                <a:srgbClr val="CC0000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2800" b="1" dirty="0">
              <a:solidFill>
                <a:srgbClr val="CC0000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2800" b="1" dirty="0">
              <a:solidFill>
                <a:srgbClr val="CC0000"/>
              </a:solidFill>
              <a:latin typeface="Verdana"/>
              <a:cs typeface="+mn-cs"/>
            </a:endParaRPr>
          </a:p>
          <a:p>
            <a:pPr marL="0" lvl="1" algn="ctr"/>
            <a:endParaRPr lang="ru-RU" b="1" dirty="0" smtClean="0">
              <a:solidFill>
                <a:srgbClr val="FF0000"/>
              </a:solidFill>
              <a:latin typeface="Calibri"/>
              <a:cs typeface="+mn-cs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4"/>
          <a:stretch>
            <a:fillRect/>
          </a:stretch>
        </p:blipFill>
        <p:spPr>
          <a:xfrm>
            <a:off x="14287" y="409575"/>
            <a:ext cx="9115425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1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1071563" y="152400"/>
            <a:ext cx="7596188" cy="6775450"/>
            <a:chOff x="675" y="96"/>
            <a:chExt cx="4785" cy="4268"/>
          </a:xfrm>
        </p:grpSpPr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675" y="96"/>
              <a:ext cx="47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  <a:latin typeface="Calibri" pitchFamily="34" charset="0"/>
                </a:rPr>
                <a:t>Департамент образования Ивановской области</a:t>
              </a:r>
            </a:p>
          </p:txBody>
        </p:sp>
        <p:sp>
          <p:nvSpPr>
            <p:cNvPr id="2056" name="Text Box 7"/>
            <p:cNvSpPr txBox="1">
              <a:spLocks noChangeArrowheads="1"/>
            </p:cNvSpPr>
            <p:nvPr/>
          </p:nvSpPr>
          <p:spPr bwMode="auto">
            <a:xfrm>
              <a:off x="1020" y="4152"/>
              <a:ext cx="3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5750" y="71438"/>
            <a:ext cx="8429625" cy="715962"/>
            <a:chOff x="285750" y="71438"/>
            <a:chExt cx="8429625" cy="715962"/>
          </a:xfrm>
        </p:grpSpPr>
        <p:grpSp>
          <p:nvGrpSpPr>
            <p:cNvPr id="9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214438" y="200253"/>
              <a:ext cx="75009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4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79513" y="1052522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3" y="936669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2800" b="1" dirty="0" smtClean="0">
              <a:solidFill>
                <a:srgbClr val="0000FF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2800" b="1" dirty="0">
              <a:solidFill>
                <a:srgbClr val="0000FF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2800" b="1" dirty="0" smtClean="0">
                <a:solidFill>
                  <a:srgbClr val="0000FF"/>
                </a:solidFill>
                <a:latin typeface="Verdana"/>
                <a:cs typeface="+mn-cs"/>
              </a:rPr>
              <a:t> </a:t>
            </a:r>
            <a:endParaRPr lang="ru-RU" sz="2800" b="1" dirty="0">
              <a:solidFill>
                <a:srgbClr val="CC0000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2800" b="1" dirty="0">
              <a:solidFill>
                <a:srgbClr val="CC0000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2800" b="1" dirty="0">
              <a:solidFill>
                <a:srgbClr val="CC0000"/>
              </a:solidFill>
              <a:latin typeface="Verdana"/>
              <a:cs typeface="+mn-cs"/>
            </a:endParaRPr>
          </a:p>
          <a:p>
            <a:pPr marL="0" lvl="1" algn="ctr"/>
            <a:endParaRPr lang="ru-RU" b="1" dirty="0" smtClean="0">
              <a:solidFill>
                <a:srgbClr val="FF0000"/>
              </a:solidFill>
              <a:latin typeface="Calibri"/>
              <a:cs typeface="+mn-cs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4"/>
          <a:stretch>
            <a:fillRect/>
          </a:stretch>
        </p:blipFill>
        <p:spPr>
          <a:xfrm>
            <a:off x="-33337" y="485775"/>
            <a:ext cx="9210675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3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1071563" y="152400"/>
            <a:ext cx="7596188" cy="6775450"/>
            <a:chOff x="675" y="96"/>
            <a:chExt cx="4785" cy="4268"/>
          </a:xfrm>
        </p:grpSpPr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675" y="96"/>
              <a:ext cx="47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  <a:latin typeface="Calibri" pitchFamily="34" charset="0"/>
                </a:rPr>
                <a:t>Департамент образования Ивановской области</a:t>
              </a:r>
            </a:p>
          </p:txBody>
        </p:sp>
        <p:sp>
          <p:nvSpPr>
            <p:cNvPr id="2056" name="Text Box 7"/>
            <p:cNvSpPr txBox="1">
              <a:spLocks noChangeArrowheads="1"/>
            </p:cNvSpPr>
            <p:nvPr/>
          </p:nvSpPr>
          <p:spPr bwMode="auto">
            <a:xfrm>
              <a:off x="1020" y="4152"/>
              <a:ext cx="3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5750" y="71438"/>
            <a:ext cx="8429625" cy="715962"/>
            <a:chOff x="285750" y="71438"/>
            <a:chExt cx="8429625" cy="715962"/>
          </a:xfrm>
        </p:grpSpPr>
        <p:grpSp>
          <p:nvGrpSpPr>
            <p:cNvPr id="9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214438" y="200253"/>
              <a:ext cx="75009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4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79513" y="1052522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3" y="936669"/>
            <a:ext cx="8784976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2800" b="1" dirty="0" smtClean="0">
              <a:solidFill>
                <a:srgbClr val="0000FF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2800" b="1" dirty="0">
              <a:solidFill>
                <a:srgbClr val="0000FF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2800" b="1" dirty="0" smtClean="0">
                <a:solidFill>
                  <a:srgbClr val="0000FF"/>
                </a:solidFill>
                <a:latin typeface="Verdana"/>
                <a:cs typeface="+mn-cs"/>
              </a:rPr>
              <a:t> В соответствии с «Дорожной картой Ивановской области»</a:t>
            </a: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2800" b="1" dirty="0">
              <a:solidFill>
                <a:srgbClr val="0000FF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2800" b="1" dirty="0">
              <a:solidFill>
                <a:srgbClr val="CC0000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2800" b="1" dirty="0">
              <a:solidFill>
                <a:srgbClr val="CC0000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2800" b="1" dirty="0">
              <a:solidFill>
                <a:srgbClr val="CC0000"/>
              </a:solidFill>
              <a:latin typeface="Verdana"/>
              <a:cs typeface="+mn-cs"/>
            </a:endParaRPr>
          </a:p>
          <a:p>
            <a:pPr marL="0" lvl="1" algn="ctr"/>
            <a:endParaRPr lang="ru-RU" b="1" dirty="0" smtClean="0">
              <a:solidFill>
                <a:srgbClr val="FF0000"/>
              </a:solidFill>
              <a:latin typeface="Calibri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050695"/>
              </p:ext>
            </p:extLst>
          </p:nvPr>
        </p:nvGraphicFramePr>
        <p:xfrm>
          <a:off x="349789" y="3284984"/>
          <a:ext cx="8614702" cy="2304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925"/>
                <a:gridCol w="1974321"/>
                <a:gridCol w="1434201"/>
                <a:gridCol w="1434201"/>
                <a:gridCol w="1526015"/>
                <a:gridCol w="1885039"/>
              </a:tblGrid>
              <a:tr h="23042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11" marR="508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Анализ подтверждающих документов исполненных мероприятий в рамках 1 этапа работы с рисковыми направлениями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11" marR="5081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до 15.05.2022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11" marR="5081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Департамент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11" marR="5081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 замечания и предложения в системе ИС МЭДК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11" marR="5081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</a:t>
                      </a:r>
                      <a:r>
                        <a:rPr lang="ru-RU" sz="800" dirty="0" err="1">
                          <a:effectLst/>
                        </a:rPr>
                        <a:t>айт</a:t>
                      </a:r>
                      <a:r>
                        <a:rPr lang="ru-RU" sz="800" dirty="0">
                          <a:effectLst/>
                        </a:rPr>
                        <a:t> Департамента </a:t>
                      </a:r>
                      <a:r>
                        <a:rPr lang="ru-RU" sz="800" u="sng" dirty="0">
                          <a:effectLst/>
                          <a:hlinkClick r:id="rId4"/>
                        </a:rPr>
                        <a:t>https://www.iv-edu.ru/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электронная почта регионального координатора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u="sng" dirty="0" err="1">
                          <a:effectLst/>
                          <a:hlinkClick r:id="rId5"/>
                        </a:rPr>
                        <a:t>malkova</a:t>
                      </a:r>
                      <a:r>
                        <a:rPr lang="ru-RU" sz="800" u="sng" dirty="0">
                          <a:effectLst/>
                          <a:hlinkClick r:id="rId5"/>
                        </a:rPr>
                        <a:t>.</a:t>
                      </a:r>
                      <a:r>
                        <a:rPr lang="en-US" sz="800" u="sng" dirty="0" err="1">
                          <a:effectLst/>
                          <a:hlinkClick r:id="rId5"/>
                        </a:rPr>
                        <a:t>lu</a:t>
                      </a:r>
                      <a:r>
                        <a:rPr lang="ru-RU" sz="800" u="sng" dirty="0">
                          <a:effectLst/>
                          <a:hlinkClick r:id="rId5"/>
                        </a:rPr>
                        <a:t>@</a:t>
                      </a:r>
                      <a:r>
                        <a:rPr lang="en-US" sz="800" u="sng" dirty="0">
                          <a:effectLst/>
                          <a:hlinkClick r:id="rId5"/>
                        </a:rPr>
                        <a:t>iv</a:t>
                      </a:r>
                      <a:r>
                        <a:rPr lang="ru-RU" sz="800" u="sng" dirty="0">
                          <a:effectLst/>
                          <a:hlinkClick r:id="rId5"/>
                        </a:rPr>
                        <a:t>-</a:t>
                      </a:r>
                      <a:r>
                        <a:rPr lang="en-US" sz="800" u="sng" dirty="0" err="1">
                          <a:effectLst/>
                          <a:hlinkClick r:id="rId5"/>
                        </a:rPr>
                        <a:t>edu</a:t>
                      </a:r>
                      <a:r>
                        <a:rPr lang="ru-RU" sz="800" u="sng" dirty="0">
                          <a:effectLst/>
                          <a:hlinkClick r:id="rId5"/>
                        </a:rPr>
                        <a:t>.</a:t>
                      </a:r>
                      <a:r>
                        <a:rPr lang="en-US" sz="800" u="sng" dirty="0" err="1">
                          <a:effectLst/>
                          <a:hlinkClick r:id="rId5"/>
                        </a:rPr>
                        <a:t>ru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группа в </a:t>
                      </a:r>
                      <a:r>
                        <a:rPr lang="en-US" sz="800" dirty="0">
                          <a:effectLst/>
                        </a:rPr>
                        <a:t>Viber </a:t>
                      </a:r>
                      <a:r>
                        <a:rPr lang="ru-RU" sz="800" dirty="0">
                          <a:effectLst/>
                        </a:rPr>
                        <a:t>«500+»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11" marR="5081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206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1071563" y="152400"/>
            <a:ext cx="7596188" cy="6775450"/>
            <a:chOff x="675" y="96"/>
            <a:chExt cx="4785" cy="4268"/>
          </a:xfrm>
        </p:grpSpPr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675" y="96"/>
              <a:ext cx="47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  <a:latin typeface="Calibri" pitchFamily="34" charset="0"/>
                </a:rPr>
                <a:t>Департамент образования Ивановской области</a:t>
              </a:r>
            </a:p>
          </p:txBody>
        </p:sp>
        <p:sp>
          <p:nvSpPr>
            <p:cNvPr id="2056" name="Text Box 7"/>
            <p:cNvSpPr txBox="1">
              <a:spLocks noChangeArrowheads="1"/>
            </p:cNvSpPr>
            <p:nvPr/>
          </p:nvSpPr>
          <p:spPr bwMode="auto">
            <a:xfrm>
              <a:off x="1020" y="4152"/>
              <a:ext cx="3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5750" y="71438"/>
            <a:ext cx="8429625" cy="715962"/>
            <a:chOff x="285750" y="71438"/>
            <a:chExt cx="8429625" cy="715962"/>
          </a:xfrm>
        </p:grpSpPr>
        <p:grpSp>
          <p:nvGrpSpPr>
            <p:cNvPr id="9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214438" y="200253"/>
              <a:ext cx="75009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4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79513" y="1052522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3" y="936669"/>
            <a:ext cx="8784976" cy="5455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2800" b="1" dirty="0" smtClean="0">
              <a:solidFill>
                <a:srgbClr val="0000FF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2800" b="1" dirty="0">
              <a:solidFill>
                <a:srgbClr val="0000FF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2800" b="1" dirty="0" smtClean="0">
                <a:solidFill>
                  <a:srgbClr val="0000FF"/>
                </a:solidFill>
                <a:latin typeface="Verdana"/>
                <a:cs typeface="+mn-cs"/>
              </a:rPr>
              <a:t>Контактные </a:t>
            </a:r>
            <a:r>
              <a:rPr lang="ru-RU" sz="2800" b="1" dirty="0">
                <a:solidFill>
                  <a:srgbClr val="0000FF"/>
                </a:solidFill>
                <a:latin typeface="Verdana"/>
                <a:cs typeface="+mn-cs"/>
              </a:rPr>
              <a:t>телефоны </a:t>
            </a: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2800" b="1" dirty="0">
                <a:solidFill>
                  <a:srgbClr val="C00000"/>
                </a:solidFill>
                <a:latin typeface="Verdana"/>
                <a:cs typeface="+mn-cs"/>
              </a:rPr>
              <a:t> </a:t>
            </a: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2800" b="1" dirty="0">
                <a:solidFill>
                  <a:srgbClr val="0000FF"/>
                </a:solidFill>
                <a:latin typeface="Verdana"/>
                <a:cs typeface="+mn-cs"/>
              </a:rPr>
              <a:t> Департамент </a:t>
            </a:r>
            <a:r>
              <a:rPr lang="ru-RU" sz="2800" b="1" dirty="0" smtClean="0">
                <a:solidFill>
                  <a:srgbClr val="0000FF"/>
                </a:solidFill>
                <a:latin typeface="Verdana"/>
                <a:cs typeface="+mn-cs"/>
              </a:rPr>
              <a:t>образования Ивановской области</a:t>
            </a:r>
            <a:endParaRPr lang="ru-RU" sz="2800" b="1" dirty="0">
              <a:solidFill>
                <a:srgbClr val="0000FF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2800" b="1" dirty="0" smtClean="0">
              <a:solidFill>
                <a:srgbClr val="CC0000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2800" b="1" dirty="0" smtClean="0">
                <a:solidFill>
                  <a:srgbClr val="CC0000"/>
                </a:solidFill>
                <a:latin typeface="Verdana"/>
                <a:cs typeface="+mn-cs"/>
              </a:rPr>
              <a:t>(</a:t>
            </a:r>
            <a:r>
              <a:rPr lang="ru-RU" sz="2800" b="1" dirty="0">
                <a:solidFill>
                  <a:srgbClr val="CC0000"/>
                </a:solidFill>
                <a:latin typeface="Verdana"/>
                <a:cs typeface="+mn-cs"/>
              </a:rPr>
              <a:t>4932) </a:t>
            </a:r>
            <a:r>
              <a:rPr lang="ru-RU" sz="2800" b="1" dirty="0" smtClean="0">
                <a:solidFill>
                  <a:srgbClr val="CC0000"/>
                </a:solidFill>
                <a:latin typeface="Verdana"/>
                <a:cs typeface="+mn-cs"/>
              </a:rPr>
              <a:t>41-49-80</a:t>
            </a:r>
          </a:p>
          <a:p>
            <a:pPr marL="265113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en-US" sz="2800" b="1" dirty="0" smtClean="0">
                <a:solidFill>
                  <a:srgbClr val="CC0000"/>
                </a:solidFill>
                <a:latin typeface="Verdana"/>
                <a:cs typeface="+mn-cs"/>
              </a:rPr>
              <a:t>malkova.lu@iv-edu.ru</a:t>
            </a:r>
            <a:endParaRPr lang="ru-RU" sz="2800" b="1" dirty="0">
              <a:solidFill>
                <a:srgbClr val="CC0000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2800" b="1" dirty="0">
              <a:solidFill>
                <a:srgbClr val="CC0000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2800" b="1" dirty="0">
              <a:solidFill>
                <a:srgbClr val="CC0000"/>
              </a:solidFill>
              <a:latin typeface="Verdana"/>
              <a:cs typeface="+mn-cs"/>
            </a:endParaRPr>
          </a:p>
          <a:p>
            <a:pPr marL="0" lvl="1" algn="ctr"/>
            <a:endParaRPr lang="ru-RU" b="1" dirty="0" smtClean="0">
              <a:solidFill>
                <a:srgbClr val="FF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72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029" y="1340768"/>
            <a:ext cx="8813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1071563" y="152400"/>
            <a:ext cx="7596188" cy="6775450"/>
            <a:chOff x="675" y="96"/>
            <a:chExt cx="4785" cy="4268"/>
          </a:xfrm>
        </p:grpSpPr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675" y="96"/>
              <a:ext cx="47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  <a:latin typeface="Calibri" pitchFamily="34" charset="0"/>
                </a:rPr>
                <a:t>Департамент образования Ивановской области</a:t>
              </a:r>
            </a:p>
          </p:txBody>
        </p:sp>
        <p:sp>
          <p:nvSpPr>
            <p:cNvPr id="2056" name="Text Box 7"/>
            <p:cNvSpPr txBox="1">
              <a:spLocks noChangeArrowheads="1"/>
            </p:cNvSpPr>
            <p:nvPr/>
          </p:nvSpPr>
          <p:spPr bwMode="auto">
            <a:xfrm>
              <a:off x="1020" y="4152"/>
              <a:ext cx="3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5750" y="71438"/>
            <a:ext cx="8429625" cy="715962"/>
            <a:chOff x="285750" y="71438"/>
            <a:chExt cx="8429625" cy="715962"/>
          </a:xfrm>
        </p:grpSpPr>
        <p:grpSp>
          <p:nvGrpSpPr>
            <p:cNvPr id="9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214438" y="200253"/>
              <a:ext cx="75009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4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07504" y="787400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1993" y="1018232"/>
            <a:ext cx="809599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ПРОГРАММА СОВЕЩАНИЯ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Первые результаты участия Ивановской области в проекте</a:t>
            </a:r>
          </a:p>
          <a:p>
            <a:endParaRPr lang="ru-R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 О   графике предстоящих событий.</a:t>
            </a:r>
          </a:p>
          <a:p>
            <a:endParaRPr lang="ru-R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 </a:t>
            </a:r>
            <a:r>
              <a:rPr lang="ru-RU" b="1" dirty="0" smtClean="0"/>
              <a:t>О методических рекомендациях по содержательному ведению ИС МЭДК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 Разное.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sz="2400" dirty="0"/>
          </a:p>
        </p:txBody>
      </p:sp>
      <p:pic>
        <p:nvPicPr>
          <p:cNvPr id="15" name="Рисунок 14" descr="Об итогах третьего мониторинга вовлеченности  субъектов Российской Федерации в реализацию проекта «500+»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81" y="908720"/>
            <a:ext cx="1006858" cy="684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088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029" y="1340768"/>
            <a:ext cx="8813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1071563" y="152400"/>
            <a:ext cx="7596188" cy="6775450"/>
            <a:chOff x="675" y="96"/>
            <a:chExt cx="4785" cy="4268"/>
          </a:xfrm>
        </p:grpSpPr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675" y="96"/>
              <a:ext cx="47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  <a:latin typeface="Calibri" pitchFamily="34" charset="0"/>
                </a:rPr>
                <a:t>Департамент образования Ивановской области</a:t>
              </a:r>
            </a:p>
          </p:txBody>
        </p:sp>
        <p:sp>
          <p:nvSpPr>
            <p:cNvPr id="2056" name="Text Box 7"/>
            <p:cNvSpPr txBox="1">
              <a:spLocks noChangeArrowheads="1"/>
            </p:cNvSpPr>
            <p:nvPr/>
          </p:nvSpPr>
          <p:spPr bwMode="auto">
            <a:xfrm>
              <a:off x="1020" y="4152"/>
              <a:ext cx="3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5750" y="71438"/>
            <a:ext cx="8429625" cy="715962"/>
            <a:chOff x="285750" y="71438"/>
            <a:chExt cx="8429625" cy="715962"/>
          </a:xfrm>
        </p:grpSpPr>
        <p:grpSp>
          <p:nvGrpSpPr>
            <p:cNvPr id="9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214438" y="200253"/>
              <a:ext cx="75009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4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07504" y="787400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1993" y="1018232"/>
            <a:ext cx="8095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/>
              <a:t>                    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4"/>
          <a:stretch>
            <a:fillRect/>
          </a:stretch>
        </p:blipFill>
        <p:spPr>
          <a:xfrm>
            <a:off x="192882" y="585787"/>
            <a:ext cx="9353550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1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029" y="1340768"/>
            <a:ext cx="8813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1071563" y="152400"/>
            <a:ext cx="7596188" cy="6775450"/>
            <a:chOff x="675" y="96"/>
            <a:chExt cx="4785" cy="4268"/>
          </a:xfrm>
        </p:grpSpPr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675" y="96"/>
              <a:ext cx="47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  <a:latin typeface="Calibri" pitchFamily="34" charset="0"/>
                </a:rPr>
                <a:t>Департамент образования Ивановской области</a:t>
              </a:r>
            </a:p>
          </p:txBody>
        </p:sp>
        <p:sp>
          <p:nvSpPr>
            <p:cNvPr id="2056" name="Text Box 7"/>
            <p:cNvSpPr txBox="1">
              <a:spLocks noChangeArrowheads="1"/>
            </p:cNvSpPr>
            <p:nvPr/>
          </p:nvSpPr>
          <p:spPr bwMode="auto">
            <a:xfrm>
              <a:off x="1020" y="4152"/>
              <a:ext cx="3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5750" y="71438"/>
            <a:ext cx="8429625" cy="715962"/>
            <a:chOff x="285750" y="71438"/>
            <a:chExt cx="8429625" cy="715962"/>
          </a:xfrm>
        </p:grpSpPr>
        <p:grpSp>
          <p:nvGrpSpPr>
            <p:cNvPr id="9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214438" y="200253"/>
              <a:ext cx="75009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4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07504" y="787400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1993" y="1018232"/>
            <a:ext cx="8095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9788" y="2551837"/>
            <a:ext cx="85426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 </a:t>
            </a:r>
            <a:endParaRPr lang="ru-RU" sz="2800" dirty="0"/>
          </a:p>
        </p:txBody>
      </p:sp>
      <p:pic>
        <p:nvPicPr>
          <p:cNvPr id="14" name="Рисунок 13" descr="Об итогах третьего мониторинга вовлеченности  субъектов Российской Федерации в реализацию проекта «500+»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81" y="908720"/>
            <a:ext cx="1006858" cy="684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/>
          <p:cNvPicPr/>
          <p:nvPr/>
        </p:nvPicPr>
        <p:blipFill>
          <a:blip r:embed="rId5"/>
          <a:stretch>
            <a:fillRect/>
          </a:stretch>
        </p:blipFill>
        <p:spPr>
          <a:xfrm>
            <a:off x="-61912" y="862012"/>
            <a:ext cx="9267825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9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029" y="1340768"/>
            <a:ext cx="8813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1071563" y="152400"/>
            <a:ext cx="7596188" cy="6775450"/>
            <a:chOff x="675" y="96"/>
            <a:chExt cx="4785" cy="4268"/>
          </a:xfrm>
        </p:grpSpPr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675" y="96"/>
              <a:ext cx="47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  <a:latin typeface="Calibri" pitchFamily="34" charset="0"/>
                </a:rPr>
                <a:t>Департамент образования Ивановской области</a:t>
              </a:r>
            </a:p>
          </p:txBody>
        </p:sp>
        <p:sp>
          <p:nvSpPr>
            <p:cNvPr id="2056" name="Text Box 7"/>
            <p:cNvSpPr txBox="1">
              <a:spLocks noChangeArrowheads="1"/>
            </p:cNvSpPr>
            <p:nvPr/>
          </p:nvSpPr>
          <p:spPr bwMode="auto">
            <a:xfrm>
              <a:off x="1020" y="4152"/>
              <a:ext cx="3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5750" y="71438"/>
            <a:ext cx="8429625" cy="715962"/>
            <a:chOff x="285750" y="71438"/>
            <a:chExt cx="8429625" cy="715962"/>
          </a:xfrm>
        </p:grpSpPr>
        <p:grpSp>
          <p:nvGrpSpPr>
            <p:cNvPr id="9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214438" y="200253"/>
              <a:ext cx="75009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4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07504" y="787400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1993" y="1018232"/>
            <a:ext cx="809599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13" name="Рисунок 12"/>
          <p:cNvPicPr/>
          <p:nvPr/>
        </p:nvPicPr>
        <p:blipFill>
          <a:blip r:embed="rId4"/>
          <a:stretch>
            <a:fillRect/>
          </a:stretch>
        </p:blipFill>
        <p:spPr>
          <a:xfrm>
            <a:off x="28575" y="828675"/>
            <a:ext cx="908685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4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1071563" y="152400"/>
            <a:ext cx="7596188" cy="6775450"/>
            <a:chOff x="675" y="96"/>
            <a:chExt cx="4785" cy="4268"/>
          </a:xfrm>
        </p:grpSpPr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675" y="96"/>
              <a:ext cx="47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  <a:latin typeface="Calibri" pitchFamily="34" charset="0"/>
                </a:rPr>
                <a:t>Департамент образования Ивановской области</a:t>
              </a:r>
            </a:p>
          </p:txBody>
        </p:sp>
        <p:sp>
          <p:nvSpPr>
            <p:cNvPr id="2056" name="Text Box 7"/>
            <p:cNvSpPr txBox="1">
              <a:spLocks noChangeArrowheads="1"/>
            </p:cNvSpPr>
            <p:nvPr/>
          </p:nvSpPr>
          <p:spPr bwMode="auto">
            <a:xfrm>
              <a:off x="1020" y="4152"/>
              <a:ext cx="3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5750" y="71438"/>
            <a:ext cx="8429625" cy="715962"/>
            <a:chOff x="285750" y="71438"/>
            <a:chExt cx="8429625" cy="715962"/>
          </a:xfrm>
        </p:grpSpPr>
        <p:grpSp>
          <p:nvGrpSpPr>
            <p:cNvPr id="9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214438" y="200253"/>
              <a:ext cx="75009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4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79513" y="1052522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3" y="936669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2800" b="1" dirty="0" smtClean="0">
              <a:solidFill>
                <a:srgbClr val="0000FF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2800" b="1" dirty="0">
              <a:solidFill>
                <a:srgbClr val="0000FF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2800" b="1" dirty="0" smtClean="0">
                <a:solidFill>
                  <a:srgbClr val="0000FF"/>
                </a:solidFill>
                <a:latin typeface="Verdana"/>
                <a:cs typeface="+mn-cs"/>
              </a:rPr>
              <a:t> </a:t>
            </a:r>
            <a:endParaRPr lang="ru-RU" sz="2800" b="1" dirty="0">
              <a:solidFill>
                <a:srgbClr val="CC0000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2800" b="1" dirty="0">
              <a:solidFill>
                <a:srgbClr val="CC0000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2800" b="1" dirty="0">
              <a:solidFill>
                <a:srgbClr val="CC0000"/>
              </a:solidFill>
              <a:latin typeface="Verdana"/>
              <a:cs typeface="+mn-cs"/>
            </a:endParaRPr>
          </a:p>
          <a:p>
            <a:pPr marL="0" lvl="1" algn="ctr"/>
            <a:endParaRPr lang="ru-RU" b="1" dirty="0" smtClean="0">
              <a:solidFill>
                <a:srgbClr val="FF0000"/>
              </a:solidFill>
              <a:latin typeface="Calibri"/>
              <a:cs typeface="+mn-cs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4"/>
          <a:stretch>
            <a:fillRect/>
          </a:stretch>
        </p:blipFill>
        <p:spPr>
          <a:xfrm>
            <a:off x="33337" y="485775"/>
            <a:ext cx="9077325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3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1071563" y="152400"/>
            <a:ext cx="7596188" cy="6775450"/>
            <a:chOff x="675" y="96"/>
            <a:chExt cx="4785" cy="4268"/>
          </a:xfrm>
        </p:grpSpPr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675" y="96"/>
              <a:ext cx="47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  <a:latin typeface="Calibri" pitchFamily="34" charset="0"/>
                </a:rPr>
                <a:t>Департамент образования Ивановской области</a:t>
              </a:r>
            </a:p>
          </p:txBody>
        </p:sp>
        <p:sp>
          <p:nvSpPr>
            <p:cNvPr id="2056" name="Text Box 7"/>
            <p:cNvSpPr txBox="1">
              <a:spLocks noChangeArrowheads="1"/>
            </p:cNvSpPr>
            <p:nvPr/>
          </p:nvSpPr>
          <p:spPr bwMode="auto">
            <a:xfrm>
              <a:off x="1020" y="4152"/>
              <a:ext cx="3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5750" y="71438"/>
            <a:ext cx="8429625" cy="715962"/>
            <a:chOff x="285750" y="71438"/>
            <a:chExt cx="8429625" cy="715962"/>
          </a:xfrm>
        </p:grpSpPr>
        <p:grpSp>
          <p:nvGrpSpPr>
            <p:cNvPr id="9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214438" y="200253"/>
              <a:ext cx="75009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4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79513" y="1052522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3" y="936669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2800" b="1" dirty="0" smtClean="0">
              <a:solidFill>
                <a:srgbClr val="0000FF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2800" b="1" dirty="0">
              <a:solidFill>
                <a:srgbClr val="0000FF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2800" b="1" dirty="0" smtClean="0">
                <a:solidFill>
                  <a:srgbClr val="0000FF"/>
                </a:solidFill>
                <a:latin typeface="Verdana"/>
                <a:cs typeface="+mn-cs"/>
              </a:rPr>
              <a:t> </a:t>
            </a:r>
            <a:endParaRPr lang="ru-RU" sz="2800" b="1" dirty="0">
              <a:solidFill>
                <a:srgbClr val="CC0000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2800" b="1" dirty="0">
              <a:solidFill>
                <a:srgbClr val="CC0000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2800" b="1" dirty="0">
              <a:solidFill>
                <a:srgbClr val="CC0000"/>
              </a:solidFill>
              <a:latin typeface="Verdana"/>
              <a:cs typeface="+mn-cs"/>
            </a:endParaRPr>
          </a:p>
          <a:p>
            <a:pPr marL="0" lvl="1" algn="ctr"/>
            <a:endParaRPr lang="ru-RU" b="1" dirty="0" smtClean="0">
              <a:solidFill>
                <a:srgbClr val="FF0000"/>
              </a:solidFill>
              <a:latin typeface="Calibri"/>
              <a:cs typeface="+mn-cs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4"/>
          <a:stretch>
            <a:fillRect/>
          </a:stretch>
        </p:blipFill>
        <p:spPr>
          <a:xfrm>
            <a:off x="-9525" y="490537"/>
            <a:ext cx="9163050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4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1071563" y="152400"/>
            <a:ext cx="7596188" cy="6775450"/>
            <a:chOff x="675" y="96"/>
            <a:chExt cx="4785" cy="4268"/>
          </a:xfrm>
        </p:grpSpPr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675" y="96"/>
              <a:ext cx="47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  <a:latin typeface="Calibri" pitchFamily="34" charset="0"/>
                </a:rPr>
                <a:t>Департамент образования Ивановской области</a:t>
              </a:r>
            </a:p>
          </p:txBody>
        </p:sp>
        <p:sp>
          <p:nvSpPr>
            <p:cNvPr id="2056" name="Text Box 7"/>
            <p:cNvSpPr txBox="1">
              <a:spLocks noChangeArrowheads="1"/>
            </p:cNvSpPr>
            <p:nvPr/>
          </p:nvSpPr>
          <p:spPr bwMode="auto">
            <a:xfrm>
              <a:off x="1020" y="4152"/>
              <a:ext cx="3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5750" y="71438"/>
            <a:ext cx="8429625" cy="715962"/>
            <a:chOff x="285750" y="71438"/>
            <a:chExt cx="8429625" cy="715962"/>
          </a:xfrm>
        </p:grpSpPr>
        <p:grpSp>
          <p:nvGrpSpPr>
            <p:cNvPr id="9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214438" y="200253"/>
              <a:ext cx="75009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4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79513" y="1052522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3" y="936669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2800" b="1" dirty="0" smtClean="0">
              <a:solidFill>
                <a:srgbClr val="0000FF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2800" b="1" dirty="0">
              <a:solidFill>
                <a:srgbClr val="0000FF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2800" b="1" dirty="0" smtClean="0">
                <a:solidFill>
                  <a:srgbClr val="0000FF"/>
                </a:solidFill>
                <a:latin typeface="Verdana"/>
                <a:cs typeface="+mn-cs"/>
              </a:rPr>
              <a:t> </a:t>
            </a:r>
            <a:endParaRPr lang="ru-RU" sz="2800" b="1" dirty="0">
              <a:solidFill>
                <a:srgbClr val="CC0000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2800" b="1" dirty="0">
              <a:solidFill>
                <a:srgbClr val="CC0000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2800" b="1" dirty="0">
              <a:solidFill>
                <a:srgbClr val="CC0000"/>
              </a:solidFill>
              <a:latin typeface="Verdana"/>
              <a:cs typeface="+mn-cs"/>
            </a:endParaRPr>
          </a:p>
          <a:p>
            <a:pPr marL="0" lvl="1" algn="ctr"/>
            <a:endParaRPr lang="ru-RU" b="1" dirty="0" smtClean="0">
              <a:solidFill>
                <a:srgbClr val="FF0000"/>
              </a:solidFill>
              <a:latin typeface="Calibri"/>
              <a:cs typeface="+mn-cs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447675"/>
            <a:ext cx="914400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0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1071563" y="152400"/>
            <a:ext cx="7596188" cy="6775450"/>
            <a:chOff x="675" y="96"/>
            <a:chExt cx="4785" cy="4268"/>
          </a:xfrm>
        </p:grpSpPr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675" y="96"/>
              <a:ext cx="47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  <a:latin typeface="Calibri" pitchFamily="34" charset="0"/>
                </a:rPr>
                <a:t>Департамент образования Ивановской области</a:t>
              </a:r>
            </a:p>
          </p:txBody>
        </p:sp>
        <p:sp>
          <p:nvSpPr>
            <p:cNvPr id="2056" name="Text Box 7"/>
            <p:cNvSpPr txBox="1">
              <a:spLocks noChangeArrowheads="1"/>
            </p:cNvSpPr>
            <p:nvPr/>
          </p:nvSpPr>
          <p:spPr bwMode="auto">
            <a:xfrm>
              <a:off x="1020" y="4152"/>
              <a:ext cx="3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5750" y="71438"/>
            <a:ext cx="8429625" cy="715962"/>
            <a:chOff x="285750" y="71438"/>
            <a:chExt cx="8429625" cy="715962"/>
          </a:xfrm>
        </p:grpSpPr>
        <p:grpSp>
          <p:nvGrpSpPr>
            <p:cNvPr id="9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214438" y="200253"/>
              <a:ext cx="75009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4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79513" y="1052522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3" y="936669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2800" b="1" dirty="0" smtClean="0">
              <a:solidFill>
                <a:srgbClr val="0000FF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2800" b="1" dirty="0">
              <a:solidFill>
                <a:srgbClr val="0000FF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2800" b="1" dirty="0" smtClean="0">
                <a:solidFill>
                  <a:srgbClr val="0000FF"/>
                </a:solidFill>
                <a:latin typeface="Verdana"/>
                <a:cs typeface="+mn-cs"/>
              </a:rPr>
              <a:t> </a:t>
            </a:r>
            <a:endParaRPr lang="ru-RU" sz="2800" b="1" dirty="0" smtClean="0">
              <a:solidFill>
                <a:srgbClr val="CC0000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2800" b="1" dirty="0">
              <a:solidFill>
                <a:srgbClr val="CC0000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2800" b="1" dirty="0">
              <a:solidFill>
                <a:srgbClr val="CC0000"/>
              </a:solidFill>
              <a:latin typeface="Verdana"/>
              <a:cs typeface="+mn-cs"/>
            </a:endParaRPr>
          </a:p>
          <a:p>
            <a:pPr marL="0" lvl="1" algn="ctr"/>
            <a:endParaRPr lang="ru-RU" b="1" dirty="0" smtClean="0">
              <a:solidFill>
                <a:srgbClr val="FF0000"/>
              </a:solidFill>
              <a:latin typeface="Calibri"/>
              <a:cs typeface="+mn-cs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4"/>
          <a:stretch>
            <a:fillRect/>
          </a:stretch>
        </p:blipFill>
        <p:spPr>
          <a:xfrm>
            <a:off x="-42862" y="476250"/>
            <a:ext cx="9229725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5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11893</TotalTime>
  <Words>269</Words>
  <Application>Microsoft Office PowerPoint</Application>
  <PresentationFormat>Экран (4:3)</PresentationFormat>
  <Paragraphs>138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Безбородова Н.В.</dc:creator>
  <cp:lastModifiedBy>Любовь Юрьевна  Малкова</cp:lastModifiedBy>
  <cp:revision>996</cp:revision>
  <cp:lastPrinted>2021-12-07T10:10:10Z</cp:lastPrinted>
  <dcterms:created xsi:type="dcterms:W3CDTF">2011-02-19T07:51:40Z</dcterms:created>
  <dcterms:modified xsi:type="dcterms:W3CDTF">2022-04-19T06:09:41Z</dcterms:modified>
</cp:coreProperties>
</file>