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32" r:id="rId1"/>
  </p:sldMasterIdLst>
  <p:handoutMasterIdLst>
    <p:handoutMasterId r:id="rId33"/>
  </p:handoutMasterIdLst>
  <p:sldIdLst>
    <p:sldId id="300" r:id="rId2"/>
    <p:sldId id="331" r:id="rId3"/>
    <p:sldId id="315" r:id="rId4"/>
    <p:sldId id="312" r:id="rId5"/>
    <p:sldId id="303" r:id="rId6"/>
    <p:sldId id="304" r:id="rId7"/>
    <p:sldId id="282" r:id="rId8"/>
    <p:sldId id="288" r:id="rId9"/>
    <p:sldId id="289" r:id="rId10"/>
    <p:sldId id="290" r:id="rId11"/>
    <p:sldId id="291" r:id="rId12"/>
    <p:sldId id="301" r:id="rId13"/>
    <p:sldId id="292" r:id="rId14"/>
    <p:sldId id="283" r:id="rId15"/>
    <p:sldId id="305" r:id="rId16"/>
    <p:sldId id="318" r:id="rId17"/>
    <p:sldId id="306" r:id="rId18"/>
    <p:sldId id="319" r:id="rId19"/>
    <p:sldId id="307" r:id="rId20"/>
    <p:sldId id="328" r:id="rId21"/>
    <p:sldId id="329" r:id="rId22"/>
    <p:sldId id="309" r:id="rId23"/>
    <p:sldId id="320" r:id="rId24"/>
    <p:sldId id="321" r:id="rId25"/>
    <p:sldId id="322" r:id="rId26"/>
    <p:sldId id="323" r:id="rId27"/>
    <p:sldId id="324" r:id="rId28"/>
    <p:sldId id="326" r:id="rId29"/>
    <p:sldId id="327" r:id="rId30"/>
    <p:sldId id="330" r:id="rId31"/>
    <p:sldId id="302" r:id="rId32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DC4C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85" autoAdjust="0"/>
    <p:restoredTop sz="99092" autoAdjust="0"/>
  </p:normalViewPr>
  <p:slideViewPr>
    <p:cSldViewPr>
      <p:cViewPr>
        <p:scale>
          <a:sx n="124" d="100"/>
          <a:sy n="124" d="100"/>
        </p:scale>
        <p:origin x="-1290" y="-24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37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6" d="100"/>
          <a:sy n="116" d="100"/>
        </p:scale>
        <p:origin x="238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598416-CE37-49EB-AB8C-2E95AA63428E}" type="doc">
      <dgm:prSet loTypeId="urn:microsoft.com/office/officeart/2005/8/layout/hList6" loCatId="list" qsTypeId="urn:microsoft.com/office/officeart/2005/8/quickstyle/3d4" qsCatId="3D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339DCFC2-9931-44C5-A798-0C07F642D5EE}">
      <dgm:prSet custT="1"/>
      <dgm:spPr/>
      <dgm:t>
        <a:bodyPr/>
        <a:lstStyle/>
        <a:p>
          <a:pPr rtl="0"/>
          <a:r>
            <a:rPr lang="ru-RU" sz="1300" b="1" i="0" dirty="0"/>
            <a:t/>
          </a:r>
          <a:br>
            <a:rPr lang="ru-RU" sz="1300" b="1" i="0" dirty="0"/>
          </a:br>
          <a:r>
            <a:rPr lang="ru-RU" sz="1300" b="1" i="0" dirty="0"/>
            <a:t> </a:t>
          </a:r>
          <a:br>
            <a:rPr lang="ru-RU" sz="1300" b="1" i="0" dirty="0"/>
          </a:br>
          <a:r>
            <a:rPr lang="ru-RU" sz="1800" b="1" i="0" dirty="0"/>
            <a:t> </a:t>
          </a:r>
          <a:br>
            <a:rPr lang="ru-RU" sz="1800" b="1" i="0" dirty="0"/>
          </a:br>
          <a:r>
            <a:rPr lang="ru-RU" sz="1400" b="1" i="0" dirty="0"/>
            <a:t>АООП основного общего образования обучающихся с умственной отсталостью (</a:t>
          </a:r>
          <a:r>
            <a:rPr lang="ru-RU" sz="1300" b="1" i="0" dirty="0"/>
            <a:t>интеллектуальными нарушениями</a:t>
          </a:r>
          <a:r>
            <a:rPr lang="ru-RU" sz="1400" b="1" i="0" dirty="0"/>
            <a:t>) </a:t>
          </a:r>
        </a:p>
        <a:p>
          <a:pPr rtl="0"/>
          <a:r>
            <a:rPr lang="ru-RU" sz="1400" b="1" i="0" dirty="0"/>
            <a:t> 72 человека.</a:t>
          </a:r>
          <a:br>
            <a:rPr lang="ru-RU" sz="1400" b="1" i="0" dirty="0"/>
          </a:br>
          <a:r>
            <a:rPr lang="ru-RU" sz="1300" b="0" i="0" dirty="0"/>
            <a:t/>
          </a:r>
          <a:br>
            <a:rPr lang="ru-RU" sz="1300" b="0" i="0" dirty="0"/>
          </a:br>
          <a:endParaRPr lang="ru-RU" sz="1300" b="0" i="0" dirty="0"/>
        </a:p>
      </dgm:t>
    </dgm:pt>
    <dgm:pt modelId="{65B262FE-9F71-4F5D-889C-B19DFC123982}" type="parTrans" cxnId="{21C0B59A-6FBC-4656-AE3A-F77128C5C463}">
      <dgm:prSet/>
      <dgm:spPr/>
      <dgm:t>
        <a:bodyPr/>
        <a:lstStyle/>
        <a:p>
          <a:endParaRPr lang="ru-RU"/>
        </a:p>
      </dgm:t>
    </dgm:pt>
    <dgm:pt modelId="{4500EFE9-4C04-4789-814B-93E8AD0C480F}" type="sibTrans" cxnId="{21C0B59A-6FBC-4656-AE3A-F77128C5C463}">
      <dgm:prSet/>
      <dgm:spPr/>
      <dgm:t>
        <a:bodyPr/>
        <a:lstStyle/>
        <a:p>
          <a:endParaRPr lang="ru-RU"/>
        </a:p>
      </dgm:t>
    </dgm:pt>
    <dgm:pt modelId="{740E2D37-3A1E-4618-9E67-AE5CB15584E7}">
      <dgm:prSet custT="1"/>
      <dgm:spPr/>
      <dgm:t>
        <a:bodyPr/>
        <a:lstStyle/>
        <a:p>
          <a:r>
            <a:rPr lang="ru-RU" sz="1400" b="1" i="0" dirty="0"/>
            <a:t>АООП образования обучающихся с умственной отсталостью (интеллектуальными нарушениями) (Вариант 1) </a:t>
          </a:r>
        </a:p>
        <a:p>
          <a:r>
            <a:rPr lang="ru-RU" sz="1400" b="1" i="0" dirty="0"/>
            <a:t>34 человека.</a:t>
          </a:r>
          <a:endParaRPr lang="ru-RU" sz="1400" dirty="0"/>
        </a:p>
      </dgm:t>
    </dgm:pt>
    <dgm:pt modelId="{73F83190-1B66-4C6A-8AB9-F98F136B5EC3}" type="parTrans" cxnId="{2BE7B9E8-1F4A-4579-8924-B0AA1D92545A}">
      <dgm:prSet/>
      <dgm:spPr/>
      <dgm:t>
        <a:bodyPr/>
        <a:lstStyle/>
        <a:p>
          <a:endParaRPr lang="ru-RU"/>
        </a:p>
      </dgm:t>
    </dgm:pt>
    <dgm:pt modelId="{B197C24D-BD1F-4927-86EE-9821782E396E}" type="sibTrans" cxnId="{2BE7B9E8-1F4A-4579-8924-B0AA1D92545A}">
      <dgm:prSet/>
      <dgm:spPr/>
      <dgm:t>
        <a:bodyPr/>
        <a:lstStyle/>
        <a:p>
          <a:endParaRPr lang="ru-RU"/>
        </a:p>
      </dgm:t>
    </dgm:pt>
    <dgm:pt modelId="{E0239C0C-C341-4767-9BFE-BDEEDDD3DFB3}">
      <dgm:prSet custT="1"/>
      <dgm:spPr/>
      <dgm:t>
        <a:bodyPr/>
        <a:lstStyle/>
        <a:p>
          <a:r>
            <a:rPr lang="ru-RU" sz="1400" b="1" i="0" dirty="0"/>
            <a:t>АООП начального общего образования обучающихся с расстройствами аутистического спектра </a:t>
          </a:r>
        </a:p>
        <a:p>
          <a:r>
            <a:rPr lang="ru-RU" sz="1400" b="1" i="0" dirty="0"/>
            <a:t> 5 человек</a:t>
          </a:r>
          <a:endParaRPr lang="ru-RU" sz="1400" dirty="0"/>
        </a:p>
      </dgm:t>
    </dgm:pt>
    <dgm:pt modelId="{26700BBA-CB46-4BDA-AF3B-8B3603D8ADF1}" type="parTrans" cxnId="{3F8B94D7-EF75-4D82-BA5C-0E65589FBB17}">
      <dgm:prSet/>
      <dgm:spPr/>
      <dgm:t>
        <a:bodyPr/>
        <a:lstStyle/>
        <a:p>
          <a:endParaRPr lang="ru-RU"/>
        </a:p>
      </dgm:t>
    </dgm:pt>
    <dgm:pt modelId="{24224DDD-CDDF-4899-B81D-98E0EA485664}" type="sibTrans" cxnId="{3F8B94D7-EF75-4D82-BA5C-0E65589FBB17}">
      <dgm:prSet/>
      <dgm:spPr/>
      <dgm:t>
        <a:bodyPr/>
        <a:lstStyle/>
        <a:p>
          <a:endParaRPr lang="ru-RU"/>
        </a:p>
      </dgm:t>
    </dgm:pt>
    <dgm:pt modelId="{84391FE6-5536-4343-817D-A66DF7A3A9B5}">
      <dgm:prSet custT="1"/>
      <dgm:spPr/>
      <dgm:t>
        <a:bodyPr/>
        <a:lstStyle/>
        <a:p>
          <a:pPr algn="ctr"/>
          <a:r>
            <a:rPr lang="ru-RU" sz="1400" b="1" i="0" dirty="0"/>
            <a:t>АООП образования обучающихся с умеренной, тяжёлой и глубокой умственной отсталостью (интеллектуальными нарушениями), тяжёлыми и множественными нарушениями развития </a:t>
          </a:r>
        </a:p>
        <a:p>
          <a:pPr algn="ctr"/>
          <a:r>
            <a:rPr lang="ru-RU" sz="1400" b="1" i="0" dirty="0"/>
            <a:t>(Вариант 2) </a:t>
          </a:r>
        </a:p>
        <a:p>
          <a:pPr algn="ctr"/>
          <a:r>
            <a:rPr lang="ru-RU" sz="1400" b="1" i="0" dirty="0"/>
            <a:t>36 человек. </a:t>
          </a:r>
          <a:endParaRPr lang="ru-RU" sz="1400" dirty="0"/>
        </a:p>
      </dgm:t>
    </dgm:pt>
    <dgm:pt modelId="{EE8B1301-4FD0-4190-89B9-BDD10D202080}" type="parTrans" cxnId="{B0842E2F-4C0E-40A6-B090-0AB7977AA880}">
      <dgm:prSet/>
      <dgm:spPr/>
      <dgm:t>
        <a:bodyPr/>
        <a:lstStyle/>
        <a:p>
          <a:endParaRPr lang="ru-RU"/>
        </a:p>
      </dgm:t>
    </dgm:pt>
    <dgm:pt modelId="{C8666D1D-EB73-4315-B68A-967AFCE598C1}" type="sibTrans" cxnId="{B0842E2F-4C0E-40A6-B090-0AB7977AA880}">
      <dgm:prSet/>
      <dgm:spPr/>
      <dgm:t>
        <a:bodyPr/>
        <a:lstStyle/>
        <a:p>
          <a:endParaRPr lang="ru-RU"/>
        </a:p>
      </dgm:t>
    </dgm:pt>
    <dgm:pt modelId="{58255D22-8B4E-4D90-BF1F-A27FB2CE1046}" type="pres">
      <dgm:prSet presAssocID="{8A598416-CE37-49EB-AB8C-2E95AA63428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112179-0728-4812-BA0D-83B4640CD624}" type="pres">
      <dgm:prSet presAssocID="{339DCFC2-9931-44C5-A798-0C07F642D5EE}" presName="node" presStyleLbl="node1" presStyleIdx="0" presStyleCnt="4" custScaleX="1094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E77071-D144-4A2B-B9AD-C74E53E6CF36}" type="pres">
      <dgm:prSet presAssocID="{4500EFE9-4C04-4789-814B-93E8AD0C480F}" presName="sibTrans" presStyleCnt="0"/>
      <dgm:spPr/>
    </dgm:pt>
    <dgm:pt modelId="{3F90503A-38C2-42CF-902F-C8A0DE56F480}" type="pres">
      <dgm:prSet presAssocID="{E0239C0C-C341-4767-9BFE-BDEEDDD3DFB3}" presName="node" presStyleLbl="node1" presStyleIdx="1" presStyleCnt="4" custScaleX="1047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26E4AA-2C97-4574-98B7-B1EB98414D85}" type="pres">
      <dgm:prSet presAssocID="{24224DDD-CDDF-4899-B81D-98E0EA485664}" presName="sibTrans" presStyleCnt="0"/>
      <dgm:spPr/>
    </dgm:pt>
    <dgm:pt modelId="{9301DA42-476F-49DC-B286-63B5B879CD3E}" type="pres">
      <dgm:prSet presAssocID="{84391FE6-5536-4343-817D-A66DF7A3A9B5}" presName="node" presStyleLbl="node1" presStyleIdx="2" presStyleCnt="4" custScaleX="1111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1E2774-E6B8-4227-880F-AC4B3E402C01}" type="pres">
      <dgm:prSet presAssocID="{C8666D1D-EB73-4315-B68A-967AFCE598C1}" presName="sibTrans" presStyleCnt="0"/>
      <dgm:spPr/>
    </dgm:pt>
    <dgm:pt modelId="{8511FBD2-0F80-4DA5-86C2-346A37F31852}" type="pres">
      <dgm:prSet presAssocID="{740E2D37-3A1E-4618-9E67-AE5CB15584E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E7B9E8-1F4A-4579-8924-B0AA1D92545A}" srcId="{8A598416-CE37-49EB-AB8C-2E95AA63428E}" destId="{740E2D37-3A1E-4618-9E67-AE5CB15584E7}" srcOrd="3" destOrd="0" parTransId="{73F83190-1B66-4C6A-8AB9-F98F136B5EC3}" sibTransId="{B197C24D-BD1F-4927-86EE-9821782E396E}"/>
    <dgm:cxn modelId="{3F8B94D7-EF75-4D82-BA5C-0E65589FBB17}" srcId="{8A598416-CE37-49EB-AB8C-2E95AA63428E}" destId="{E0239C0C-C341-4767-9BFE-BDEEDDD3DFB3}" srcOrd="1" destOrd="0" parTransId="{26700BBA-CB46-4BDA-AF3B-8B3603D8ADF1}" sibTransId="{24224DDD-CDDF-4899-B81D-98E0EA485664}"/>
    <dgm:cxn modelId="{B0842E2F-4C0E-40A6-B090-0AB7977AA880}" srcId="{8A598416-CE37-49EB-AB8C-2E95AA63428E}" destId="{84391FE6-5536-4343-817D-A66DF7A3A9B5}" srcOrd="2" destOrd="0" parTransId="{EE8B1301-4FD0-4190-89B9-BDD10D202080}" sibTransId="{C8666D1D-EB73-4315-B68A-967AFCE598C1}"/>
    <dgm:cxn modelId="{52E8940A-02B0-4E51-8C58-F1285A18B93E}" type="presOf" srcId="{E0239C0C-C341-4767-9BFE-BDEEDDD3DFB3}" destId="{3F90503A-38C2-42CF-902F-C8A0DE56F480}" srcOrd="0" destOrd="0" presId="urn:microsoft.com/office/officeart/2005/8/layout/hList6"/>
    <dgm:cxn modelId="{518AE069-C07C-4EBB-AB9C-84BB00B7D4C9}" type="presOf" srcId="{8A598416-CE37-49EB-AB8C-2E95AA63428E}" destId="{58255D22-8B4E-4D90-BF1F-A27FB2CE1046}" srcOrd="0" destOrd="0" presId="urn:microsoft.com/office/officeart/2005/8/layout/hList6"/>
    <dgm:cxn modelId="{27896557-986E-4835-BF02-31F00F9AC340}" type="presOf" srcId="{740E2D37-3A1E-4618-9E67-AE5CB15584E7}" destId="{8511FBD2-0F80-4DA5-86C2-346A37F31852}" srcOrd="0" destOrd="0" presId="urn:microsoft.com/office/officeart/2005/8/layout/hList6"/>
    <dgm:cxn modelId="{44711D90-3D0D-4472-965C-4F83D9FA756F}" type="presOf" srcId="{339DCFC2-9931-44C5-A798-0C07F642D5EE}" destId="{06112179-0728-4812-BA0D-83B4640CD624}" srcOrd="0" destOrd="0" presId="urn:microsoft.com/office/officeart/2005/8/layout/hList6"/>
    <dgm:cxn modelId="{3B567130-2F31-42D3-BB45-8500F049E506}" type="presOf" srcId="{84391FE6-5536-4343-817D-A66DF7A3A9B5}" destId="{9301DA42-476F-49DC-B286-63B5B879CD3E}" srcOrd="0" destOrd="0" presId="urn:microsoft.com/office/officeart/2005/8/layout/hList6"/>
    <dgm:cxn modelId="{21C0B59A-6FBC-4656-AE3A-F77128C5C463}" srcId="{8A598416-CE37-49EB-AB8C-2E95AA63428E}" destId="{339DCFC2-9931-44C5-A798-0C07F642D5EE}" srcOrd="0" destOrd="0" parTransId="{65B262FE-9F71-4F5D-889C-B19DFC123982}" sibTransId="{4500EFE9-4C04-4789-814B-93E8AD0C480F}"/>
    <dgm:cxn modelId="{EF27C598-C8ED-4A89-9690-E229D8D1B6EC}" type="presParOf" srcId="{58255D22-8B4E-4D90-BF1F-A27FB2CE1046}" destId="{06112179-0728-4812-BA0D-83B4640CD624}" srcOrd="0" destOrd="0" presId="urn:microsoft.com/office/officeart/2005/8/layout/hList6"/>
    <dgm:cxn modelId="{1B4232F3-1466-40E5-983E-2B59ADA28899}" type="presParOf" srcId="{58255D22-8B4E-4D90-BF1F-A27FB2CE1046}" destId="{ACE77071-D144-4A2B-B9AD-C74E53E6CF36}" srcOrd="1" destOrd="0" presId="urn:microsoft.com/office/officeart/2005/8/layout/hList6"/>
    <dgm:cxn modelId="{346F2742-DD19-488C-805F-26C7C6E5221E}" type="presParOf" srcId="{58255D22-8B4E-4D90-BF1F-A27FB2CE1046}" destId="{3F90503A-38C2-42CF-902F-C8A0DE56F480}" srcOrd="2" destOrd="0" presId="urn:microsoft.com/office/officeart/2005/8/layout/hList6"/>
    <dgm:cxn modelId="{E8055092-575E-4F0D-B6F7-FE39DA163ECD}" type="presParOf" srcId="{58255D22-8B4E-4D90-BF1F-A27FB2CE1046}" destId="{4F26E4AA-2C97-4574-98B7-B1EB98414D85}" srcOrd="3" destOrd="0" presId="urn:microsoft.com/office/officeart/2005/8/layout/hList6"/>
    <dgm:cxn modelId="{106EF2BC-DD4E-41E3-A392-50EFC6640978}" type="presParOf" srcId="{58255D22-8B4E-4D90-BF1F-A27FB2CE1046}" destId="{9301DA42-476F-49DC-B286-63B5B879CD3E}" srcOrd="4" destOrd="0" presId="urn:microsoft.com/office/officeart/2005/8/layout/hList6"/>
    <dgm:cxn modelId="{DD6BA649-A36A-4FFF-A4B1-5384D79A8AC3}" type="presParOf" srcId="{58255D22-8B4E-4D90-BF1F-A27FB2CE1046}" destId="{601E2774-E6B8-4227-880F-AC4B3E402C01}" srcOrd="5" destOrd="0" presId="urn:microsoft.com/office/officeart/2005/8/layout/hList6"/>
    <dgm:cxn modelId="{FD96F10E-D6DC-4C09-A64E-C1D4D9FCB0F3}" type="presParOf" srcId="{58255D22-8B4E-4D90-BF1F-A27FB2CE1046}" destId="{8511FBD2-0F80-4DA5-86C2-346A37F31852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F3EC40-E3BD-4747-BC5F-5B0DEBA6FEE0}" type="doc">
      <dgm:prSet loTypeId="urn:microsoft.com/office/officeart/2005/8/layout/arrow2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F4A019C2-9FBA-41F2-A105-7DD184B1D5EA}">
      <dgm:prSet custT="1"/>
      <dgm:spPr/>
      <dgm:t>
        <a:bodyPr/>
        <a:lstStyle/>
        <a:p>
          <a:pPr rtl="0"/>
          <a:r>
            <a: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3 работника администрации школы прошли курсы повышения  квалификации в институте коррекционной педагогики Российской академии образования.</a:t>
          </a:r>
        </a:p>
      </dgm:t>
    </dgm:pt>
    <dgm:pt modelId="{61A990A5-2EEF-45E8-B6B3-F8CFEAA25FEE}" type="parTrans" cxnId="{0042F2BB-CD0E-45FF-B207-661E322D280C}">
      <dgm:prSet/>
      <dgm:spPr/>
      <dgm:t>
        <a:bodyPr/>
        <a:lstStyle/>
        <a:p>
          <a:endParaRPr lang="ru-RU"/>
        </a:p>
      </dgm:t>
    </dgm:pt>
    <dgm:pt modelId="{283BF4B3-3DDD-4793-BB65-47D9D06B2404}" type="sibTrans" cxnId="{0042F2BB-CD0E-45FF-B207-661E322D280C}">
      <dgm:prSet/>
      <dgm:spPr/>
      <dgm:t>
        <a:bodyPr/>
        <a:lstStyle/>
        <a:p>
          <a:endParaRPr lang="ru-RU"/>
        </a:p>
      </dgm:t>
    </dgm:pt>
    <dgm:pt modelId="{A34254EC-F27C-44AA-802A-A4A3E8EF0853}">
      <dgm:prSet custT="1"/>
      <dgm:spPr/>
      <dgm:t>
        <a:bodyPr/>
        <a:lstStyle/>
        <a:p>
          <a:pPr rtl="0"/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22 педагога </a:t>
          </a:r>
          <a:r>
            <a: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школы </a:t>
          </a:r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(92%)  </a:t>
          </a:r>
          <a:r>
            <a: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прошли курсы повышения квалификации в институте непрерывного образования и инноваций Ивановской области по программам «Организация работы педагога в соответствии ФГОС ОВЗ», «Формирование ЗОЖ в условиях реализации ФГОС ОВЗ», «Организация коррекционно-педагогической работы учителя логопеда, учителя дефектолога».</a:t>
          </a:r>
        </a:p>
      </dgm:t>
    </dgm:pt>
    <dgm:pt modelId="{AAA57E36-2F36-46D0-A9A2-9B8FD3D4997E}" type="parTrans" cxnId="{543143F9-9C74-4497-B1B6-62267A1FE105}">
      <dgm:prSet/>
      <dgm:spPr/>
      <dgm:t>
        <a:bodyPr/>
        <a:lstStyle/>
        <a:p>
          <a:endParaRPr lang="ru-RU"/>
        </a:p>
      </dgm:t>
    </dgm:pt>
    <dgm:pt modelId="{FA05ABA4-CCC7-486F-912A-4D40EF155FEC}" type="sibTrans" cxnId="{543143F9-9C74-4497-B1B6-62267A1FE105}">
      <dgm:prSet/>
      <dgm:spPr/>
      <dgm:t>
        <a:bodyPr/>
        <a:lstStyle/>
        <a:p>
          <a:endParaRPr lang="ru-RU"/>
        </a:p>
      </dgm:t>
    </dgm:pt>
    <dgm:pt modelId="{F8DF59A9-139F-4029-91DF-6344C19074FF}" type="pres">
      <dgm:prSet presAssocID="{3BF3EC40-E3BD-4747-BC5F-5B0DEBA6FEE0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53D0550-C022-40F4-BF7D-2171F67DC8DA}" type="pres">
      <dgm:prSet presAssocID="{3BF3EC40-E3BD-4747-BC5F-5B0DEBA6FEE0}" presName="arrow" presStyleLbl="bgShp" presStyleIdx="0" presStyleCnt="1" custScaleX="113365" custLinFactNeighborX="0" custLinFactNeighborY="-12031"/>
      <dgm:spPr/>
    </dgm:pt>
    <dgm:pt modelId="{A5AAAC21-5C1E-4A56-A9B3-1AE878372FE3}" type="pres">
      <dgm:prSet presAssocID="{3BF3EC40-E3BD-4747-BC5F-5B0DEBA6FEE0}" presName="arrowDiagram2" presStyleCnt="0"/>
      <dgm:spPr/>
    </dgm:pt>
    <dgm:pt modelId="{5329BB1D-6EF6-4B15-A4F0-1CA9CF7C8390}" type="pres">
      <dgm:prSet presAssocID="{F4A019C2-9FBA-41F2-A105-7DD184B1D5EA}" presName="bullet2a" presStyleLbl="node1" presStyleIdx="0" presStyleCnt="2" custLinFactX="100000" custLinFactY="-8391" custLinFactNeighborX="124453" custLinFactNeighborY="-100000"/>
      <dgm:spPr>
        <a:solidFill>
          <a:srgbClr val="C00000"/>
        </a:solidFill>
      </dgm:spPr>
    </dgm:pt>
    <dgm:pt modelId="{D5C9FD14-89F4-4A50-A6EB-D89C69A2A696}" type="pres">
      <dgm:prSet presAssocID="{F4A019C2-9FBA-41F2-A105-7DD184B1D5EA}" presName="textBox2a" presStyleLbl="revTx" presStyleIdx="0" presStyleCnt="2" custScaleX="1023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BC3DA7-D1F4-4D9F-8D4C-4EC53B113C07}" type="pres">
      <dgm:prSet presAssocID="{A34254EC-F27C-44AA-802A-A4A3E8EF0853}" presName="bullet2b" presStyleLbl="node1" presStyleIdx="1" presStyleCnt="2" custLinFactX="100000" custLinFactNeighborX="104712" custLinFactNeighborY="-19887"/>
      <dgm:spPr>
        <a:solidFill>
          <a:srgbClr val="C00000"/>
        </a:solidFill>
      </dgm:spPr>
    </dgm:pt>
    <dgm:pt modelId="{4176A3DB-D53F-47E5-82E2-5D4BAA78B953}" type="pres">
      <dgm:prSet presAssocID="{A34254EC-F27C-44AA-802A-A4A3E8EF0853}" presName="textBox2b" presStyleLbl="revTx" presStyleIdx="1" presStyleCnt="2" custScaleX="121058" custScaleY="82600" custLinFactNeighborX="35299" custLinFactNeighborY="33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50E0F91-78BF-49A4-A4E6-474F026B7C21}" type="presOf" srcId="{3BF3EC40-E3BD-4747-BC5F-5B0DEBA6FEE0}" destId="{F8DF59A9-139F-4029-91DF-6344C19074FF}" srcOrd="0" destOrd="0" presId="urn:microsoft.com/office/officeart/2005/8/layout/arrow2"/>
    <dgm:cxn modelId="{F178DDE7-244C-4BDE-93F5-48B990E45DBA}" type="presOf" srcId="{F4A019C2-9FBA-41F2-A105-7DD184B1D5EA}" destId="{D5C9FD14-89F4-4A50-A6EB-D89C69A2A696}" srcOrd="0" destOrd="0" presId="urn:microsoft.com/office/officeart/2005/8/layout/arrow2"/>
    <dgm:cxn modelId="{BD3FBA4D-EE6F-4D95-B0F0-2B49FF15D235}" type="presOf" srcId="{A34254EC-F27C-44AA-802A-A4A3E8EF0853}" destId="{4176A3DB-D53F-47E5-82E2-5D4BAA78B953}" srcOrd="0" destOrd="0" presId="urn:microsoft.com/office/officeart/2005/8/layout/arrow2"/>
    <dgm:cxn modelId="{543143F9-9C74-4497-B1B6-62267A1FE105}" srcId="{3BF3EC40-E3BD-4747-BC5F-5B0DEBA6FEE0}" destId="{A34254EC-F27C-44AA-802A-A4A3E8EF0853}" srcOrd="1" destOrd="0" parTransId="{AAA57E36-2F36-46D0-A9A2-9B8FD3D4997E}" sibTransId="{FA05ABA4-CCC7-486F-912A-4D40EF155FEC}"/>
    <dgm:cxn modelId="{0042F2BB-CD0E-45FF-B207-661E322D280C}" srcId="{3BF3EC40-E3BD-4747-BC5F-5B0DEBA6FEE0}" destId="{F4A019C2-9FBA-41F2-A105-7DD184B1D5EA}" srcOrd="0" destOrd="0" parTransId="{61A990A5-2EEF-45E8-B6B3-F8CFEAA25FEE}" sibTransId="{283BF4B3-3DDD-4793-BB65-47D9D06B2404}"/>
    <dgm:cxn modelId="{B74E6127-88EB-4EE2-B91B-E84667BF272F}" type="presParOf" srcId="{F8DF59A9-139F-4029-91DF-6344C19074FF}" destId="{053D0550-C022-40F4-BF7D-2171F67DC8DA}" srcOrd="0" destOrd="0" presId="urn:microsoft.com/office/officeart/2005/8/layout/arrow2"/>
    <dgm:cxn modelId="{4BCFA2B5-DB04-42B5-9525-895293485D2B}" type="presParOf" srcId="{F8DF59A9-139F-4029-91DF-6344C19074FF}" destId="{A5AAAC21-5C1E-4A56-A9B3-1AE878372FE3}" srcOrd="1" destOrd="0" presId="urn:microsoft.com/office/officeart/2005/8/layout/arrow2"/>
    <dgm:cxn modelId="{23C83293-7230-4A21-9966-7A373AF3EFEC}" type="presParOf" srcId="{A5AAAC21-5C1E-4A56-A9B3-1AE878372FE3}" destId="{5329BB1D-6EF6-4B15-A4F0-1CA9CF7C8390}" srcOrd="0" destOrd="0" presId="urn:microsoft.com/office/officeart/2005/8/layout/arrow2"/>
    <dgm:cxn modelId="{8F4F8731-9CC9-4008-AD81-AFFB23AD1968}" type="presParOf" srcId="{A5AAAC21-5C1E-4A56-A9B3-1AE878372FE3}" destId="{D5C9FD14-89F4-4A50-A6EB-D89C69A2A696}" srcOrd="1" destOrd="0" presId="urn:microsoft.com/office/officeart/2005/8/layout/arrow2"/>
    <dgm:cxn modelId="{7DF30142-8927-4757-85F6-18851697EDAC}" type="presParOf" srcId="{A5AAAC21-5C1E-4A56-A9B3-1AE878372FE3}" destId="{8ABC3DA7-D1F4-4D9F-8D4C-4EC53B113C07}" srcOrd="2" destOrd="0" presId="urn:microsoft.com/office/officeart/2005/8/layout/arrow2"/>
    <dgm:cxn modelId="{277156DC-15A8-4C1E-A2C2-AB5DEC4070B5}" type="presParOf" srcId="{A5AAAC21-5C1E-4A56-A9B3-1AE878372FE3}" destId="{4176A3DB-D53F-47E5-82E2-5D4BAA78B953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63AAC5F-7317-416B-9F59-583F25F9265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BCB2946-D70E-42DB-AFBA-F18C6929E9B5}" type="pres">
      <dgm:prSet presAssocID="{163AAC5F-7317-416B-9F59-583F25F9265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60467FF5-87FD-421E-94B5-6432DD3068F1}" type="presOf" srcId="{163AAC5F-7317-416B-9F59-583F25F92652}" destId="{6BCB2946-D70E-42DB-AFBA-F18C6929E9B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9B702F-78E8-45CA-AB90-63067D538C00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C8510-073D-430F-BF78-5F671B8C0E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7172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512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156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67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80764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4228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9437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9500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4323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7691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11/17/2021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54840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C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11/17/2021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7094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50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575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452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782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766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042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081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170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9650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751" r:id="rId19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ivkorschool2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22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6372352" y="6248400"/>
            <a:ext cx="2771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2"/>
              </a:rPr>
              <a:t>https://ivkorschool2.ru/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1219200"/>
            <a:ext cx="6908800" cy="518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10400" y="1371600"/>
            <a:ext cx="2133600" cy="93252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81000" y="152400"/>
            <a:ext cx="662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Федеральный проект «Современная школа» </a:t>
            </a:r>
          </a:p>
          <a:p>
            <a:pPr algn="ctr" fontAlgn="base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национального проекта «Образование»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685800" y="798730"/>
            <a:ext cx="6248399" cy="9325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Областное государственное казенное общеобразовательное учреждение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        «Ивановская коррекционная школа №2»</a:t>
            </a:r>
          </a:p>
        </p:txBody>
      </p:sp>
    </p:spTree>
    <p:extLst>
      <p:ext uri="{BB962C8B-B14F-4D97-AF65-F5344CB8AC3E}">
        <p14:creationId xmlns:p14="http://schemas.microsoft.com/office/powerpoint/2010/main" val="3275358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000" y="237392"/>
            <a:ext cx="3568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 набор «Дары Фребеля»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533400" y="606724"/>
            <a:ext cx="8305800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6780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Игровой набор изготовлен из качественного натурального материала (дерева и хлопка) и сопровождается комплектом методических пособий. В составе набора 14 модулей и комплект методических пособий (6 штук).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33400" y="606724"/>
            <a:ext cx="441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295400"/>
            <a:ext cx="4165600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" b="7746"/>
          <a:stretch/>
        </p:blipFill>
        <p:spPr>
          <a:xfrm>
            <a:off x="552816" y="3352800"/>
            <a:ext cx="4414838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1" t="3254" r="6683" b="8855"/>
          <a:stretch/>
        </p:blipFill>
        <p:spPr>
          <a:xfrm>
            <a:off x="5562600" y="4656990"/>
            <a:ext cx="2710473" cy="1787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7" t="4427" r="23959"/>
          <a:stretch/>
        </p:blipFill>
        <p:spPr>
          <a:xfrm>
            <a:off x="838200" y="1496837"/>
            <a:ext cx="1419756" cy="1667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9" t="4427" r="26128"/>
          <a:stretch/>
        </p:blipFill>
        <p:spPr>
          <a:xfrm>
            <a:off x="2587869" y="1479252"/>
            <a:ext cx="1393397" cy="1684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97530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5800" y="228600"/>
            <a:ext cx="7010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Аппаратно-программный комплекс для скрининг-оценки уровня психофизиологического и соматического здоровья, функциональных и адаптивных резервов организма.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38200" y="1151930"/>
            <a:ext cx="5410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685800" y="1144740"/>
            <a:ext cx="82296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Это аппаратно-программный комплекс для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скриниг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оценки уровня психофизиологического и соматического здоровья.</a:t>
            </a:r>
            <a:r>
              <a:rPr lang="ru-RU" dirty="0"/>
              <a:t>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в себя:</a:t>
            </a: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-Комплект приборов для измерения параметров физического развития: весы, ростомер, кистевой динамометр, сантиметровая лента.</a:t>
            </a: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-Программное обеспечение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«Antropo»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для оценки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трофологического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статуса и компонентного состава тела с базой данных PCNT, интегрированной c программным комплексом Центров здоровья.</a:t>
            </a: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-Программный модуль 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«Тест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Люшера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-Программный модуль для 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оценки остроты зрения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по стандарту ISO 8596:2009.</a:t>
            </a: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-Компьютерная программа оценки уровня здоровья ЗДОРОВЬЕ-ЭКСПРЕСС на основе 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анализа вариабельности сердечного ритма 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математической модели процессов развития организма.</a:t>
            </a: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-Компьютерный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кардиоусилитель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ЭК6Ц-02 с комплектом электродов на конечности.</a:t>
            </a: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-Автоматический тонометр, интегрированный с программной оболочкой PCNT.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b="18889"/>
          <a:stretch/>
        </p:blipFill>
        <p:spPr>
          <a:xfrm rot="5400000">
            <a:off x="6236672" y="4183161"/>
            <a:ext cx="2649415" cy="213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9" r="7339"/>
          <a:stretch/>
        </p:blipFill>
        <p:spPr>
          <a:xfrm>
            <a:off x="3376245" y="3925253"/>
            <a:ext cx="3018692" cy="2649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2996"/>
          <a:stretch/>
        </p:blipFill>
        <p:spPr>
          <a:xfrm rot="5400000">
            <a:off x="723167" y="4040286"/>
            <a:ext cx="2649415" cy="2419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82712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4800" y="3444196"/>
            <a:ext cx="800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Психолого-педагогическая диагностика познавательного развития детей с ОВЗ, методика Е.А.Стребелевой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81000" y="762000"/>
            <a:ext cx="5257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840208"/>
            <a:ext cx="3886200" cy="2571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023" y="4143280"/>
            <a:ext cx="3225800" cy="2403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40208"/>
            <a:ext cx="3897923" cy="2571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228600" y="161639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Психолого-педагогическая диагностика познавательного развития детей</a:t>
            </a:r>
          </a:p>
        </p:txBody>
      </p:sp>
    </p:spTree>
    <p:extLst>
      <p:ext uri="{BB962C8B-B14F-4D97-AF65-F5344CB8AC3E}">
        <p14:creationId xmlns:p14="http://schemas.microsoft.com/office/powerpoint/2010/main" val="2417339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08085" y="275465"/>
            <a:ext cx="89359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Мультимедийный интерактивный коррекционный стол 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психолога - дефектолога.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8085" y="762000"/>
            <a:ext cx="85344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Стол психолога-дефектолога в виде классической корпусной мебели с вмонтированной интерактивной системой и двумя рабочими местами (для учителя и ученика). Особенностью оборудования выступает (со стороны ученика) отсек для творчества с кинетическими материалами – это помогает проводить занятия по развитию мелкой моторики. В комплекс входит персональный компьютер, антивандальный сенсорный экран, монитор преподавателя, акустическая система, декоративный корпус, радиосистема, беспроводная клавиатура и мышь, предустановленное программное обеспечение. Благодаря интерактивному мультимедийному столу реализуются такие задачи, как становление целенаправленности и саморегуляции собственных действий,  развитие общения и взаимодействия ребенка со взрослыми и сверстниками, формирование готовности к совместной деятельности.</a:t>
            </a:r>
          </a:p>
          <a:p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340739" y="893973"/>
            <a:ext cx="5659315" cy="219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6" t="35484" r="8602" b="-1"/>
          <a:stretch/>
        </p:blipFill>
        <p:spPr>
          <a:xfrm>
            <a:off x="208085" y="3111470"/>
            <a:ext cx="4550579" cy="3104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r="7778"/>
          <a:stretch/>
        </p:blipFill>
        <p:spPr>
          <a:xfrm rot="5400000">
            <a:off x="5377680" y="2657970"/>
            <a:ext cx="3104735" cy="40117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93121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838200" y="152400"/>
            <a:ext cx="96774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lang="ru-RU" sz="1200" b="1" spc="-35" dirty="0">
                <a:solidFill>
                  <a:schemeClr val="bg1"/>
                </a:solidFill>
                <a:latin typeface="Times New Roman"/>
                <a:cs typeface="Times New Roman"/>
              </a:rPr>
              <a:t>ОБНОВЛЕНИЕ</a:t>
            </a:r>
            <a:r>
              <a:rPr lang="ru-RU" sz="1200" b="1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1200" b="1" spc="-45" dirty="0">
                <a:solidFill>
                  <a:schemeClr val="bg1"/>
                </a:solidFill>
                <a:latin typeface="Times New Roman"/>
                <a:cs typeface="Times New Roman"/>
              </a:rPr>
              <a:t>ОБОРУДОВАНИЯ / ОСНАЩЕНИЕ</a:t>
            </a:r>
            <a:r>
              <a:rPr lang="ru-RU" sz="1200" b="1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1200" b="1" spc="-50" dirty="0">
                <a:solidFill>
                  <a:schemeClr val="bg1"/>
                </a:solidFill>
                <a:latin typeface="Times New Roman"/>
                <a:cs typeface="Times New Roman"/>
              </a:rPr>
              <a:t>ПСИХОЛОГО-ПЕДАГОГИЧЕСКОГО </a:t>
            </a:r>
            <a:r>
              <a:rPr lang="ru-RU" sz="1200" b="1" spc="-15" dirty="0">
                <a:solidFill>
                  <a:schemeClr val="bg1"/>
                </a:solidFill>
                <a:latin typeface="Times New Roman"/>
                <a:cs typeface="Times New Roman"/>
              </a:rPr>
              <a:t>СОПРОВОЖДЕНИЯ</a:t>
            </a:r>
            <a:endParaRPr lang="ru-RU" sz="1200" b="1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lang="ru-RU" sz="1200" b="1" dirty="0">
                <a:solidFill>
                  <a:schemeClr val="bg1"/>
                </a:solidFill>
                <a:latin typeface="Times New Roman"/>
                <a:cs typeface="Times New Roman"/>
              </a:rPr>
              <a:t>И </a:t>
            </a:r>
            <a:r>
              <a:rPr lang="ru-RU" sz="1200" b="1" spc="-30" dirty="0">
                <a:solidFill>
                  <a:schemeClr val="bg1"/>
                </a:solidFill>
                <a:latin typeface="Times New Roman"/>
                <a:cs typeface="Times New Roman"/>
              </a:rPr>
              <a:t>КОРРЕКЦИОННОЙ</a:t>
            </a:r>
            <a:r>
              <a:rPr lang="ru-RU" sz="1200" b="1" spc="1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1200" b="1" spc="-95" dirty="0">
                <a:solidFill>
                  <a:schemeClr val="bg1"/>
                </a:solidFill>
                <a:latin typeface="Times New Roman"/>
                <a:cs typeface="Times New Roman"/>
              </a:rPr>
              <a:t>РАБОТЫ</a:t>
            </a:r>
            <a:r>
              <a:rPr lang="ru-RU" sz="1200" b="1" spc="-13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endParaRPr lang="ru-RU" sz="1200" b="1" spc="-5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lang="ru-RU" sz="1400" spc="-5" dirty="0">
                <a:solidFill>
                  <a:schemeClr val="bg1"/>
                </a:solidFill>
                <a:latin typeface="Times New Roman"/>
                <a:cs typeface="Times New Roman"/>
              </a:rPr>
              <a:t>Сенсорная комната </a:t>
            </a:r>
            <a:endParaRPr lang="ru-RU" sz="14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31" y="911919"/>
            <a:ext cx="3733800" cy="2934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991" y="901390"/>
            <a:ext cx="3928896" cy="2945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991" y="3857156"/>
            <a:ext cx="3928896" cy="28484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31" y="3879611"/>
            <a:ext cx="3733800" cy="2825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28538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457200" y="228600"/>
            <a:ext cx="8839200" cy="1120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10"/>
              </a:spcBef>
            </a:pPr>
            <a:r>
              <a:rPr lang="ru-RU" sz="1600" b="1" spc="-5" dirty="0">
                <a:solidFill>
                  <a:schemeClr val="bg1"/>
                </a:solidFill>
                <a:latin typeface="Times New Roman"/>
                <a:cs typeface="Times New Roman"/>
              </a:rPr>
              <a:t>КАБИН</a:t>
            </a:r>
            <a:r>
              <a:rPr lang="ru-RU" sz="1600" b="1" spc="-10" dirty="0">
                <a:solidFill>
                  <a:schemeClr val="bg1"/>
                </a:solidFill>
                <a:latin typeface="Times New Roman"/>
                <a:cs typeface="Times New Roman"/>
              </a:rPr>
              <a:t>Е</a:t>
            </a:r>
            <a:r>
              <a:rPr lang="ru-RU" sz="1600" b="1" dirty="0">
                <a:solidFill>
                  <a:schemeClr val="bg1"/>
                </a:solidFill>
                <a:latin typeface="Times New Roman"/>
                <a:cs typeface="Times New Roman"/>
              </a:rPr>
              <a:t>Т</a:t>
            </a:r>
            <a:r>
              <a:rPr lang="ru-RU" sz="1600" b="1" spc="-4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Times New Roman"/>
                <a:cs typeface="Times New Roman"/>
              </a:rPr>
              <a:t>ДЛЯ</a:t>
            </a:r>
            <a:r>
              <a:rPr lang="ru-RU" sz="1600" b="1" spc="-1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95" dirty="0">
                <a:solidFill>
                  <a:schemeClr val="bg1"/>
                </a:solidFill>
                <a:latin typeface="Times New Roman"/>
                <a:cs typeface="Times New Roman"/>
              </a:rPr>
              <a:t>К</a:t>
            </a:r>
            <a:r>
              <a:rPr lang="ru-RU" sz="1600" b="1" spc="-45" dirty="0">
                <a:solidFill>
                  <a:schemeClr val="bg1"/>
                </a:solidFill>
                <a:latin typeface="Times New Roman"/>
                <a:cs typeface="Times New Roman"/>
              </a:rPr>
              <a:t>ОРР</a:t>
            </a:r>
            <a:r>
              <a:rPr lang="ru-RU" sz="1600" b="1" spc="-50" dirty="0">
                <a:solidFill>
                  <a:schemeClr val="bg1"/>
                </a:solidFill>
                <a:latin typeface="Times New Roman"/>
                <a:cs typeface="Times New Roman"/>
              </a:rPr>
              <a:t>ЕК</a:t>
            </a:r>
            <a:r>
              <a:rPr lang="ru-RU" sz="1600" b="1" spc="-45" dirty="0">
                <a:solidFill>
                  <a:schemeClr val="bg1"/>
                </a:solidFill>
                <a:latin typeface="Times New Roman"/>
                <a:cs typeface="Times New Roman"/>
              </a:rPr>
              <a:t>ЦИОНН</a:t>
            </a:r>
            <a:r>
              <a:rPr lang="ru-RU" sz="1600" b="1" spc="-40" dirty="0">
                <a:solidFill>
                  <a:schemeClr val="bg1"/>
                </a:solidFill>
                <a:latin typeface="Times New Roman"/>
                <a:cs typeface="Times New Roman"/>
              </a:rPr>
              <a:t>О</a:t>
            </a:r>
            <a:r>
              <a:rPr lang="ru-RU" sz="1600" b="1" spc="-50" dirty="0">
                <a:solidFill>
                  <a:schemeClr val="bg1"/>
                </a:solidFill>
                <a:latin typeface="Times New Roman"/>
                <a:cs typeface="Times New Roman"/>
              </a:rPr>
              <a:t>-</a:t>
            </a:r>
            <a:r>
              <a:rPr lang="ru-RU" sz="1600" b="1" spc="-275" dirty="0">
                <a:solidFill>
                  <a:schemeClr val="bg1"/>
                </a:solidFill>
                <a:latin typeface="Times New Roman"/>
                <a:cs typeface="Times New Roman"/>
              </a:rPr>
              <a:t>Р</a:t>
            </a:r>
            <a:r>
              <a:rPr lang="ru-RU" sz="1600" b="1" spc="-100" dirty="0">
                <a:solidFill>
                  <a:schemeClr val="bg1"/>
                </a:solidFill>
                <a:latin typeface="Times New Roman"/>
                <a:cs typeface="Times New Roman"/>
              </a:rPr>
              <a:t>А</a:t>
            </a:r>
            <a:r>
              <a:rPr lang="ru-RU" sz="1600" b="1" spc="-55" dirty="0">
                <a:solidFill>
                  <a:schemeClr val="bg1"/>
                </a:solidFill>
                <a:latin typeface="Times New Roman"/>
                <a:cs typeface="Times New Roman"/>
              </a:rPr>
              <a:t>З</a:t>
            </a:r>
            <a:r>
              <a:rPr lang="ru-RU" sz="1600" b="1" spc="-50" dirty="0">
                <a:solidFill>
                  <a:schemeClr val="bg1"/>
                </a:solidFill>
                <a:latin typeface="Times New Roman"/>
                <a:cs typeface="Times New Roman"/>
              </a:rPr>
              <a:t>В</a:t>
            </a:r>
            <a:r>
              <a:rPr lang="ru-RU" sz="1600" b="1" spc="-45" dirty="0">
                <a:solidFill>
                  <a:schemeClr val="bg1"/>
                </a:solidFill>
                <a:latin typeface="Times New Roman"/>
                <a:cs typeface="Times New Roman"/>
              </a:rPr>
              <a:t>И</a:t>
            </a:r>
            <a:r>
              <a:rPr lang="ru-RU" sz="1600" b="1" spc="-160" dirty="0">
                <a:solidFill>
                  <a:schemeClr val="bg1"/>
                </a:solidFill>
                <a:latin typeface="Times New Roman"/>
                <a:cs typeface="Times New Roman"/>
              </a:rPr>
              <a:t>В</a:t>
            </a:r>
            <a:r>
              <a:rPr lang="ru-RU" sz="1600" b="1" spc="-55" dirty="0">
                <a:solidFill>
                  <a:schemeClr val="bg1"/>
                </a:solidFill>
                <a:latin typeface="Times New Roman"/>
                <a:cs typeface="Times New Roman"/>
              </a:rPr>
              <a:t>А</a:t>
            </a:r>
            <a:r>
              <a:rPr lang="ru-RU" sz="1600" b="1" spc="-50" dirty="0">
                <a:solidFill>
                  <a:schemeClr val="bg1"/>
                </a:solidFill>
                <a:latin typeface="Times New Roman"/>
                <a:cs typeface="Times New Roman"/>
              </a:rPr>
              <a:t>ЮЩ</a:t>
            </a:r>
            <a:r>
              <a:rPr lang="ru-RU" sz="1600" b="1" spc="-45" dirty="0">
                <a:solidFill>
                  <a:schemeClr val="bg1"/>
                </a:solidFill>
                <a:latin typeface="Times New Roman"/>
                <a:cs typeface="Times New Roman"/>
              </a:rPr>
              <a:t>И</a:t>
            </a:r>
            <a:r>
              <a:rPr lang="ru-RU" sz="1600" b="1" dirty="0">
                <a:solidFill>
                  <a:schemeClr val="bg1"/>
                </a:solidFill>
                <a:latin typeface="Times New Roman"/>
                <a:cs typeface="Times New Roman"/>
              </a:rPr>
              <a:t>Х</a:t>
            </a:r>
            <a:r>
              <a:rPr lang="ru-RU" sz="1600" b="1" spc="-8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Times New Roman"/>
                <a:cs typeface="Times New Roman"/>
              </a:rPr>
              <a:t>З</a:t>
            </a:r>
            <a:r>
              <a:rPr lang="ru-RU" sz="1600" b="1" spc="-10" dirty="0">
                <a:solidFill>
                  <a:schemeClr val="bg1"/>
                </a:solidFill>
                <a:latin typeface="Times New Roman"/>
                <a:cs typeface="Times New Roman"/>
              </a:rPr>
              <a:t>А</a:t>
            </a:r>
            <a:r>
              <a:rPr lang="ru-RU" sz="1600" b="1" dirty="0">
                <a:solidFill>
                  <a:schemeClr val="bg1"/>
                </a:solidFill>
                <a:latin typeface="Times New Roman"/>
                <a:cs typeface="Times New Roman"/>
              </a:rPr>
              <a:t>НЯТИ</a:t>
            </a:r>
            <a:r>
              <a:rPr lang="ru-RU" sz="1600" b="1" spc="5" dirty="0">
                <a:solidFill>
                  <a:schemeClr val="bg1"/>
                </a:solidFill>
                <a:latin typeface="Times New Roman"/>
                <a:cs typeface="Times New Roman"/>
              </a:rPr>
              <a:t>Й</a:t>
            </a:r>
            <a:r>
              <a:rPr lang="ru-RU" sz="1600" b="1" dirty="0">
                <a:solidFill>
                  <a:schemeClr val="bg1"/>
                </a:solidFill>
                <a:latin typeface="Times New Roman"/>
                <a:cs typeface="Times New Roman"/>
              </a:rPr>
              <a:t>  </a:t>
            </a:r>
          </a:p>
          <a:p>
            <a:pPr marL="12065" marR="5080" algn="ctr">
              <a:lnSpc>
                <a:spcPct val="100000"/>
              </a:lnSpc>
              <a:spcBef>
                <a:spcPts val="110"/>
              </a:spcBef>
            </a:pPr>
            <a:r>
              <a:rPr lang="ru-RU" sz="1600" b="1" spc="-95" dirty="0">
                <a:solidFill>
                  <a:schemeClr val="bg1"/>
                </a:solidFill>
                <a:latin typeface="Times New Roman"/>
                <a:cs typeface="Times New Roman"/>
              </a:rPr>
              <a:t>УЧИТЕЛЯ-ЛОГОПЕДА</a:t>
            </a:r>
            <a:endParaRPr lang="ru-RU" sz="16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4800" y="1143000"/>
            <a:ext cx="8305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G:\НОВЫЕ ФОТО КАБИНЕТЫ октябрь .2021\кабинет логопеда №16\20210924_1536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066800"/>
            <a:ext cx="3657600" cy="27432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29" name="Picture 5" descr="G:\НОВЫЕ ФОТО КАБИНЕТЫ октябрь .2021\кабинет логопеда №16\20210924_1536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066800"/>
            <a:ext cx="3733800" cy="27432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31" name="Picture 7" descr="G:\НОВЫЕ ФОТО КАБИНЕТЫ октябрь .2021\кабинет логопеда №16\20210924_1536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886200"/>
            <a:ext cx="3657600" cy="27432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32" name="Picture 8" descr="G:\ФОТО ДЛЯ КРЫЛОВОЙ ПО СОВРЕМ,ШКОЛЕ 28.сент. 2021\НОВЫЕ ФОТО КАБИНЕТЫ 24.09.2021\кабинет логопеда №16\20210924_1534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4800" y="3886200"/>
            <a:ext cx="3733800" cy="27432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457200" y="838200"/>
            <a:ext cx="6781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04800" y="304801"/>
            <a:ext cx="88392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5" marR="5080">
              <a:lnSpc>
                <a:spcPct val="100000"/>
              </a:lnSpc>
              <a:spcBef>
                <a:spcPts val="110"/>
              </a:spcBef>
            </a:pPr>
            <a:r>
              <a:rPr lang="ru-RU" sz="1200" b="1" dirty="0">
                <a:solidFill>
                  <a:schemeClr val="bg1"/>
                </a:solidFill>
                <a:latin typeface="Times New Roman"/>
                <a:cs typeface="Times New Roman"/>
              </a:rPr>
              <a:t>               </a:t>
            </a:r>
            <a:endParaRPr lang="ru-RU" sz="12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4800" y="1143000"/>
            <a:ext cx="8305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6" descr="G:\НОВЫЕ ФОТО КАБИНЕТЫ октябрь .2021\кабинет логопеда №16\20210924_1533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14400"/>
            <a:ext cx="3454400" cy="24384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2" descr="C:\Users\Крылов\Desktop\Новая папка\IMG_91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114800"/>
            <a:ext cx="2423980" cy="2514600"/>
          </a:xfrm>
          <a:prstGeom prst="rect">
            <a:avLst/>
          </a:prstGeom>
          <a:gradFill>
            <a:gsLst>
              <a:gs pos="0">
                <a:schemeClr val="lt1">
                  <a:tint val="97000"/>
                  <a:hueMod val="88000"/>
                  <a:satMod val="130000"/>
                  <a:lumMod val="124000"/>
                </a:schemeClr>
              </a:gs>
              <a:gs pos="100000">
                <a:schemeClr val="lt1">
                  <a:tint val="96000"/>
                  <a:shade val="88000"/>
                  <a:hueMod val="108000"/>
                  <a:satMod val="164000"/>
                  <a:lumMod val="76000"/>
                </a:schemeClr>
              </a:gs>
            </a:gsLst>
            <a:path path="circle">
              <a:fillToRect l="45000" t="65000" r="125000" b="100000"/>
            </a:path>
          </a:gradFill>
          <a:ln w="38100" cap="rnd"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</p:pic>
      <p:sp>
        <p:nvSpPr>
          <p:cNvPr id="3" name="Прямоугольник 2"/>
          <p:cNvSpPr/>
          <p:nvPr/>
        </p:nvSpPr>
        <p:spPr>
          <a:xfrm>
            <a:off x="457200" y="3581400"/>
            <a:ext cx="6934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Набор для логопеда, дефектолога </a:t>
            </a:r>
          </a:p>
        </p:txBody>
      </p:sp>
      <p:pic>
        <p:nvPicPr>
          <p:cNvPr id="2051" name="Picture 3" descr="C:\Users\Крылов\Desktop\Новая папка\IMG_91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4114800"/>
            <a:ext cx="2590800" cy="25146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53" name="Picture 5" descr="C:\Users\Крылов\Desktop\Новая папка\IMG_91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4114800"/>
            <a:ext cx="2514600" cy="25146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54" name="Picture 6" descr="C:\Users\Крылов\Desktop\Новая папка\IMG_91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8600" y="914400"/>
            <a:ext cx="3505200" cy="245994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609600" y="685800"/>
            <a:ext cx="701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228600" y="152400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Профессиональный мультимедийный образовательный интерактивный развивающий логопедический стол</a:t>
            </a:r>
            <a:endParaRPr lang="ru-RU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685800" y="3886200"/>
            <a:ext cx="6019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43000" y="152401"/>
            <a:ext cx="8001000" cy="1059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5" marR="5080">
              <a:lnSpc>
                <a:spcPct val="100000"/>
              </a:lnSpc>
              <a:spcBef>
                <a:spcPts val="110"/>
              </a:spcBef>
            </a:pPr>
            <a:r>
              <a:rPr lang="ru-RU" sz="1400" b="1" dirty="0">
                <a:solidFill>
                  <a:schemeClr val="bg1"/>
                </a:solidFill>
                <a:latin typeface="Times New Roman"/>
                <a:cs typeface="Times New Roman"/>
              </a:rPr>
              <a:t>              </a:t>
            </a:r>
            <a:r>
              <a:rPr lang="ru-RU" sz="1400" b="1" spc="-5" dirty="0">
                <a:solidFill>
                  <a:schemeClr val="bg1"/>
                </a:solidFill>
                <a:latin typeface="Times New Roman"/>
                <a:cs typeface="Times New Roman"/>
              </a:rPr>
              <a:t>КАБИН</a:t>
            </a:r>
            <a:r>
              <a:rPr lang="ru-RU" sz="1400" b="1" spc="-10" dirty="0">
                <a:solidFill>
                  <a:schemeClr val="bg1"/>
                </a:solidFill>
                <a:latin typeface="Times New Roman"/>
                <a:cs typeface="Times New Roman"/>
              </a:rPr>
              <a:t>Е</a:t>
            </a:r>
            <a:r>
              <a:rPr lang="ru-RU" sz="1400" b="1" dirty="0">
                <a:solidFill>
                  <a:schemeClr val="bg1"/>
                </a:solidFill>
                <a:latin typeface="Times New Roman"/>
                <a:cs typeface="Times New Roman"/>
              </a:rPr>
              <a:t>Т</a:t>
            </a:r>
            <a:r>
              <a:rPr lang="ru-RU" sz="1400" b="1" spc="-4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Times New Roman"/>
                <a:cs typeface="Times New Roman"/>
              </a:rPr>
              <a:t>ДЛЯ</a:t>
            </a:r>
            <a:r>
              <a:rPr lang="ru-RU" sz="1400" b="1" spc="-1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1400" b="1" spc="-95" dirty="0">
                <a:solidFill>
                  <a:schemeClr val="bg1"/>
                </a:solidFill>
                <a:latin typeface="Times New Roman"/>
                <a:cs typeface="Times New Roman"/>
              </a:rPr>
              <a:t>К</a:t>
            </a:r>
            <a:r>
              <a:rPr lang="ru-RU" sz="1400" b="1" spc="-45" dirty="0">
                <a:solidFill>
                  <a:schemeClr val="bg1"/>
                </a:solidFill>
                <a:latin typeface="Times New Roman"/>
                <a:cs typeface="Times New Roman"/>
              </a:rPr>
              <a:t>ОРР</a:t>
            </a:r>
            <a:r>
              <a:rPr lang="ru-RU" sz="1400" b="1" spc="-50" dirty="0">
                <a:solidFill>
                  <a:schemeClr val="bg1"/>
                </a:solidFill>
                <a:latin typeface="Times New Roman"/>
                <a:cs typeface="Times New Roman"/>
              </a:rPr>
              <a:t>ЕК</a:t>
            </a:r>
            <a:r>
              <a:rPr lang="ru-RU" sz="1400" b="1" spc="-45" dirty="0">
                <a:solidFill>
                  <a:schemeClr val="bg1"/>
                </a:solidFill>
                <a:latin typeface="Times New Roman"/>
                <a:cs typeface="Times New Roman"/>
              </a:rPr>
              <a:t>ЦИОНН</a:t>
            </a:r>
            <a:r>
              <a:rPr lang="ru-RU" sz="1400" b="1" spc="-40" dirty="0">
                <a:solidFill>
                  <a:schemeClr val="bg1"/>
                </a:solidFill>
                <a:latin typeface="Times New Roman"/>
                <a:cs typeface="Times New Roman"/>
              </a:rPr>
              <a:t>О</a:t>
            </a:r>
            <a:r>
              <a:rPr lang="ru-RU" sz="1400" b="1" spc="-50" dirty="0">
                <a:solidFill>
                  <a:schemeClr val="bg1"/>
                </a:solidFill>
                <a:latin typeface="Times New Roman"/>
                <a:cs typeface="Times New Roman"/>
              </a:rPr>
              <a:t>-</a:t>
            </a:r>
            <a:r>
              <a:rPr lang="ru-RU" sz="1400" b="1" spc="-275" dirty="0">
                <a:solidFill>
                  <a:schemeClr val="bg1"/>
                </a:solidFill>
                <a:latin typeface="Times New Roman"/>
                <a:cs typeface="Times New Roman"/>
              </a:rPr>
              <a:t>Р</a:t>
            </a:r>
            <a:r>
              <a:rPr lang="ru-RU" sz="1400" b="1" spc="-100" dirty="0">
                <a:solidFill>
                  <a:schemeClr val="bg1"/>
                </a:solidFill>
                <a:latin typeface="Times New Roman"/>
                <a:cs typeface="Times New Roman"/>
              </a:rPr>
              <a:t>А</a:t>
            </a:r>
            <a:r>
              <a:rPr lang="ru-RU" sz="1400" b="1" spc="-55" dirty="0">
                <a:solidFill>
                  <a:schemeClr val="bg1"/>
                </a:solidFill>
                <a:latin typeface="Times New Roman"/>
                <a:cs typeface="Times New Roman"/>
              </a:rPr>
              <a:t>З</a:t>
            </a:r>
            <a:r>
              <a:rPr lang="ru-RU" sz="1400" b="1" spc="-50" dirty="0">
                <a:solidFill>
                  <a:schemeClr val="bg1"/>
                </a:solidFill>
                <a:latin typeface="Times New Roman"/>
                <a:cs typeface="Times New Roman"/>
              </a:rPr>
              <a:t>В</a:t>
            </a:r>
            <a:r>
              <a:rPr lang="ru-RU" sz="1400" b="1" spc="-45" dirty="0">
                <a:solidFill>
                  <a:schemeClr val="bg1"/>
                </a:solidFill>
                <a:latin typeface="Times New Roman"/>
                <a:cs typeface="Times New Roman"/>
              </a:rPr>
              <a:t>И</a:t>
            </a:r>
            <a:r>
              <a:rPr lang="ru-RU" sz="1400" b="1" spc="-160" dirty="0">
                <a:solidFill>
                  <a:schemeClr val="bg1"/>
                </a:solidFill>
                <a:latin typeface="Times New Roman"/>
                <a:cs typeface="Times New Roman"/>
              </a:rPr>
              <a:t>В</a:t>
            </a:r>
            <a:r>
              <a:rPr lang="ru-RU" sz="1400" b="1" spc="-55" dirty="0">
                <a:solidFill>
                  <a:schemeClr val="bg1"/>
                </a:solidFill>
                <a:latin typeface="Times New Roman"/>
                <a:cs typeface="Times New Roman"/>
              </a:rPr>
              <a:t>А</a:t>
            </a:r>
            <a:r>
              <a:rPr lang="ru-RU" sz="1400" b="1" spc="-50" dirty="0">
                <a:solidFill>
                  <a:schemeClr val="bg1"/>
                </a:solidFill>
                <a:latin typeface="Times New Roman"/>
                <a:cs typeface="Times New Roman"/>
              </a:rPr>
              <a:t>ЮЩ</a:t>
            </a:r>
            <a:r>
              <a:rPr lang="ru-RU" sz="1400" b="1" spc="-45" dirty="0">
                <a:solidFill>
                  <a:schemeClr val="bg1"/>
                </a:solidFill>
                <a:latin typeface="Times New Roman"/>
                <a:cs typeface="Times New Roman"/>
              </a:rPr>
              <a:t>И</a:t>
            </a:r>
            <a:r>
              <a:rPr lang="ru-RU" sz="1400" b="1" dirty="0">
                <a:solidFill>
                  <a:schemeClr val="bg1"/>
                </a:solidFill>
                <a:latin typeface="Times New Roman"/>
                <a:cs typeface="Times New Roman"/>
              </a:rPr>
              <a:t>Х</a:t>
            </a:r>
            <a:r>
              <a:rPr lang="ru-RU" sz="1400" b="1" spc="-8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Times New Roman"/>
                <a:cs typeface="Times New Roman"/>
              </a:rPr>
              <a:t>З</a:t>
            </a:r>
            <a:r>
              <a:rPr lang="ru-RU" sz="1400" b="1" spc="-10" dirty="0">
                <a:solidFill>
                  <a:schemeClr val="bg1"/>
                </a:solidFill>
                <a:latin typeface="Times New Roman"/>
                <a:cs typeface="Times New Roman"/>
              </a:rPr>
              <a:t>А</a:t>
            </a:r>
            <a:r>
              <a:rPr lang="ru-RU" sz="1400" b="1" dirty="0">
                <a:solidFill>
                  <a:schemeClr val="bg1"/>
                </a:solidFill>
                <a:latin typeface="Times New Roman"/>
                <a:cs typeface="Times New Roman"/>
              </a:rPr>
              <a:t>НЯТИ</a:t>
            </a:r>
            <a:r>
              <a:rPr lang="ru-RU" sz="1400" b="1" spc="5" dirty="0">
                <a:solidFill>
                  <a:schemeClr val="bg1"/>
                </a:solidFill>
                <a:latin typeface="Times New Roman"/>
                <a:cs typeface="Times New Roman"/>
              </a:rPr>
              <a:t>Й</a:t>
            </a:r>
            <a:r>
              <a:rPr lang="ru-RU" sz="1400" b="1" dirty="0">
                <a:solidFill>
                  <a:schemeClr val="bg1"/>
                </a:solidFill>
                <a:latin typeface="Times New Roman"/>
                <a:cs typeface="Times New Roman"/>
              </a:rPr>
              <a:t>           </a:t>
            </a:r>
          </a:p>
          <a:p>
            <a:pPr marL="12065" marR="5080">
              <a:lnSpc>
                <a:spcPct val="100000"/>
              </a:lnSpc>
              <a:spcBef>
                <a:spcPts val="110"/>
              </a:spcBef>
            </a:pPr>
            <a:r>
              <a:rPr lang="ru-RU" sz="1400" b="1" spc="-5" dirty="0">
                <a:solidFill>
                  <a:schemeClr val="bg1"/>
                </a:solidFill>
                <a:latin typeface="Times New Roman"/>
                <a:cs typeface="Times New Roman"/>
              </a:rPr>
              <a:t>                                   </a:t>
            </a:r>
            <a:r>
              <a:rPr lang="ru-RU" sz="1400" b="1" spc="-95" dirty="0">
                <a:solidFill>
                  <a:schemeClr val="bg1"/>
                </a:solidFill>
                <a:latin typeface="Times New Roman"/>
                <a:cs typeface="Times New Roman"/>
              </a:rPr>
              <a:t> УЧИТЕЛЯ-ДЕФЕКТОЛОГА</a:t>
            </a:r>
            <a:endParaRPr lang="ru-RU" sz="14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81000" y="762000"/>
            <a:ext cx="7086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 descr="G:\НОВЫЕ ФОТО КАБИНЕТЫ октябрь .2021\кабинет учителя дефектолога№18\20210927_1558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838200"/>
            <a:ext cx="3429000" cy="257175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076" name="Picture 4" descr="G:\НОВЫЕ ФОТО КАБИНЕТЫ октябрь .2021\кабинет учителя дефектолога№18\20210927_1557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838200"/>
            <a:ext cx="3505200" cy="257175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079" name="Picture 7" descr="C:\Users\Крылов\Downloads\IMG_20211021_1059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3657600"/>
            <a:ext cx="3505200" cy="260985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080" name="Picture 8" descr="G:\НОВЫЕ ФОТО КАБИНЕТЫ октябрь .2021\кабинет учителя дефектолога№18\20210927_1556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657600"/>
            <a:ext cx="3454400" cy="25908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04800" y="152401"/>
            <a:ext cx="88392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G:\ФОТО ОБОРУДОВАНИЯ С ДЕТЬМИ\IMG_20211021_1104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657600"/>
            <a:ext cx="2903750" cy="24384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" name="Picture 3" descr="C:\Users\Крылов\Desktop\Новая папка\IMG_91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152400"/>
            <a:ext cx="2743200" cy="20574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" name="Picture 2" descr="C:\Users\Крылов\Desktop\Новая папка\IMG_91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52400"/>
            <a:ext cx="2895600" cy="20574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31" name="Picture 7" descr="C:\Users\Крылов\Desktop\Новая папка\IMG_91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152400"/>
            <a:ext cx="2778698" cy="20574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32" name="Picture 8" descr="C:\Users\Крылов\Downloads\IMG-5b10372cfed1cd354d5c21b11381e758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3657600"/>
            <a:ext cx="2729345" cy="24384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34" name="Picture 10" descr="C:\Users\Крылов\Downloads\IMG-a6edb07f2c4437826aab4e81d00da572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2200" y="3657600"/>
            <a:ext cx="2743200" cy="244951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304800" y="2514600"/>
            <a:ext cx="838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04800" y="2514600"/>
            <a:ext cx="88392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Мультимедийный интерактивный коррекционный стол дефектолога.</a:t>
            </a:r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Стол оснащен набором рабочих инструментов с анимированными героями и красочной графикой, что позволяет создать увлекательную обучающую среду в классе. Забавные герои </a:t>
            </a:r>
            <a:r>
              <a:rPr lang="ru-RU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MultiMind</a:t>
            </a:r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виде добрых инопланетных существ вовлекают детей в групповую работу и стимулируют развитие коммуникативных и социальных компетенций.</a:t>
            </a:r>
          </a:p>
          <a:p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81000" y="3429000"/>
            <a:ext cx="8458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Крылов\Desktop\Новая папка\IMG_91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599"/>
            <a:ext cx="2952752" cy="236220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5" descr="C:\Users\Крылов\Desktop\Новая папка\IMG_91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228601"/>
            <a:ext cx="2971800" cy="23622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Picture 6" descr="C:\Users\Крылов\Desktop\Новая папка\IMG_91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3886200"/>
            <a:ext cx="3733800" cy="27165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51" name="Picture 3" descr="C:\Users\Крылов\Desktop\Новая папка\IMG_91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228600"/>
            <a:ext cx="2590800" cy="23622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53" name="Picture 5" descr="C:\Users\Крылов\Desktop\Новая папка\IMG_916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3886200"/>
            <a:ext cx="4191000" cy="271277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457200" y="2828836"/>
            <a:ext cx="8305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Конструкция стола предусматривает наличие двух оборудованных рабочих мест для педагога и ученика. Особенностью стола-дефектолога выступает богатая комплектация, включающая десятки интерактивных программ, методических пособий и дидактических материалов.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685800" y="2819400"/>
            <a:ext cx="7924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685800" y="3657600"/>
            <a:ext cx="7924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7620000" cy="1071282"/>
          </a:xfrm>
        </p:spPr>
        <p:txBody>
          <a:bodyPr/>
          <a:lstStyle/>
          <a:p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2021 году  ОГКОУ «Ивановская   коррекционная     школа    №2» приняла  участие в федеральном проекте «Современная школа» </a:t>
            </a:r>
            <a:b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национального проекта «Образование».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371599"/>
            <a:ext cx="7772400" cy="5029197"/>
          </a:xfrm>
        </p:spPr>
        <p:txBody>
          <a:bodyPr>
            <a:normAutofit fontScale="25000" lnSpcReduction="20000"/>
          </a:bodyPr>
          <a:lstStyle/>
          <a:p>
            <a:pPr fontAlgn="base">
              <a:buNone/>
            </a:pPr>
            <a:r>
              <a:rPr lang="ru-RU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 мероприятия:</a:t>
            </a:r>
          </a:p>
          <a:p>
            <a:pPr fontAlgn="base">
              <a:buNone/>
            </a:pPr>
            <a:r>
              <a:rPr lang="ru-RU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      Создание современных условий обучения и воспитания обучающихся  через обновление инфраструктуры школы,  изменение содержания и повышение качества образовательного процесса.</a:t>
            </a:r>
          </a:p>
          <a:p>
            <a:pPr fontAlgn="base">
              <a:buNone/>
            </a:pPr>
            <a:r>
              <a:rPr lang="ru-RU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</a:t>
            </a:r>
            <a:r>
              <a:rPr lang="ru-RU" sz="48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направления деятельности:</a:t>
            </a:r>
            <a:endParaRPr lang="ru-RU" sz="4800" dirty="0" smtClean="0">
              <a:solidFill>
                <a:schemeClr val="bg1"/>
              </a:solidFill>
            </a:endParaRPr>
          </a:p>
          <a:p>
            <a:pPr fontAlgn="base">
              <a:buNone/>
            </a:pPr>
            <a:r>
              <a:rPr lang="ru-RU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1.Обновление учебных мастерских для реализации предметной области «Технология» по профилям:</a:t>
            </a:r>
          </a:p>
          <a:p>
            <a:pPr fontAlgn="base">
              <a:buNone/>
            </a:pPr>
            <a:r>
              <a:rPr lang="ru-RU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 - «Швейное дело»,</a:t>
            </a:r>
          </a:p>
          <a:p>
            <a:pPr fontAlgn="base">
              <a:buNone/>
            </a:pPr>
            <a:r>
              <a:rPr lang="ru-RU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- «Столярное дело». </a:t>
            </a:r>
          </a:p>
          <a:p>
            <a:pPr fontAlgn="base">
              <a:buNone/>
            </a:pPr>
            <a:r>
              <a:rPr lang="ru-RU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2.Оснащение учебных мастерских  для реализации предметной области «Технология» по профилям:</a:t>
            </a:r>
          </a:p>
          <a:p>
            <a:pPr fontAlgn="base">
              <a:buNone/>
            </a:pPr>
            <a:r>
              <a:rPr lang="ru-RU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      - «Картонажно-переплетное дело»,</a:t>
            </a:r>
          </a:p>
          <a:p>
            <a:pPr fontAlgn="base">
              <a:buNone/>
            </a:pPr>
            <a:r>
              <a:rPr lang="ru-RU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- «Ткачество».</a:t>
            </a:r>
          </a:p>
          <a:p>
            <a:pPr fontAlgn="base">
              <a:buNone/>
            </a:pPr>
            <a:r>
              <a:rPr lang="ru-RU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3.Оснащение кабинетов и помещений для реализации программ дополнительного образования по профилям  дополнительного образования «Декоративно-прикладное искусство» и  «Ткачество».</a:t>
            </a:r>
          </a:p>
          <a:p>
            <a:pPr lvl="0" fontAlgn="base">
              <a:buNone/>
            </a:pPr>
            <a:r>
              <a:rPr lang="ru-RU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4.Обновление учебно-методического оборудования  кабинетов специалистов психолого-педагогического сопровождения: педагога-психолога, учителя-логопеда. Оснащение кабинета учителя-дефектолога.</a:t>
            </a:r>
          </a:p>
          <a:p>
            <a:pPr fontAlgn="base">
              <a:buNone/>
            </a:pPr>
            <a:r>
              <a:rPr lang="ru-RU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5. Обновление и оснащение учебных кабинетов для организации доступного общего образования  обучающихся с ОВЗ и  инвалидностью.</a:t>
            </a:r>
          </a:p>
          <a:p>
            <a:pPr fontAlgn="base">
              <a:buNone/>
            </a:pPr>
            <a:r>
              <a:rPr lang="ru-RU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 . Повышение квалификации педагогических работников по современным технологиям преподавания учебных предметов, психолого-педагогического сопровождения  и новым направлениям  дополнительного образования.</a:t>
            </a:r>
          </a:p>
          <a:p>
            <a:pPr>
              <a:buNone/>
            </a:pPr>
            <a:r>
              <a:rPr lang="ru-RU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 .Создание условий для повышения компетентности родителей (законных представителей) обучающихся в вопросах образования и воспитания будущих граждан Российской Федерации, в том числе через расширение сферы деятельности регионального консультационного центра «Диалог».</a:t>
            </a:r>
          </a:p>
          <a:p>
            <a:pPr fontAlgn="base"/>
            <a:endParaRPr lang="ru-RU" sz="4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dirty="0">
              <a:solidFill>
                <a:schemeClr val="bg1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609600" y="1219200"/>
            <a:ext cx="7086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055380" cy="461682"/>
          </a:xfrm>
        </p:spPr>
        <p:txBody>
          <a:bodyPr/>
          <a:lstStyle/>
          <a:p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МНОГОФУНКЦИОНАЛЬНЫЙ КАБИНЕТ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57200" y="609600"/>
            <a:ext cx="685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304800" y="685800"/>
            <a:ext cx="838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Многофункциональный кабинет предназначен для преподавания в нем любых школьных предметов и использования его в качестве консультационной площадки регионального ресурсного центра по оказанию методической помощи педагогам, работающим с детьми с ОВЗ и инвалидностью, а также семьям, воспитывающим детей с умственной отсталостью. </a:t>
            </a:r>
          </a:p>
        </p:txBody>
      </p:sp>
      <p:pic>
        <p:nvPicPr>
          <p:cNvPr id="5122" name="Picture 2" descr="G:\НОВЫЕ ФОТО КАБИНЕТЫ октябрь .2021\кабинет музыки №12\20210927_1546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828800"/>
            <a:ext cx="3352800" cy="25146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123" name="Picture 3" descr="G:\НОВЫЕ ФОТО КАБИНЕТЫ октябрь .2021\кабинет музыки №12\20210927_1549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828800"/>
            <a:ext cx="3352800" cy="25146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124" name="Picture 4" descr="G:\ФОТО ОБОРУДОВАНИЯ С ДЕТЬМИ\IMG_20211021_1052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495800"/>
            <a:ext cx="2667000" cy="20574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125" name="Picture 5" descr="G:\ФОТО ОБОРУДОВАНИЯ С ДЕТЬМИ\IMG_20211021_105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4495800"/>
            <a:ext cx="2743200" cy="20574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126" name="Picture 6" descr="G:\ФОТО ОБОРУДОВАНИЯ С ДЕТЬМИ\IMG_20211021_1052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4495800"/>
            <a:ext cx="2717800" cy="203835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ФОТО ОБОРУДОВАНИЯ С ДЕТЬМИ\IMG_20211021_1045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133600"/>
            <a:ext cx="2819400" cy="38100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48" name="Picture 4" descr="C:\Users\Крылов\Desktop\c7f46353fddaaa3bfa747e4ea83dcbf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1" y="2133600"/>
            <a:ext cx="2819400" cy="38100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33400" y="838200"/>
            <a:ext cx="7848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трёх учебных кабинетах установлены современные интерактивные комплексы, позволяющие значительно повысить эффективность образовательного процесса, сделать урок более увлекательным, активизировать обучающихся и максимально вовлечь их в учебный процесс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304800"/>
            <a:ext cx="40484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ИНТЕРАКТИВНЫЕ КОМПЛЕКСЫ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685800" y="685800"/>
            <a:ext cx="670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1" name="Picture 7" descr="G:\ФОТО ОБОРУДОВАНИЯ С ДЕТЬМИ\IMG_20211021_1052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2133600"/>
            <a:ext cx="2667000" cy="38100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7055380" cy="1400530"/>
          </a:xfrm>
        </p:spPr>
        <p:txBody>
          <a:bodyPr/>
          <a:lstStyle/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ТРУДОВЫЕ МАСТЕРСКИЕ  (СТОЛЯРНОЕ ДЕЛО)</a:t>
            </a:r>
          </a:p>
        </p:txBody>
      </p:sp>
      <p:pic>
        <p:nvPicPr>
          <p:cNvPr id="4098" name="Picture 2" descr="G:\НОВЫЕ ФОТО КАБИНЕТЫ октябрь .2021\кабинет столярного дела Ежиков\20210908_1348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066800"/>
            <a:ext cx="3556000" cy="26670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100" name="Picture 4" descr="G:\НОВЫЕ ФОТО КАБИНЕТЫ октябрь .2021\кабинет столярного дела Ежиков\20210908_1347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0"/>
            <a:ext cx="3556000" cy="26670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Рисунок 5" descr="20210908_1348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14800" y="1066800"/>
            <a:ext cx="3556000" cy="26670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101" name="Picture 5" descr="G:\НОВЫЕ ФОТО КАБИНЕТЫ октябрь .2021\кабинет столярного дела Ежиков\20210908_1347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4800" y="3810000"/>
            <a:ext cx="3556000" cy="26670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533400" y="762000"/>
            <a:ext cx="6248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:\НОВЫЕ ФОТО КАБИНЕТЫ октябрь .2021\кабинет столярного дела Ежиков\20210811_113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733800"/>
            <a:ext cx="3810000" cy="28575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123" name="Picture 3" descr="G:\НОВЫЕ ФОТО КАБИНЕТЫ октябрь .2021\кабинет столярного дела Ежиков\20210908_1348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733800"/>
            <a:ext cx="3790029" cy="28956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124" name="Picture 4" descr="G:\НОВЫЕ ФОТО КАБИНЕТЫ октябрь .2021\кабинет столярного дела Ежиков\20210908_134412 -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228600"/>
            <a:ext cx="6019800" cy="20574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2895600" y="2514600"/>
            <a:ext cx="5486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838200" y="2514600"/>
            <a:ext cx="2057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838200" y="3505200"/>
            <a:ext cx="7696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609600" y="2514600"/>
            <a:ext cx="8001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Новое оборудование способствует формированию у обучающихся профессиональных жизненных компетенций, овладению навыками работы с современным оборудованием, что позволит выпускникам стать конкурентоспособными участниками рынка труда.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G:\ФОТО ДЛЯ КРЫЛОВОЙ ПО СОВРЕМ,ШКОЛЕ 28.сент. 2021\НОВЫЕ ФОТО КАБИНЕТЫ 24.09.2021\кабинет столярного дела комаров\20210908_1353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228600"/>
            <a:ext cx="3581400" cy="268605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074" name="Picture 2" descr="C:\Users\Крылов\Downloads\IMG_0983.JPG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124200"/>
            <a:ext cx="2286000" cy="34290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075" name="Picture 3" descr="C:\Users\Крылов\Downloads\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3124200"/>
            <a:ext cx="2571750" cy="34290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076" name="Picture 4" descr="C:\Users\Крылов\Downloads\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3124200"/>
            <a:ext cx="2514600" cy="34290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077" name="Picture 5" descr="G:\НОВЫЕ ФОТО КАБИНЕТЫ октябрь .2021\кабинет столярного дела комаров\20210908_1334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228600"/>
            <a:ext cx="3733800" cy="26670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461682"/>
          </a:xfrm>
        </p:spPr>
        <p:txBody>
          <a:bodyPr/>
          <a:lstStyle/>
          <a:p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МАСТЕРСКАЯ КАРТОНАЖНО-ПЕРЕПЛЕТНОГО ДЕЛА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33400" y="838200"/>
            <a:ext cx="685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G:\ФОТО ДЛЯ КРЫЛОВОЙ ПО СОВРЕМ,ШКОЛЕ 28.сент. 2021\НОВЫЕ ФОТО КАБИНЕТЫ 24.09.2021\30 кабинет\IMG202109241354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057400"/>
            <a:ext cx="3149600" cy="23622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29" name="Picture 5" descr="G:\ФОТО ДЛЯ КРЫЛОВОЙ ПО СОВРЕМ,ШКОЛЕ 28.сент. 2021\НОВЫЕ ФОТО КАБИНЕТЫ 24.09.2021\30 кабинет\IMG202109241354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057400"/>
            <a:ext cx="3149600" cy="23622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31" name="Picture 7" descr="G:\ФОТО ДЛЯ КРЫЛОВОЙ ПО СОВРЕМ,ШКОЛЕ 28.сент. 2021\НОВЫЕ ФОТО КАБИНЕТЫ 24.09.2021\30 кабинет\IMG202109241358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4572000"/>
            <a:ext cx="2438400" cy="18288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32" name="Picture 8" descr="G:\ФОТО ДЛЯ КРЫЛОВОЙ ПО СОВРЕМ,ШКОЛЕ 28.сент. 2021\НОВЫЕ ФОТО КАБИНЕТЫ 24.09.2021\30 кабинет\IMG202109241356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4572000"/>
            <a:ext cx="2522482" cy="18288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33" name="Picture 9" descr="G:\ФОТО ДЛЯ КРЫЛОВОЙ ПО СОВРЕМ,ШКОЛЕ 28.сент. 2021\НОВЫЕ ФОТО КАБИНЕТЫ 24.09.2021\30 кабинет\IMG202109241405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600" y="2057400"/>
            <a:ext cx="2009775" cy="23749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34" name="Picture 10" descr="G:\ФОТО ДЛЯ КРЫЛОВОЙ ПО СОВРЕМ,ШКОЛЕ 28.сент. 2021\НОВЫЕ ФОТО КАБИНЕТЫ 24.09.2021\30 кабинет\IMG_20210924_14024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3600" y="4572000"/>
            <a:ext cx="2590800" cy="175500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>
            <a:off x="381000" y="914400"/>
            <a:ext cx="8229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Благодаря освоению программы «Картонажно-переплётное дело» обучающиеся овладевают умением работать с бумагой, изучают отдельные операции и технологии по изготовлению различных изделий из бумаги, учатся выполнять как ручные, так и машинные технологические операции, знакомятся с необходимыми инструментами и оборудованием, приобретают трудовые навыки.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309282"/>
          </a:xfrm>
        </p:spPr>
        <p:txBody>
          <a:bodyPr/>
          <a:lstStyle/>
          <a:p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МАСТЕРСКАЯ ДЕКОРАТИВНО-ПРИКЛАДНОГО ИСКУССТВА. ТКАЧЕСТВО.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685800" y="838200"/>
            <a:ext cx="685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304800" y="914400"/>
            <a:ext cx="7620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Программа по ткачеству направлена на овладение обучающимися доступными видами трудовой деятельности, а также обеспечения перспективных возможностей самозанятости, в том числе для обучающихся с умеренной, тяжёлой и глубокой умственной отсталостью (интеллектуальными нарушениями), тяжёлыми множественными нарушениями развития.</a:t>
            </a:r>
          </a:p>
        </p:txBody>
      </p:sp>
      <p:pic>
        <p:nvPicPr>
          <p:cNvPr id="3074" name="Picture 2" descr="G:\НОВЫЕ ФОТО КАБИНЕТЫ октябрь .2021\кабинет ткачества\20210928_1526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133600"/>
            <a:ext cx="3200400" cy="24003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075" name="Picture 3" descr="G:\НОВЫЕ ФОТО КАБИНЕТЫ октябрь .2021\кабинет ткачества\20210928_1529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2133600"/>
            <a:ext cx="3175000" cy="238125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27" name="Picture 3" descr="C:\Users\Крылов\Downloads\IMG_20210723_1035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4648200"/>
            <a:ext cx="1688306" cy="200095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30" name="Picture 6" descr="C:\Users\Крылов\Downloads\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2133600"/>
            <a:ext cx="1828800" cy="23622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32" name="Picture 8" descr="C:\Users\Крылов\Downloads\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3200" y="4648200"/>
            <a:ext cx="2298192" cy="19812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33" name="Picture 9" descr="G:\ФОТО ОБОРУДОВАНИЯ С ДЕТЬМИ\IMG_20211018_13324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81600" y="4648200"/>
            <a:ext cx="2641600" cy="19812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055380" cy="461682"/>
          </a:xfrm>
        </p:spPr>
        <p:txBody>
          <a:bodyPr/>
          <a:lstStyle/>
          <a:p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ТРУДОВЫЕ МАСТЕРСКИЕ (ШВЕЙНОЕ ДЕЛО)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685800" y="533400"/>
            <a:ext cx="655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G:\НОВЫЕ ФОТО КАБИНЕТЫ октябрь .2021\кабинет швейного дела Ладаева\20210928_1128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828800"/>
            <a:ext cx="3505200" cy="26289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52" name="Picture 4" descr="G:\НОВЫЕ ФОТО КАБИНЕТЫ октябрь .2021\кабинет швейного дела Ладаева\20210928_1124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828800"/>
            <a:ext cx="3505200" cy="26289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53" name="Picture 5" descr="G:\НОВЫЕ ФОТО КАБИНЕТЫ октябрь .2021\кабинет швейного дела Ладаева\20210928_1125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4572000"/>
            <a:ext cx="2692400" cy="20193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54" name="Picture 6" descr="G:\НОВЫЕ ФОТО КАБИНЕТЫ октябрь .2021\кабинет швейного дела Ладаева\20210928_1125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4572000"/>
            <a:ext cx="2667000" cy="200025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55" name="Picture 7" descr="G:\НОВЫЕ ФОТО КАБИНЕТЫ октябрь .2021\кабинет швейного дела Ладаева\20210928_1115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4572000"/>
            <a:ext cx="2667000" cy="200025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381000" y="533400"/>
            <a:ext cx="7772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Программа освоения  швейного дела социализации и профессиональной ориентации  обучающихся с ограниченными возможностями здоровья, учит различным видам операций на современном швейном оборудовании, создает предпосылки для дальнейшего профессионального роста и самореализации.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НОВЫЕ ФОТО КАБИНЕТЫ октябрь .2021\кабинет швейного дела Щербакова\20210928_152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28600"/>
            <a:ext cx="3657600" cy="27432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099" name="Picture 3" descr="G:\НОВЫЕ ФОТО КАБИНЕТЫ октябрь .2021\кабинет швейного дела Щербакова\20210928_1523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228600"/>
            <a:ext cx="3657600" cy="27432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100" name="Picture 4" descr="G:\ФОТО ОБОРУДОВАНИЯ С ДЕТЬМИ\IMG-03badaf6af93847ae73f24fd9aac9a46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124200"/>
            <a:ext cx="2611436" cy="344997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101" name="Picture 5" descr="G:\ФОТО ОБОРУДОВАНИЯ С ДЕТЬМИ\IMG-3837c69ef95d515aa75724b84f694607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3124200"/>
            <a:ext cx="2514600" cy="357758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102" name="Picture 6" descr="G:\ФОТО ОБОРУДОВАНИЯ С ДЕТЬМИ\IMG-18c89aabca6c25937e2cfa5de35dbd46-V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0" y="4876800"/>
            <a:ext cx="2819400" cy="183612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103" name="Picture 7" descr="G:\ФОТО ОБОРУДОВАНИЯ С ДЕТЬМИ\IMG-4ae5c5a35db44dd14dd3ed69aff885a8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0" y="3078460"/>
            <a:ext cx="2819400" cy="169236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055380" cy="1400530"/>
          </a:xfrm>
        </p:spPr>
        <p:txBody>
          <a:bodyPr/>
          <a:lstStyle/>
          <a:p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СПОРТИВНЫЙ ЗАЛ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57200" y="685800"/>
            <a:ext cx="701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381000" y="762000"/>
            <a:ext cx="8077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Благодаря участию в проекте обновлена материально-техническая база спортивного зала: тренажеры для функциональной подготовки гимнастики, беговая дорожка, набор мячей для спортивных игр, шведские скамьи и спортивные маты.</a:t>
            </a:r>
          </a:p>
        </p:txBody>
      </p:sp>
      <p:pic>
        <p:nvPicPr>
          <p:cNvPr id="7170" name="Picture 2" descr="G:\НОВЫЕ ФОТО КАБИНЕТЫ октябрь .2021\спортзал\20210928_1541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0"/>
            <a:ext cx="4038600" cy="302895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171" name="Picture 3" descr="G:\НОВЫЕ ФОТО КАБИНЕТЫ октябрь .2021\спортзал\20210811_105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4800600"/>
            <a:ext cx="2235200" cy="16764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173" name="Picture 5" descr="C:\Users\Крылов\Downloads\IMG_20210723_1025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4800600"/>
            <a:ext cx="2286000" cy="169545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174" name="Picture 6" descr="C:\Users\Крылов\Downloads\IMG_20210723_1022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4800600"/>
            <a:ext cx="2209800" cy="165735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175" name="Picture 7" descr="C:\Users\Крылов\Downloads\IMG_20210723_1018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1524000"/>
            <a:ext cx="2057400" cy="300696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176" name="Picture 8" descr="C:\Users\Крылов\Downloads\IMG_20210723_10203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1800" y="1524000"/>
            <a:ext cx="2266950" cy="30226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500652182"/>
              </p:ext>
            </p:extLst>
          </p:nvPr>
        </p:nvGraphicFramePr>
        <p:xfrm>
          <a:off x="484710" y="1143000"/>
          <a:ext cx="835449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85800" y="381000"/>
            <a:ext cx="693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-5" dirty="0">
                <a:solidFill>
                  <a:schemeClr val="bg1"/>
                </a:solidFill>
                <a:latin typeface="Times New Roman"/>
                <a:cs typeface="Times New Roman"/>
              </a:rPr>
              <a:t>КОНТИНГЕНТ ОБРАЗОВАТЕЛЬНОЙ ОРГАНИЗАЦИИ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2021/2022 учебном году в школе обучаются 147человек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1447800"/>
            <a:ext cx="7467600" cy="3619500"/>
          </a:xfrm>
        </p:spPr>
        <p:txBody>
          <a:bodyPr/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участию школы в национальном проекте «Образование» для обучающихся с умственной отсталостью (интеллектуальными нарушениями), в том числе с умеренной, глубокой и тяжёлой умственной отсталостью, тяжёлыми множественным нарушениями развития стало доступным получение современного качественного образования, что важно для социализации выпускников, их дальнейшего профессионального самоопределения и создания предпосылок самозанятости для обучающихся с инвалидностью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92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8600" y="8792"/>
            <a:ext cx="86106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"Лучший способ сделать детей хорошими- сделать их счастливыми". </a:t>
            </a:r>
          </a:p>
          <a:p>
            <a:pPr algn="ctr"/>
            <a: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(Оскар Уайльд)</a:t>
            </a:r>
          </a:p>
          <a:p>
            <a:pPr algn="ctr"/>
            <a:endParaRPr lang="ru-RU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внимание.</a:t>
            </a:r>
          </a:p>
        </p:txBody>
      </p:sp>
    </p:spTree>
    <p:extLst>
      <p:ext uri="{BB962C8B-B14F-4D97-AF65-F5344CB8AC3E}">
        <p14:creationId xmlns:p14="http://schemas.microsoft.com/office/powerpoint/2010/main" val="241920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7772400" cy="1857730"/>
          </a:xfrm>
        </p:spPr>
        <p:txBody>
          <a:bodyPr/>
          <a:lstStyle/>
          <a:p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ПОВЫШЕНИЕ  КВАЛИФИКАЦИИ ПЕДАГОГИЧЕСКИХ РАБОТНИКОВ ПО СОВРЕМЕННЫМ ТЕХНОЛОГИЯМ ПРЕПОДАВАНИЯ УЧЕБНЫХ ПРЕДМЕТОВ, ПСИХОЛОГО-ПЕДАГОГИЧЕСКОГО СОПРОВОЖДЕНИЯ И НОВЫМ НАПРАВЛЕНИЯМ ДОПОЛНИТЕЛНОГО ОБРАЗОВАНИЯ.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026637205"/>
              </p:ext>
            </p:extLst>
          </p:nvPr>
        </p:nvGraphicFramePr>
        <p:xfrm>
          <a:off x="533400" y="1219200"/>
          <a:ext cx="7239000" cy="4724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0" name="Прямая соединительная линия 9"/>
          <p:cNvCxnSpPr/>
          <p:nvPr/>
        </p:nvCxnSpPr>
        <p:spPr>
          <a:xfrm>
            <a:off x="533400" y="1143000"/>
            <a:ext cx="6934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667000"/>
            <a:ext cx="8458200" cy="1624648"/>
          </a:xfrm>
        </p:spPr>
        <p:txBody>
          <a:bodyPr/>
          <a:lstStyle/>
          <a:p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рамках реализации федерального проекта «Современная школа» для педагогов школы оборудованы новые рабочие места. Закуплено компьютерное оборудование. Рабочее место каждого учителя оснащен компьютером, высокоскоростным интернетом, веб-камерой и звуковыми колонками, многофункциональными устройствами.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1" t="25000" r="15625"/>
          <a:stretch/>
        </p:blipFill>
        <p:spPr>
          <a:xfrm>
            <a:off x="304800" y="4343400"/>
            <a:ext cx="2598127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78" r="32500"/>
          <a:stretch/>
        </p:blipFill>
        <p:spPr>
          <a:xfrm>
            <a:off x="304800" y="152400"/>
            <a:ext cx="4038599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3" t="30000"/>
          <a:stretch/>
        </p:blipFill>
        <p:spPr>
          <a:xfrm>
            <a:off x="4648200" y="228600"/>
            <a:ext cx="3733800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r="8333"/>
          <a:stretch/>
        </p:blipFill>
        <p:spPr>
          <a:xfrm>
            <a:off x="3276600" y="4343400"/>
            <a:ext cx="2579326" cy="2341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222"/>
          <a:stretch/>
        </p:blipFill>
        <p:spPr>
          <a:xfrm>
            <a:off x="6096000" y="4343400"/>
            <a:ext cx="2667000" cy="2352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381000" y="2667000"/>
            <a:ext cx="784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57200" y="4267200"/>
            <a:ext cx="784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305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895600"/>
            <a:ext cx="8153400" cy="690282"/>
          </a:xfrm>
        </p:spPr>
        <p:txBody>
          <a:bodyPr/>
          <a:lstStyle/>
          <a:p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оснащаемых кабинетах проведен косметический ремонт, приобретена мебель для оснащения рабочих мест педагогов и системы хранения.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39624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733799"/>
            <a:ext cx="4076702" cy="2951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5"/>
          <a:stretch/>
        </p:blipFill>
        <p:spPr>
          <a:xfrm>
            <a:off x="4615972" y="3704459"/>
            <a:ext cx="3939540" cy="2987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533400" y="2895600"/>
            <a:ext cx="784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533400" y="3657600"/>
            <a:ext cx="784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0495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4121" y="304800"/>
            <a:ext cx="8839200" cy="1120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10"/>
              </a:spcBef>
            </a:pPr>
            <a:r>
              <a:rPr lang="ru-RU" sz="1600" b="1" dirty="0">
                <a:solidFill>
                  <a:schemeClr val="bg1"/>
                </a:solidFill>
                <a:latin typeface="Times New Roman"/>
                <a:cs typeface="Times New Roman"/>
              </a:rPr>
              <a:t>«</a:t>
            </a:r>
            <a:r>
              <a:rPr lang="ru-RU" sz="1600" b="1" spc="-5" dirty="0">
                <a:solidFill>
                  <a:schemeClr val="bg1"/>
                </a:solidFill>
                <a:latin typeface="Times New Roman"/>
                <a:cs typeface="Times New Roman"/>
              </a:rPr>
              <a:t>КАБИН</a:t>
            </a:r>
            <a:r>
              <a:rPr lang="ru-RU" sz="1600" b="1" spc="-10" dirty="0">
                <a:solidFill>
                  <a:schemeClr val="bg1"/>
                </a:solidFill>
                <a:latin typeface="Times New Roman"/>
                <a:cs typeface="Times New Roman"/>
              </a:rPr>
              <a:t>Е</a:t>
            </a:r>
            <a:r>
              <a:rPr lang="ru-RU" sz="1600" b="1" dirty="0">
                <a:solidFill>
                  <a:schemeClr val="bg1"/>
                </a:solidFill>
                <a:latin typeface="Times New Roman"/>
                <a:cs typeface="Times New Roman"/>
              </a:rPr>
              <a:t>Т</a:t>
            </a:r>
            <a:r>
              <a:rPr lang="ru-RU" sz="1600" b="1" spc="-4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Times New Roman"/>
                <a:cs typeface="Times New Roman"/>
              </a:rPr>
              <a:t>ДЛЯ</a:t>
            </a:r>
            <a:r>
              <a:rPr lang="ru-RU" sz="1600" b="1" spc="-1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9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600" b="1" spc="-4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ОРР</a:t>
            </a:r>
            <a:r>
              <a:rPr lang="ru-RU" sz="1600" b="1" spc="-5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ЕК</a:t>
            </a:r>
            <a:r>
              <a:rPr lang="ru-RU" sz="1600" b="1" spc="-4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ЦИОНН</a:t>
            </a:r>
            <a:r>
              <a:rPr lang="ru-RU" sz="1600" b="1" spc="-4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600" b="1" spc="-5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b="1" spc="-27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600" b="1" spc="-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600" b="1" spc="-5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600" b="1" spc="-5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600" b="1" spc="-4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600" b="1" spc="-16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600" b="1" spc="-5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600" b="1" spc="-5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ЮЩ</a:t>
            </a:r>
            <a:r>
              <a:rPr lang="ru-RU" sz="1600" b="1" spc="-4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1600" b="1" spc="-8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Times New Roman"/>
                <a:cs typeface="Times New Roman"/>
              </a:rPr>
              <a:t>З</a:t>
            </a:r>
            <a:r>
              <a:rPr lang="ru-RU" sz="1600" b="1" spc="-10" dirty="0">
                <a:solidFill>
                  <a:schemeClr val="bg1"/>
                </a:solidFill>
                <a:latin typeface="Times New Roman"/>
                <a:cs typeface="Times New Roman"/>
              </a:rPr>
              <a:t>А</a:t>
            </a:r>
            <a:r>
              <a:rPr lang="ru-RU" sz="1600" b="1" dirty="0">
                <a:solidFill>
                  <a:schemeClr val="bg1"/>
                </a:solidFill>
                <a:latin typeface="Times New Roman"/>
                <a:cs typeface="Times New Roman"/>
              </a:rPr>
              <a:t>НЯТИ</a:t>
            </a:r>
            <a:r>
              <a:rPr lang="ru-RU" sz="1600" b="1" spc="5" dirty="0">
                <a:solidFill>
                  <a:schemeClr val="bg1"/>
                </a:solidFill>
                <a:latin typeface="Times New Roman"/>
                <a:cs typeface="Times New Roman"/>
              </a:rPr>
              <a:t>Й</a:t>
            </a:r>
          </a:p>
          <a:p>
            <a:pPr marL="12065" marR="5080" algn="ctr">
              <a:lnSpc>
                <a:spcPct val="100000"/>
              </a:lnSpc>
              <a:spcBef>
                <a:spcPts val="110"/>
              </a:spcBef>
            </a:pPr>
            <a:r>
              <a:rPr lang="ru-RU" sz="1600" b="1" spc="-9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105" dirty="0">
                <a:solidFill>
                  <a:schemeClr val="bg1"/>
                </a:solidFill>
                <a:latin typeface="Times New Roman"/>
                <a:cs typeface="Times New Roman"/>
              </a:rPr>
              <a:t>ПЕДАГОГА-ПСИХОЛОГА»</a:t>
            </a:r>
            <a:endParaRPr lang="ru-RU" sz="16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" b="7117"/>
          <a:stretch/>
        </p:blipFill>
        <p:spPr>
          <a:xfrm>
            <a:off x="76087" y="1219200"/>
            <a:ext cx="2926075" cy="218236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rgbClr val="FFFFFF">
                  <a:shade val="85000"/>
                  <a:shade val="67500"/>
                  <a:satMod val="115000"/>
                </a:srgbClr>
              </a:gs>
              <a:gs pos="100000">
                <a:srgbClr val="FFFFFF">
                  <a:shade val="85000"/>
                  <a:shade val="100000"/>
                  <a:satMod val="115000"/>
                </a:srgbClr>
              </a:gs>
            </a:gsLst>
            <a:lin ang="2700000" scaled="1"/>
            <a:tileRect/>
          </a:gradFill>
          <a:ln w="88900" cap="sq">
            <a:solidFill>
              <a:srgbClr val="FFFFFF"/>
            </a:solidFill>
            <a:miter lim="800000"/>
          </a:ln>
          <a:effectLst>
            <a:softEdge rad="6350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080"/>
          <a:stretch/>
        </p:blipFill>
        <p:spPr>
          <a:xfrm>
            <a:off x="6096000" y="1219200"/>
            <a:ext cx="2892932" cy="21648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4" b="5263"/>
          <a:stretch/>
        </p:blipFill>
        <p:spPr>
          <a:xfrm>
            <a:off x="76087" y="3581400"/>
            <a:ext cx="2945519" cy="2209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1" b="5264"/>
          <a:stretch/>
        </p:blipFill>
        <p:spPr>
          <a:xfrm>
            <a:off x="6147959" y="3581400"/>
            <a:ext cx="2834671" cy="2230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65" y="1227954"/>
            <a:ext cx="2886469" cy="21648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934" y="3581471"/>
            <a:ext cx="2819400" cy="2209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762000" y="990600"/>
            <a:ext cx="6781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0228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4674" y="2410411"/>
            <a:ext cx="4819650" cy="3855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269183767"/>
              </p:ext>
            </p:extLst>
          </p:nvPr>
        </p:nvGraphicFramePr>
        <p:xfrm>
          <a:off x="1866901" y="228600"/>
          <a:ext cx="4572000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Скругленный прямоугольник 4"/>
          <p:cNvSpPr txBox="1"/>
          <p:nvPr/>
        </p:nvSpPr>
        <p:spPr>
          <a:xfrm>
            <a:off x="762000" y="143171"/>
            <a:ext cx="4536874" cy="3246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lvl="0" algn="l" defTabSz="6667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</a:t>
            </a:r>
            <a:r>
              <a:rPr lang="ru-RU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набор психолога «Приоритет»</a:t>
            </a: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451393"/>
            <a:ext cx="7467600" cy="1346940"/>
          </a:xfrm>
        </p:spPr>
        <p:txBody>
          <a:bodyPr/>
          <a:lstStyle/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Набор психолога «Приоритет»  представляет широкое поле «общения» ребёнка с деталями-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манипулятивами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 руководством педагога. Предназначен для психологического развития </a:t>
            </a:r>
            <a:b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коррекции детей, способствует обогащению внимания., зрительной, тактильной, кинестетической памяти, развитию речи, даёт возможность работать с каждым набором отдельно и организовать одновременную игру нескольких детей.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859243"/>
            <a:ext cx="2518471" cy="18888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246" y="3370413"/>
            <a:ext cx="2569269" cy="1926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394" y="1934362"/>
            <a:ext cx="2514600" cy="1885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838200" y="533400"/>
            <a:ext cx="44606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8033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65" y="608776"/>
            <a:ext cx="3963498" cy="2972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279" y="591358"/>
            <a:ext cx="3986721" cy="2990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65" y="3630192"/>
            <a:ext cx="3972289" cy="2979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280" y="3634754"/>
            <a:ext cx="3966206" cy="29746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-685800" y="28101"/>
            <a:ext cx="693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	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комплект по альтернативной коммуникации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36165" y="397433"/>
            <a:ext cx="53788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7591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3156</TotalTime>
  <Words>957</Words>
  <Application>Microsoft Office PowerPoint</Application>
  <PresentationFormat>Экран (4:3)</PresentationFormat>
  <Paragraphs>99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Ион</vt:lpstr>
      <vt:lpstr>Презентация PowerPoint</vt:lpstr>
      <vt:lpstr>В 2021 году  ОГКОУ «Ивановская   коррекционная     школа    №2» приняла  участие в федеральном проекте «Современная школа»  национального проекта «Образование».</vt:lpstr>
      <vt:lpstr>Презентация PowerPoint</vt:lpstr>
      <vt:lpstr>ПОВЫШЕНИЕ  КВАЛИФИКАЦИИ ПЕДАГОГИЧЕСКИХ РАБОТНИКОВ ПО СОВРЕМЕННЫМ ТЕХНОЛОГИЯМ ПРЕПОДАВАНИЯ УЧЕБНЫХ ПРЕДМЕТОВ, ПСИХОЛОГО-ПЕДАГОГИЧЕСКОГО СОПРОВОЖДЕНИЯ И НОВЫМ НАПРАВЛЕНИЯМ ДОПОЛНИТЕЛНОГО ОБРАЗОВАНИЯ.  </vt:lpstr>
      <vt:lpstr>В рамках реализации федерального проекта «Современная школа» для педагогов школы оборудованы новые рабочие места. Закуплено компьютерное оборудование. Рабочее место каждого учителя оснащен компьютером, высокоскоростным интернетом, веб-камерой и звуковыми колонками, многофункциональными устройствами. </vt:lpstr>
      <vt:lpstr>В оснащаемых кабинетах проведен косметический ремонт, приобретена мебель для оснащения рабочих мест педагогов и системы хранения.</vt:lpstr>
      <vt:lpstr>Презентация PowerPoint</vt:lpstr>
      <vt:lpstr>Набор психолога «Приоритет»  представляет широкое поле «общения» ребёнка с деталями-манипулятивами под руководством педагога. Предназначен для психологического развития  и коррекции детей, способствует обогащению внимания., зрительной, тактильной, кинестетической памяти, развитию речи, даёт возможность работать с каждым набором отдельно и организовать одновременную игру нескольких детей.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МНОГОФУНКЦИОНАЛЬНЫЙ КАБИНЕТ </vt:lpstr>
      <vt:lpstr>Презентация PowerPoint</vt:lpstr>
      <vt:lpstr> ТРУДОВЫЕ МАСТЕРСКИЕ  (СТОЛЯРНОЕ ДЕЛО)</vt:lpstr>
      <vt:lpstr>Презентация PowerPoint</vt:lpstr>
      <vt:lpstr>Презентация PowerPoint</vt:lpstr>
      <vt:lpstr>МАСТЕРСКАЯ КАРТОНАЖНО-ПЕРЕПЛЕТНОГО ДЕЛА</vt:lpstr>
      <vt:lpstr>МАСТЕРСКАЯ ДЕКОРАТИВНО-ПРИКЛАДНОГО ИСКУССТВА. ТКАЧЕСТВО.</vt:lpstr>
      <vt:lpstr>ТРУДОВЫЕ МАСТЕРСКИЕ (ШВЕЙНОЕ ДЕЛО)</vt:lpstr>
      <vt:lpstr>Презентация PowerPoint</vt:lpstr>
      <vt:lpstr>СПОРТИВНЫЙ ЗАЛ</vt:lpstr>
      <vt:lpstr>Благодаря участию школы в национальном проекте «Образование» для обучающихся с умственной отсталостью (интеллектуальными нарушениями), в том числе с умеренной, глубокой и тяжёлой умственной отсталостью, тяжёлыми множественным нарушениями развития стало доступным получение современного качественного образования, что важно для социализации выпускников, их дальнейшего профессионального самоопределения и создания предпосылок самозанятости для обучающихся с инвалидностью.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Светлана Валерьевна Никифорова</cp:lastModifiedBy>
  <cp:revision>222</cp:revision>
  <dcterms:created xsi:type="dcterms:W3CDTF">2021-09-27T10:23:31Z</dcterms:created>
  <dcterms:modified xsi:type="dcterms:W3CDTF">2021-11-17T12:56:31Z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2020-09-24T00:00:00Z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2021-09-27T00:00:00Z</vt:filetime>
  </property>
</Properties>
</file>