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410" r:id="rId2"/>
    <p:sldId id="604" r:id="rId3"/>
    <p:sldId id="649" r:id="rId4"/>
    <p:sldId id="654" r:id="rId5"/>
    <p:sldId id="600" r:id="rId6"/>
    <p:sldId id="664" r:id="rId7"/>
    <p:sldId id="655" r:id="rId8"/>
    <p:sldId id="647" r:id="rId9"/>
    <p:sldId id="651" r:id="rId10"/>
    <p:sldId id="665" r:id="rId11"/>
    <p:sldId id="667" r:id="rId12"/>
    <p:sldId id="656" r:id="rId13"/>
    <p:sldId id="657" r:id="rId14"/>
  </p:sldIdLst>
  <p:sldSz cx="12192000" cy="6858000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DC2"/>
    <a:srgbClr val="FFFFFF"/>
    <a:srgbClr val="002060"/>
    <a:srgbClr val="4F81BD"/>
    <a:srgbClr val="EC3F10"/>
    <a:srgbClr val="269DE6"/>
    <a:srgbClr val="28ABFC"/>
    <a:srgbClr val="138CD7"/>
    <a:srgbClr val="239DEB"/>
    <a:srgbClr val="FC7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0" autoAdjust="0"/>
    <p:restoredTop sz="91209" autoAdjust="0"/>
  </p:normalViewPr>
  <p:slideViewPr>
    <p:cSldViewPr>
      <p:cViewPr varScale="1">
        <p:scale>
          <a:sx n="106" d="100"/>
          <a:sy n="106" d="100"/>
        </p:scale>
        <p:origin x="-942" y="-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14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hyperlink" Target="mailto:kulakov_kv@ivreg.ru" TargetMode="External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hyperlink" Target="mailto:kulakov_kv@ivreg.ru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5F70E6-4020-42B7-A4B1-DA56662F7EAB}" type="doc">
      <dgm:prSet loTypeId="urn:microsoft.com/office/officeart/2005/8/layout/list1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FA818CE-6824-4E06-9CC6-8615A2089446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2000" dirty="0" smtClean="0">
              <a:latin typeface="+mn-lt"/>
            </a:rPr>
            <a:t>Установленный объем учебной нагрузки не менее 18 часов в неделю за ставку заработной платы </a:t>
          </a:r>
        </a:p>
      </dgm:t>
    </dgm:pt>
    <dgm:pt modelId="{0FF61857-D42C-473D-A700-EE4B820171B8}" type="parTrans" cxnId="{F9E03ABA-E159-4C8E-8CA5-CA9C94854540}">
      <dgm:prSet/>
      <dgm:spPr/>
      <dgm:t>
        <a:bodyPr/>
        <a:lstStyle/>
        <a:p>
          <a:endParaRPr lang="ru-RU"/>
        </a:p>
      </dgm:t>
    </dgm:pt>
    <dgm:pt modelId="{1CA165A7-8E83-456A-9DB5-81EBD1D44D6F}" type="sibTrans" cxnId="{F9E03ABA-E159-4C8E-8CA5-CA9C94854540}">
      <dgm:prSet/>
      <dgm:spPr/>
      <dgm:t>
        <a:bodyPr/>
        <a:lstStyle/>
        <a:p>
          <a:endParaRPr lang="ru-RU"/>
        </a:p>
      </dgm:t>
    </dgm:pt>
    <dgm:pt modelId="{B989E690-2281-4079-B016-1A619E303AD9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2000" dirty="0" smtClean="0">
              <a:latin typeface="+mn-lt"/>
            </a:rPr>
            <a:t>Основное место работы – образовательная организация, реализующая образовательные программы начального общего, основного общего и среднего общего образования</a:t>
          </a:r>
          <a:endParaRPr lang="ru-RU" sz="2000" dirty="0">
            <a:latin typeface="+mn-lt"/>
          </a:endParaRPr>
        </a:p>
      </dgm:t>
    </dgm:pt>
    <dgm:pt modelId="{2840B337-50C8-43CF-9719-3A8DD5A19BFB}" type="parTrans" cxnId="{BBCD6662-B4F6-40D8-910F-03488E12B57B}">
      <dgm:prSet/>
      <dgm:spPr/>
      <dgm:t>
        <a:bodyPr/>
        <a:lstStyle/>
        <a:p>
          <a:endParaRPr lang="ru-RU"/>
        </a:p>
      </dgm:t>
    </dgm:pt>
    <dgm:pt modelId="{844B354C-C8D2-4709-8B67-BA7C059C1705}" type="sibTrans" cxnId="{BBCD6662-B4F6-40D8-910F-03488E12B57B}">
      <dgm:prSet/>
      <dgm:spPr/>
      <dgm:t>
        <a:bodyPr/>
        <a:lstStyle/>
        <a:p>
          <a:endParaRPr lang="ru-RU"/>
        </a:p>
      </dgm:t>
    </dgm:pt>
    <dgm:pt modelId="{CEEC6621-7F52-4B8A-A3BC-B0751104E44E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2000" dirty="0" smtClean="0"/>
            <a:t>Лица, осуществляющие в образовательных организациях административные или организационные функции, права на участие в конкурсе не имеют</a:t>
          </a:r>
          <a:endParaRPr lang="ru-RU" sz="2000" dirty="0">
            <a:latin typeface="+mn-lt"/>
          </a:endParaRPr>
        </a:p>
      </dgm:t>
    </dgm:pt>
    <dgm:pt modelId="{1DE9DC96-AFE6-4F18-A9E0-1F535028CF93}" type="parTrans" cxnId="{2F23ED40-B0B2-4F6A-A358-758EF53B42A6}">
      <dgm:prSet/>
      <dgm:spPr/>
      <dgm:t>
        <a:bodyPr/>
        <a:lstStyle/>
        <a:p>
          <a:endParaRPr lang="ru-RU"/>
        </a:p>
      </dgm:t>
    </dgm:pt>
    <dgm:pt modelId="{BF8111B4-4E34-434F-8208-71AA0F8CF49E}" type="sibTrans" cxnId="{2F23ED40-B0B2-4F6A-A358-758EF53B42A6}">
      <dgm:prSet/>
      <dgm:spPr/>
      <dgm:t>
        <a:bodyPr/>
        <a:lstStyle/>
        <a:p>
          <a:endParaRPr lang="ru-RU"/>
        </a:p>
      </dgm:t>
    </dgm:pt>
    <dgm:pt modelId="{D9B0375E-A350-4560-8182-62D6664A4228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ru-RU" sz="2000" dirty="0" smtClean="0">
              <a:latin typeface="+mn-lt"/>
            </a:rPr>
            <a:t>Стаж педагогической деятельности не менее 3 лет</a:t>
          </a:r>
        </a:p>
      </dgm:t>
    </dgm:pt>
    <dgm:pt modelId="{75BBDA39-02E0-4250-B556-DF51FED0B037}" type="parTrans" cxnId="{FC164159-A20B-42B1-9AF4-594899FCD5AF}">
      <dgm:prSet/>
      <dgm:spPr/>
      <dgm:t>
        <a:bodyPr/>
        <a:lstStyle/>
        <a:p>
          <a:endParaRPr lang="ru-RU"/>
        </a:p>
      </dgm:t>
    </dgm:pt>
    <dgm:pt modelId="{4EE13DCF-9637-44F0-8C40-0D3B5CC1691C}" type="sibTrans" cxnId="{FC164159-A20B-42B1-9AF4-594899FCD5AF}">
      <dgm:prSet/>
      <dgm:spPr/>
      <dgm:t>
        <a:bodyPr/>
        <a:lstStyle/>
        <a:p>
          <a:endParaRPr lang="ru-RU"/>
        </a:p>
      </dgm:t>
    </dgm:pt>
    <dgm:pt modelId="{1A78C524-E50E-420E-858F-F9758F8CDF70}" type="pres">
      <dgm:prSet presAssocID="{675F70E6-4020-42B7-A4B1-DA56662F7EA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2C3E749-3B73-4FB3-985D-2DF273991142}" type="pres">
      <dgm:prSet presAssocID="{6FA818CE-6824-4E06-9CC6-8615A2089446}" presName="parentLin" presStyleCnt="0"/>
      <dgm:spPr/>
    </dgm:pt>
    <dgm:pt modelId="{2648AC28-27F9-4DE9-A0EF-190705B0AAB8}" type="pres">
      <dgm:prSet presAssocID="{6FA818CE-6824-4E06-9CC6-8615A2089446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48FB98A1-E598-44FF-92AA-755AA706C4C4}" type="pres">
      <dgm:prSet presAssocID="{6FA818CE-6824-4E06-9CC6-8615A2089446}" presName="parentText" presStyleLbl="node1" presStyleIdx="0" presStyleCnt="4" custScaleX="134694" custScaleY="10795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AA76B8-822B-4C00-88D9-C39CBFE60141}" type="pres">
      <dgm:prSet presAssocID="{6FA818CE-6824-4E06-9CC6-8615A2089446}" presName="negativeSpace" presStyleCnt="0"/>
      <dgm:spPr/>
    </dgm:pt>
    <dgm:pt modelId="{DA3F2ED3-51D6-45A3-8B1C-C138D2A706C6}" type="pres">
      <dgm:prSet presAssocID="{6FA818CE-6824-4E06-9CC6-8615A2089446}" presName="childText" presStyleLbl="conFgAcc1" presStyleIdx="0" presStyleCnt="4">
        <dgm:presLayoutVars>
          <dgm:bulletEnabled val="1"/>
        </dgm:presLayoutVars>
      </dgm:prSet>
      <dgm:spPr>
        <a:ln>
          <a:noFill/>
        </a:ln>
      </dgm:spPr>
      <dgm:t>
        <a:bodyPr/>
        <a:lstStyle/>
        <a:p>
          <a:endParaRPr lang="ru-RU"/>
        </a:p>
      </dgm:t>
    </dgm:pt>
    <dgm:pt modelId="{713DC3DD-BC10-4093-B4A3-8A7B3BCEB742}" type="pres">
      <dgm:prSet presAssocID="{1CA165A7-8E83-456A-9DB5-81EBD1D44D6F}" presName="spaceBetweenRectangles" presStyleCnt="0"/>
      <dgm:spPr/>
    </dgm:pt>
    <dgm:pt modelId="{C2200E9E-3AC6-4814-90CC-CCCCE795C859}" type="pres">
      <dgm:prSet presAssocID="{D9B0375E-A350-4560-8182-62D6664A4228}" presName="parentLin" presStyleCnt="0"/>
      <dgm:spPr/>
    </dgm:pt>
    <dgm:pt modelId="{7DD2CE87-CC25-4938-B7C8-55F72D0C17CB}" type="pres">
      <dgm:prSet presAssocID="{D9B0375E-A350-4560-8182-62D6664A4228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213C727D-430F-4226-95AC-4592D900FCA5}" type="pres">
      <dgm:prSet presAssocID="{D9B0375E-A350-4560-8182-62D6664A4228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302E82-75ED-4E57-BFFB-B17D985561F2}" type="pres">
      <dgm:prSet presAssocID="{D9B0375E-A350-4560-8182-62D6664A4228}" presName="negativeSpace" presStyleCnt="0"/>
      <dgm:spPr/>
    </dgm:pt>
    <dgm:pt modelId="{4A324872-D791-4E00-8627-28E54E4B57B4}" type="pres">
      <dgm:prSet presAssocID="{D9B0375E-A350-4560-8182-62D6664A4228}" presName="childText" presStyleLbl="conFgAcc1" presStyleIdx="1" presStyleCnt="4">
        <dgm:presLayoutVars>
          <dgm:bulletEnabled val="1"/>
        </dgm:presLayoutVars>
      </dgm:prSet>
      <dgm:spPr>
        <a:ln>
          <a:noFill/>
        </a:ln>
      </dgm:spPr>
      <dgm:t>
        <a:bodyPr/>
        <a:lstStyle/>
        <a:p>
          <a:endParaRPr lang="ru-RU"/>
        </a:p>
      </dgm:t>
    </dgm:pt>
    <dgm:pt modelId="{10A28364-3CF7-4BF1-91FD-81E1251BA7B3}" type="pres">
      <dgm:prSet presAssocID="{4EE13DCF-9637-44F0-8C40-0D3B5CC1691C}" presName="spaceBetweenRectangles" presStyleCnt="0"/>
      <dgm:spPr/>
    </dgm:pt>
    <dgm:pt modelId="{BEC54204-6EDA-4039-B5E9-AE99AFEAC1D0}" type="pres">
      <dgm:prSet presAssocID="{B989E690-2281-4079-B016-1A619E303AD9}" presName="parentLin" presStyleCnt="0"/>
      <dgm:spPr/>
    </dgm:pt>
    <dgm:pt modelId="{DACDD1DC-3628-47FA-9EDD-B5287B6E4BB8}" type="pres">
      <dgm:prSet presAssocID="{B989E690-2281-4079-B016-1A619E303AD9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C43444C5-A577-4633-8AEE-7A721DE7155F}" type="pres">
      <dgm:prSet presAssocID="{B989E690-2281-4079-B016-1A619E303AD9}" presName="parentText" presStyleLbl="node1" presStyleIdx="2" presStyleCnt="4" custScaleX="129439" custScaleY="16089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1ED701-6B29-4AA3-A9CB-772942E66DD8}" type="pres">
      <dgm:prSet presAssocID="{B989E690-2281-4079-B016-1A619E303AD9}" presName="negativeSpace" presStyleCnt="0"/>
      <dgm:spPr/>
    </dgm:pt>
    <dgm:pt modelId="{F575128A-2C63-4C91-AF4E-80E5B37FF942}" type="pres">
      <dgm:prSet presAssocID="{B989E690-2281-4079-B016-1A619E303AD9}" presName="childText" presStyleLbl="conFgAcc1" presStyleIdx="2" presStyleCnt="4">
        <dgm:presLayoutVars>
          <dgm:bulletEnabled val="1"/>
        </dgm:presLayoutVars>
      </dgm:prSet>
      <dgm:spPr>
        <a:ln>
          <a:noFill/>
        </a:ln>
      </dgm:spPr>
      <dgm:t>
        <a:bodyPr/>
        <a:lstStyle/>
        <a:p>
          <a:endParaRPr lang="ru-RU"/>
        </a:p>
      </dgm:t>
    </dgm:pt>
    <dgm:pt modelId="{727A414A-7DE1-4FE5-8718-F0E1D65D789D}" type="pres">
      <dgm:prSet presAssocID="{844B354C-C8D2-4709-8B67-BA7C059C1705}" presName="spaceBetweenRectangles" presStyleCnt="0"/>
      <dgm:spPr/>
    </dgm:pt>
    <dgm:pt modelId="{0342B17C-2E9A-4F54-814A-78A48F6AFB44}" type="pres">
      <dgm:prSet presAssocID="{CEEC6621-7F52-4B8A-A3BC-B0751104E44E}" presName="parentLin" presStyleCnt="0"/>
      <dgm:spPr/>
    </dgm:pt>
    <dgm:pt modelId="{E31B92C4-91A2-4C92-BBC3-E91A2FF12E4A}" type="pres">
      <dgm:prSet presAssocID="{CEEC6621-7F52-4B8A-A3BC-B0751104E44E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3F61AAE1-1A19-4CE0-B751-AAB1E811B5DA}" type="pres">
      <dgm:prSet presAssocID="{CEEC6621-7F52-4B8A-A3BC-B0751104E44E}" presName="parentText" presStyleLbl="node1" presStyleIdx="3" presStyleCnt="4" custScaleX="138776" custScaleY="12637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711406-0706-4C5F-907F-EDD130AC1A89}" type="pres">
      <dgm:prSet presAssocID="{CEEC6621-7F52-4B8A-A3BC-B0751104E44E}" presName="negativeSpace" presStyleCnt="0"/>
      <dgm:spPr/>
    </dgm:pt>
    <dgm:pt modelId="{32EC2C77-6B53-4A95-BEF3-F1D3DFFE6E9C}" type="pres">
      <dgm:prSet presAssocID="{CEEC6621-7F52-4B8A-A3BC-B0751104E44E}" presName="childText" presStyleLbl="conFgAcc1" presStyleIdx="3" presStyleCnt="4">
        <dgm:presLayoutVars>
          <dgm:bulletEnabled val="1"/>
        </dgm:presLayoutVars>
      </dgm:prSet>
      <dgm:spPr>
        <a:ln>
          <a:noFill/>
        </a:ln>
      </dgm:spPr>
      <dgm:t>
        <a:bodyPr/>
        <a:lstStyle/>
        <a:p>
          <a:endParaRPr lang="ru-RU"/>
        </a:p>
      </dgm:t>
    </dgm:pt>
  </dgm:ptLst>
  <dgm:cxnLst>
    <dgm:cxn modelId="{F1079230-CB30-4CAF-93DE-2C0B4660040D}" type="presOf" srcId="{CEEC6621-7F52-4B8A-A3BC-B0751104E44E}" destId="{3F61AAE1-1A19-4CE0-B751-AAB1E811B5DA}" srcOrd="1" destOrd="0" presId="urn:microsoft.com/office/officeart/2005/8/layout/list1"/>
    <dgm:cxn modelId="{BF2C75D8-0052-4A5B-A0D0-AC87B8008C2E}" type="presOf" srcId="{6FA818CE-6824-4E06-9CC6-8615A2089446}" destId="{48FB98A1-E598-44FF-92AA-755AA706C4C4}" srcOrd="1" destOrd="0" presId="urn:microsoft.com/office/officeart/2005/8/layout/list1"/>
    <dgm:cxn modelId="{510087EC-32EB-4FC7-B703-76BDB3708BD9}" type="presOf" srcId="{D9B0375E-A350-4560-8182-62D6664A4228}" destId="{7DD2CE87-CC25-4938-B7C8-55F72D0C17CB}" srcOrd="0" destOrd="0" presId="urn:microsoft.com/office/officeart/2005/8/layout/list1"/>
    <dgm:cxn modelId="{BBCD6662-B4F6-40D8-910F-03488E12B57B}" srcId="{675F70E6-4020-42B7-A4B1-DA56662F7EAB}" destId="{B989E690-2281-4079-B016-1A619E303AD9}" srcOrd="2" destOrd="0" parTransId="{2840B337-50C8-43CF-9719-3A8DD5A19BFB}" sibTransId="{844B354C-C8D2-4709-8B67-BA7C059C1705}"/>
    <dgm:cxn modelId="{AB4377E8-3118-4BE9-A7FF-3534F0D8DE42}" type="presOf" srcId="{675F70E6-4020-42B7-A4B1-DA56662F7EAB}" destId="{1A78C524-E50E-420E-858F-F9758F8CDF70}" srcOrd="0" destOrd="0" presId="urn:microsoft.com/office/officeart/2005/8/layout/list1"/>
    <dgm:cxn modelId="{2F23ED40-B0B2-4F6A-A358-758EF53B42A6}" srcId="{675F70E6-4020-42B7-A4B1-DA56662F7EAB}" destId="{CEEC6621-7F52-4B8A-A3BC-B0751104E44E}" srcOrd="3" destOrd="0" parTransId="{1DE9DC96-AFE6-4F18-A9E0-1F535028CF93}" sibTransId="{BF8111B4-4E34-434F-8208-71AA0F8CF49E}"/>
    <dgm:cxn modelId="{FC164159-A20B-42B1-9AF4-594899FCD5AF}" srcId="{675F70E6-4020-42B7-A4B1-DA56662F7EAB}" destId="{D9B0375E-A350-4560-8182-62D6664A4228}" srcOrd="1" destOrd="0" parTransId="{75BBDA39-02E0-4250-B556-DF51FED0B037}" sibTransId="{4EE13DCF-9637-44F0-8C40-0D3B5CC1691C}"/>
    <dgm:cxn modelId="{B6B7B7D1-B610-4284-BA07-DEB19265ACC2}" type="presOf" srcId="{CEEC6621-7F52-4B8A-A3BC-B0751104E44E}" destId="{E31B92C4-91A2-4C92-BBC3-E91A2FF12E4A}" srcOrd="0" destOrd="0" presId="urn:microsoft.com/office/officeart/2005/8/layout/list1"/>
    <dgm:cxn modelId="{F9E03ABA-E159-4C8E-8CA5-CA9C94854540}" srcId="{675F70E6-4020-42B7-A4B1-DA56662F7EAB}" destId="{6FA818CE-6824-4E06-9CC6-8615A2089446}" srcOrd="0" destOrd="0" parTransId="{0FF61857-D42C-473D-A700-EE4B820171B8}" sibTransId="{1CA165A7-8E83-456A-9DB5-81EBD1D44D6F}"/>
    <dgm:cxn modelId="{8B173184-F443-40DF-91F4-E64FC371C451}" type="presOf" srcId="{D9B0375E-A350-4560-8182-62D6664A4228}" destId="{213C727D-430F-4226-95AC-4592D900FCA5}" srcOrd="1" destOrd="0" presId="urn:microsoft.com/office/officeart/2005/8/layout/list1"/>
    <dgm:cxn modelId="{A199A896-1570-4DDD-AA23-2376FF506BF6}" type="presOf" srcId="{B989E690-2281-4079-B016-1A619E303AD9}" destId="{C43444C5-A577-4633-8AEE-7A721DE7155F}" srcOrd="1" destOrd="0" presId="urn:microsoft.com/office/officeart/2005/8/layout/list1"/>
    <dgm:cxn modelId="{2406272A-DD88-4AFA-A0AA-D2A4A9196983}" type="presOf" srcId="{B989E690-2281-4079-B016-1A619E303AD9}" destId="{DACDD1DC-3628-47FA-9EDD-B5287B6E4BB8}" srcOrd="0" destOrd="0" presId="urn:microsoft.com/office/officeart/2005/8/layout/list1"/>
    <dgm:cxn modelId="{40922474-4DB4-443E-B8D5-8FC91E609D63}" type="presOf" srcId="{6FA818CE-6824-4E06-9CC6-8615A2089446}" destId="{2648AC28-27F9-4DE9-A0EF-190705B0AAB8}" srcOrd="0" destOrd="0" presId="urn:microsoft.com/office/officeart/2005/8/layout/list1"/>
    <dgm:cxn modelId="{FBDEADF9-A9F9-4B47-8B3A-58F927E46190}" type="presParOf" srcId="{1A78C524-E50E-420E-858F-F9758F8CDF70}" destId="{F2C3E749-3B73-4FB3-985D-2DF273991142}" srcOrd="0" destOrd="0" presId="urn:microsoft.com/office/officeart/2005/8/layout/list1"/>
    <dgm:cxn modelId="{C807AC1E-C12D-41F8-A6AD-EB95CBD844A2}" type="presParOf" srcId="{F2C3E749-3B73-4FB3-985D-2DF273991142}" destId="{2648AC28-27F9-4DE9-A0EF-190705B0AAB8}" srcOrd="0" destOrd="0" presId="urn:microsoft.com/office/officeart/2005/8/layout/list1"/>
    <dgm:cxn modelId="{31507CE1-2BAB-43FF-A55E-FABC3271CD60}" type="presParOf" srcId="{F2C3E749-3B73-4FB3-985D-2DF273991142}" destId="{48FB98A1-E598-44FF-92AA-755AA706C4C4}" srcOrd="1" destOrd="0" presId="urn:microsoft.com/office/officeart/2005/8/layout/list1"/>
    <dgm:cxn modelId="{894988FF-122D-46FE-9CAF-48F105713A40}" type="presParOf" srcId="{1A78C524-E50E-420E-858F-F9758F8CDF70}" destId="{49AA76B8-822B-4C00-88D9-C39CBFE60141}" srcOrd="1" destOrd="0" presId="urn:microsoft.com/office/officeart/2005/8/layout/list1"/>
    <dgm:cxn modelId="{071C3E24-CEB2-4DDD-9820-EB80740D4EEB}" type="presParOf" srcId="{1A78C524-E50E-420E-858F-F9758F8CDF70}" destId="{DA3F2ED3-51D6-45A3-8B1C-C138D2A706C6}" srcOrd="2" destOrd="0" presId="urn:microsoft.com/office/officeart/2005/8/layout/list1"/>
    <dgm:cxn modelId="{14C2E5A5-6B42-495D-A3A4-707E0E419429}" type="presParOf" srcId="{1A78C524-E50E-420E-858F-F9758F8CDF70}" destId="{713DC3DD-BC10-4093-B4A3-8A7B3BCEB742}" srcOrd="3" destOrd="0" presId="urn:microsoft.com/office/officeart/2005/8/layout/list1"/>
    <dgm:cxn modelId="{A8FD5AE6-0450-4251-A6A0-CDD31DD0C29A}" type="presParOf" srcId="{1A78C524-E50E-420E-858F-F9758F8CDF70}" destId="{C2200E9E-3AC6-4814-90CC-CCCCE795C859}" srcOrd="4" destOrd="0" presId="urn:microsoft.com/office/officeart/2005/8/layout/list1"/>
    <dgm:cxn modelId="{6C3F89C6-A3B8-4D28-9C95-35E86E175757}" type="presParOf" srcId="{C2200E9E-3AC6-4814-90CC-CCCCE795C859}" destId="{7DD2CE87-CC25-4938-B7C8-55F72D0C17CB}" srcOrd="0" destOrd="0" presId="urn:microsoft.com/office/officeart/2005/8/layout/list1"/>
    <dgm:cxn modelId="{0587AFC6-DC24-481B-8FBE-C4331F17E935}" type="presParOf" srcId="{C2200E9E-3AC6-4814-90CC-CCCCE795C859}" destId="{213C727D-430F-4226-95AC-4592D900FCA5}" srcOrd="1" destOrd="0" presId="urn:microsoft.com/office/officeart/2005/8/layout/list1"/>
    <dgm:cxn modelId="{A0E005C6-798A-4E2B-93F9-9FD5C2AA0DE2}" type="presParOf" srcId="{1A78C524-E50E-420E-858F-F9758F8CDF70}" destId="{47302E82-75ED-4E57-BFFB-B17D985561F2}" srcOrd="5" destOrd="0" presId="urn:microsoft.com/office/officeart/2005/8/layout/list1"/>
    <dgm:cxn modelId="{CA80D45D-D83C-42A3-B58D-A17EDD88B0A3}" type="presParOf" srcId="{1A78C524-E50E-420E-858F-F9758F8CDF70}" destId="{4A324872-D791-4E00-8627-28E54E4B57B4}" srcOrd="6" destOrd="0" presId="urn:microsoft.com/office/officeart/2005/8/layout/list1"/>
    <dgm:cxn modelId="{CF905A0D-2BFA-4124-A547-F05B2537DA91}" type="presParOf" srcId="{1A78C524-E50E-420E-858F-F9758F8CDF70}" destId="{10A28364-3CF7-4BF1-91FD-81E1251BA7B3}" srcOrd="7" destOrd="0" presId="urn:microsoft.com/office/officeart/2005/8/layout/list1"/>
    <dgm:cxn modelId="{FA7CFC12-B659-4F69-B0CD-9FDE7CF2009D}" type="presParOf" srcId="{1A78C524-E50E-420E-858F-F9758F8CDF70}" destId="{BEC54204-6EDA-4039-B5E9-AE99AFEAC1D0}" srcOrd="8" destOrd="0" presId="urn:microsoft.com/office/officeart/2005/8/layout/list1"/>
    <dgm:cxn modelId="{A791F5F0-3382-4435-BFA3-B9F63DD91A0A}" type="presParOf" srcId="{BEC54204-6EDA-4039-B5E9-AE99AFEAC1D0}" destId="{DACDD1DC-3628-47FA-9EDD-B5287B6E4BB8}" srcOrd="0" destOrd="0" presId="urn:microsoft.com/office/officeart/2005/8/layout/list1"/>
    <dgm:cxn modelId="{7579D379-D0A4-4F04-80E4-B8024F7C6D63}" type="presParOf" srcId="{BEC54204-6EDA-4039-B5E9-AE99AFEAC1D0}" destId="{C43444C5-A577-4633-8AEE-7A721DE7155F}" srcOrd="1" destOrd="0" presId="urn:microsoft.com/office/officeart/2005/8/layout/list1"/>
    <dgm:cxn modelId="{88DFA047-2C00-4217-8180-DFAA91B86487}" type="presParOf" srcId="{1A78C524-E50E-420E-858F-F9758F8CDF70}" destId="{421ED701-6B29-4AA3-A9CB-772942E66DD8}" srcOrd="9" destOrd="0" presId="urn:microsoft.com/office/officeart/2005/8/layout/list1"/>
    <dgm:cxn modelId="{52BC9A94-9358-4371-A2C7-4E665EEF7991}" type="presParOf" srcId="{1A78C524-E50E-420E-858F-F9758F8CDF70}" destId="{F575128A-2C63-4C91-AF4E-80E5B37FF942}" srcOrd="10" destOrd="0" presId="urn:microsoft.com/office/officeart/2005/8/layout/list1"/>
    <dgm:cxn modelId="{88C7038C-3EAC-4443-9F18-75A51F860598}" type="presParOf" srcId="{1A78C524-E50E-420E-858F-F9758F8CDF70}" destId="{727A414A-7DE1-4FE5-8718-F0E1D65D789D}" srcOrd="11" destOrd="0" presId="urn:microsoft.com/office/officeart/2005/8/layout/list1"/>
    <dgm:cxn modelId="{0BB87D36-A0CC-4C84-83E6-8B114BE41988}" type="presParOf" srcId="{1A78C524-E50E-420E-858F-F9758F8CDF70}" destId="{0342B17C-2E9A-4F54-814A-78A48F6AFB44}" srcOrd="12" destOrd="0" presId="urn:microsoft.com/office/officeart/2005/8/layout/list1"/>
    <dgm:cxn modelId="{A36D8B2E-41A7-4637-8FB8-B40D62A32B5F}" type="presParOf" srcId="{0342B17C-2E9A-4F54-814A-78A48F6AFB44}" destId="{E31B92C4-91A2-4C92-BBC3-E91A2FF12E4A}" srcOrd="0" destOrd="0" presId="urn:microsoft.com/office/officeart/2005/8/layout/list1"/>
    <dgm:cxn modelId="{986528C3-EF62-40F9-AE93-E24FE43AF273}" type="presParOf" srcId="{0342B17C-2E9A-4F54-814A-78A48F6AFB44}" destId="{3F61AAE1-1A19-4CE0-B751-AAB1E811B5DA}" srcOrd="1" destOrd="0" presId="urn:microsoft.com/office/officeart/2005/8/layout/list1"/>
    <dgm:cxn modelId="{75FC4668-D269-4043-B8C4-424D174FDB0F}" type="presParOf" srcId="{1A78C524-E50E-420E-858F-F9758F8CDF70}" destId="{6D711406-0706-4C5F-907F-EDD130AC1A89}" srcOrd="13" destOrd="0" presId="urn:microsoft.com/office/officeart/2005/8/layout/list1"/>
    <dgm:cxn modelId="{55167575-03FB-4341-8B65-B342FAC3265F}" type="presParOf" srcId="{1A78C524-E50E-420E-858F-F9758F8CDF70}" destId="{32EC2C77-6B53-4A95-BEF3-F1D3DFFE6E9C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5F70E6-4020-42B7-A4B1-DA56662F7EAB}" type="doc">
      <dgm:prSet loTypeId="urn:microsoft.com/office/officeart/2005/8/layout/list1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FA818CE-6824-4E06-9CC6-8615A2089446}">
      <dgm:prSet phldrT="[Текст]" custT="1"/>
      <dgm:spPr/>
      <dgm:t>
        <a:bodyPr/>
        <a:lstStyle/>
        <a:p>
          <a:r>
            <a:rPr lang="ru-RU" sz="2400" dirty="0" smtClean="0"/>
            <a:t>Выдвижение</a:t>
          </a:r>
          <a:r>
            <a:rPr lang="ru-RU" sz="2400" baseline="0" dirty="0" smtClean="0"/>
            <a:t> учителей  производится коллегиальным органом управления образовательной организацией</a:t>
          </a:r>
          <a:endParaRPr lang="ru-RU" sz="2400" dirty="0"/>
        </a:p>
      </dgm:t>
    </dgm:pt>
    <dgm:pt modelId="{0FF61857-D42C-473D-A700-EE4B820171B8}" type="parTrans" cxnId="{F9E03ABA-E159-4C8E-8CA5-CA9C94854540}">
      <dgm:prSet/>
      <dgm:spPr/>
      <dgm:t>
        <a:bodyPr/>
        <a:lstStyle/>
        <a:p>
          <a:endParaRPr lang="ru-RU"/>
        </a:p>
      </dgm:t>
    </dgm:pt>
    <dgm:pt modelId="{1CA165A7-8E83-456A-9DB5-81EBD1D44D6F}" type="sibTrans" cxnId="{F9E03ABA-E159-4C8E-8CA5-CA9C94854540}">
      <dgm:prSet/>
      <dgm:spPr/>
      <dgm:t>
        <a:bodyPr/>
        <a:lstStyle/>
        <a:p>
          <a:endParaRPr lang="ru-RU"/>
        </a:p>
      </dgm:t>
    </dgm:pt>
    <dgm:pt modelId="{B989E690-2281-4079-B016-1A619E303AD9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dirty="0" smtClean="0">
              <a:latin typeface="+mn-lt"/>
            </a:rPr>
            <a:t>Победитель конкурса имеет право на повторное участие по истечению срока 5 лет</a:t>
          </a:r>
        </a:p>
      </dgm:t>
    </dgm:pt>
    <dgm:pt modelId="{844B354C-C8D2-4709-8B67-BA7C059C1705}" type="sibTrans" cxnId="{BBCD6662-B4F6-40D8-910F-03488E12B57B}">
      <dgm:prSet/>
      <dgm:spPr/>
      <dgm:t>
        <a:bodyPr/>
        <a:lstStyle/>
        <a:p>
          <a:endParaRPr lang="ru-RU"/>
        </a:p>
      </dgm:t>
    </dgm:pt>
    <dgm:pt modelId="{2840B337-50C8-43CF-9719-3A8DD5A19BFB}" type="parTrans" cxnId="{BBCD6662-B4F6-40D8-910F-03488E12B57B}">
      <dgm:prSet/>
      <dgm:spPr/>
      <dgm:t>
        <a:bodyPr/>
        <a:lstStyle/>
        <a:p>
          <a:endParaRPr lang="ru-RU"/>
        </a:p>
      </dgm:t>
    </dgm:pt>
    <dgm:pt modelId="{1A78C524-E50E-420E-858F-F9758F8CDF70}" type="pres">
      <dgm:prSet presAssocID="{675F70E6-4020-42B7-A4B1-DA56662F7EA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2C3E749-3B73-4FB3-985D-2DF273991142}" type="pres">
      <dgm:prSet presAssocID="{6FA818CE-6824-4E06-9CC6-8615A2089446}" presName="parentLin" presStyleCnt="0"/>
      <dgm:spPr/>
    </dgm:pt>
    <dgm:pt modelId="{2648AC28-27F9-4DE9-A0EF-190705B0AAB8}" type="pres">
      <dgm:prSet presAssocID="{6FA818CE-6824-4E06-9CC6-8615A2089446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48FB98A1-E598-44FF-92AA-755AA706C4C4}" type="pres">
      <dgm:prSet presAssocID="{6FA818CE-6824-4E06-9CC6-8615A2089446}" presName="parentText" presStyleLbl="node1" presStyleIdx="0" presStyleCnt="2" custScaleX="130797" custScaleY="58161" custLinFactNeighborX="-3545" custLinFactNeighborY="142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AA76B8-822B-4C00-88D9-C39CBFE60141}" type="pres">
      <dgm:prSet presAssocID="{6FA818CE-6824-4E06-9CC6-8615A2089446}" presName="negativeSpace" presStyleCnt="0"/>
      <dgm:spPr/>
    </dgm:pt>
    <dgm:pt modelId="{DA3F2ED3-51D6-45A3-8B1C-C138D2A706C6}" type="pres">
      <dgm:prSet presAssocID="{6FA818CE-6824-4E06-9CC6-8615A2089446}" presName="childText" presStyleLbl="conFgAcc1" presStyleIdx="0" presStyleCnt="2">
        <dgm:presLayoutVars>
          <dgm:bulletEnabled val="1"/>
        </dgm:presLayoutVars>
      </dgm:prSet>
      <dgm:spPr>
        <a:ln>
          <a:noFill/>
        </a:ln>
      </dgm:spPr>
      <dgm:t>
        <a:bodyPr/>
        <a:lstStyle/>
        <a:p>
          <a:endParaRPr lang="ru-RU"/>
        </a:p>
      </dgm:t>
    </dgm:pt>
    <dgm:pt modelId="{713DC3DD-BC10-4093-B4A3-8A7B3BCEB742}" type="pres">
      <dgm:prSet presAssocID="{1CA165A7-8E83-456A-9DB5-81EBD1D44D6F}" presName="spaceBetweenRectangles" presStyleCnt="0"/>
      <dgm:spPr/>
    </dgm:pt>
    <dgm:pt modelId="{BEC54204-6EDA-4039-B5E9-AE99AFEAC1D0}" type="pres">
      <dgm:prSet presAssocID="{B989E690-2281-4079-B016-1A619E303AD9}" presName="parentLin" presStyleCnt="0"/>
      <dgm:spPr/>
    </dgm:pt>
    <dgm:pt modelId="{DACDD1DC-3628-47FA-9EDD-B5287B6E4BB8}" type="pres">
      <dgm:prSet presAssocID="{B989E690-2281-4079-B016-1A619E303AD9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C43444C5-A577-4633-8AEE-7A721DE7155F}" type="pres">
      <dgm:prSet presAssocID="{B989E690-2281-4079-B016-1A619E303AD9}" presName="parentText" presStyleLbl="node1" presStyleIdx="1" presStyleCnt="2" custScaleX="92704" custScaleY="58161" custLinFactNeighborX="-42857" custLinFactNeighborY="-351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1ED701-6B29-4AA3-A9CB-772942E66DD8}" type="pres">
      <dgm:prSet presAssocID="{B989E690-2281-4079-B016-1A619E303AD9}" presName="negativeSpace" presStyleCnt="0"/>
      <dgm:spPr/>
    </dgm:pt>
    <dgm:pt modelId="{F575128A-2C63-4C91-AF4E-80E5B37FF942}" type="pres">
      <dgm:prSet presAssocID="{B989E690-2281-4079-B016-1A619E303AD9}" presName="childText" presStyleLbl="conFgAcc1" presStyleIdx="1" presStyleCnt="2">
        <dgm:presLayoutVars>
          <dgm:bulletEnabled val="1"/>
        </dgm:presLayoutVars>
      </dgm:prSet>
      <dgm:spPr>
        <a:ln>
          <a:noFill/>
        </a:ln>
      </dgm:spPr>
      <dgm:t>
        <a:bodyPr/>
        <a:lstStyle/>
        <a:p>
          <a:endParaRPr lang="ru-RU"/>
        </a:p>
      </dgm:t>
    </dgm:pt>
  </dgm:ptLst>
  <dgm:cxnLst>
    <dgm:cxn modelId="{2406272A-DD88-4AFA-A0AA-D2A4A9196983}" type="presOf" srcId="{B989E690-2281-4079-B016-1A619E303AD9}" destId="{DACDD1DC-3628-47FA-9EDD-B5287B6E4BB8}" srcOrd="0" destOrd="0" presId="urn:microsoft.com/office/officeart/2005/8/layout/list1"/>
    <dgm:cxn modelId="{F9E03ABA-E159-4C8E-8CA5-CA9C94854540}" srcId="{675F70E6-4020-42B7-A4B1-DA56662F7EAB}" destId="{6FA818CE-6824-4E06-9CC6-8615A2089446}" srcOrd="0" destOrd="0" parTransId="{0FF61857-D42C-473D-A700-EE4B820171B8}" sibTransId="{1CA165A7-8E83-456A-9DB5-81EBD1D44D6F}"/>
    <dgm:cxn modelId="{BF2C75D8-0052-4A5B-A0D0-AC87B8008C2E}" type="presOf" srcId="{6FA818CE-6824-4E06-9CC6-8615A2089446}" destId="{48FB98A1-E598-44FF-92AA-755AA706C4C4}" srcOrd="1" destOrd="0" presId="urn:microsoft.com/office/officeart/2005/8/layout/list1"/>
    <dgm:cxn modelId="{AB4377E8-3118-4BE9-A7FF-3534F0D8DE42}" type="presOf" srcId="{675F70E6-4020-42B7-A4B1-DA56662F7EAB}" destId="{1A78C524-E50E-420E-858F-F9758F8CDF70}" srcOrd="0" destOrd="0" presId="urn:microsoft.com/office/officeart/2005/8/layout/list1"/>
    <dgm:cxn modelId="{40922474-4DB4-443E-B8D5-8FC91E609D63}" type="presOf" srcId="{6FA818CE-6824-4E06-9CC6-8615A2089446}" destId="{2648AC28-27F9-4DE9-A0EF-190705B0AAB8}" srcOrd="0" destOrd="0" presId="urn:microsoft.com/office/officeart/2005/8/layout/list1"/>
    <dgm:cxn modelId="{BBCD6662-B4F6-40D8-910F-03488E12B57B}" srcId="{675F70E6-4020-42B7-A4B1-DA56662F7EAB}" destId="{B989E690-2281-4079-B016-1A619E303AD9}" srcOrd="1" destOrd="0" parTransId="{2840B337-50C8-43CF-9719-3A8DD5A19BFB}" sibTransId="{844B354C-C8D2-4709-8B67-BA7C059C1705}"/>
    <dgm:cxn modelId="{A199A896-1570-4DDD-AA23-2376FF506BF6}" type="presOf" srcId="{B989E690-2281-4079-B016-1A619E303AD9}" destId="{C43444C5-A577-4633-8AEE-7A721DE7155F}" srcOrd="1" destOrd="0" presId="urn:microsoft.com/office/officeart/2005/8/layout/list1"/>
    <dgm:cxn modelId="{FBDEADF9-A9F9-4B47-8B3A-58F927E46190}" type="presParOf" srcId="{1A78C524-E50E-420E-858F-F9758F8CDF70}" destId="{F2C3E749-3B73-4FB3-985D-2DF273991142}" srcOrd="0" destOrd="0" presId="urn:microsoft.com/office/officeart/2005/8/layout/list1"/>
    <dgm:cxn modelId="{C807AC1E-C12D-41F8-A6AD-EB95CBD844A2}" type="presParOf" srcId="{F2C3E749-3B73-4FB3-985D-2DF273991142}" destId="{2648AC28-27F9-4DE9-A0EF-190705B0AAB8}" srcOrd="0" destOrd="0" presId="urn:microsoft.com/office/officeart/2005/8/layout/list1"/>
    <dgm:cxn modelId="{31507CE1-2BAB-43FF-A55E-FABC3271CD60}" type="presParOf" srcId="{F2C3E749-3B73-4FB3-985D-2DF273991142}" destId="{48FB98A1-E598-44FF-92AA-755AA706C4C4}" srcOrd="1" destOrd="0" presId="urn:microsoft.com/office/officeart/2005/8/layout/list1"/>
    <dgm:cxn modelId="{894988FF-122D-46FE-9CAF-48F105713A40}" type="presParOf" srcId="{1A78C524-E50E-420E-858F-F9758F8CDF70}" destId="{49AA76B8-822B-4C00-88D9-C39CBFE60141}" srcOrd="1" destOrd="0" presId="urn:microsoft.com/office/officeart/2005/8/layout/list1"/>
    <dgm:cxn modelId="{071C3E24-CEB2-4DDD-9820-EB80740D4EEB}" type="presParOf" srcId="{1A78C524-E50E-420E-858F-F9758F8CDF70}" destId="{DA3F2ED3-51D6-45A3-8B1C-C138D2A706C6}" srcOrd="2" destOrd="0" presId="urn:microsoft.com/office/officeart/2005/8/layout/list1"/>
    <dgm:cxn modelId="{14C2E5A5-6B42-495D-A3A4-707E0E419429}" type="presParOf" srcId="{1A78C524-E50E-420E-858F-F9758F8CDF70}" destId="{713DC3DD-BC10-4093-B4A3-8A7B3BCEB742}" srcOrd="3" destOrd="0" presId="urn:microsoft.com/office/officeart/2005/8/layout/list1"/>
    <dgm:cxn modelId="{FA7CFC12-B659-4F69-B0CD-9FDE7CF2009D}" type="presParOf" srcId="{1A78C524-E50E-420E-858F-F9758F8CDF70}" destId="{BEC54204-6EDA-4039-B5E9-AE99AFEAC1D0}" srcOrd="4" destOrd="0" presId="urn:microsoft.com/office/officeart/2005/8/layout/list1"/>
    <dgm:cxn modelId="{A791F5F0-3382-4435-BFA3-B9F63DD91A0A}" type="presParOf" srcId="{BEC54204-6EDA-4039-B5E9-AE99AFEAC1D0}" destId="{DACDD1DC-3628-47FA-9EDD-B5287B6E4BB8}" srcOrd="0" destOrd="0" presId="urn:microsoft.com/office/officeart/2005/8/layout/list1"/>
    <dgm:cxn modelId="{7579D379-D0A4-4F04-80E4-B8024F7C6D63}" type="presParOf" srcId="{BEC54204-6EDA-4039-B5E9-AE99AFEAC1D0}" destId="{C43444C5-A577-4633-8AEE-7A721DE7155F}" srcOrd="1" destOrd="0" presId="urn:microsoft.com/office/officeart/2005/8/layout/list1"/>
    <dgm:cxn modelId="{88DFA047-2C00-4217-8180-DFAA91B86487}" type="presParOf" srcId="{1A78C524-E50E-420E-858F-F9758F8CDF70}" destId="{421ED701-6B29-4AA3-A9CB-772942E66DD8}" srcOrd="5" destOrd="0" presId="urn:microsoft.com/office/officeart/2005/8/layout/list1"/>
    <dgm:cxn modelId="{52BC9A94-9358-4371-A2C7-4E665EEF7991}" type="presParOf" srcId="{1A78C524-E50E-420E-858F-F9758F8CDF70}" destId="{F575128A-2C63-4C91-AF4E-80E5B37FF94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DA51ECB-01A2-4604-A1E7-D9DD3133C164}" type="doc">
      <dgm:prSet loTypeId="urn:microsoft.com/office/officeart/2005/8/layout/hProcess9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C5F9C17-20EF-45C0-8C6B-CF3B5CFD9625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>
            <a:spcAft>
              <a:spcPts val="0"/>
            </a:spcAft>
          </a:pPr>
          <a:r>
            <a:rPr lang="ru-RU" sz="2400" b="1" dirty="0" smtClean="0">
              <a:solidFill>
                <a:srgbClr val="C00000"/>
              </a:solidFill>
            </a:rPr>
            <a:t>с  25 до 27 марта 2024 года </a:t>
          </a:r>
        </a:p>
        <a:p>
          <a:pPr algn="ctr">
            <a:spcAft>
              <a:spcPts val="0"/>
            </a:spcAft>
          </a:pPr>
          <a:r>
            <a:rPr lang="ru-RU" sz="2400" dirty="0" smtClean="0"/>
            <a:t>Прием  документов на участие в конкурсе (регистрация)</a:t>
          </a:r>
        </a:p>
        <a:p>
          <a:pPr algn="ctr">
            <a:spcAft>
              <a:spcPts val="0"/>
            </a:spcAft>
          </a:pPr>
          <a:r>
            <a:rPr lang="ru-RU" sz="2400" b="1" dirty="0" smtClean="0">
              <a:solidFill>
                <a:srgbClr val="C00000"/>
              </a:solidFill>
            </a:rPr>
            <a:t>С 1 до 3 апреля 2024 года </a:t>
          </a:r>
        </a:p>
        <a:p>
          <a:pPr algn="ctr">
            <a:spcAft>
              <a:spcPts val="0"/>
            </a:spcAft>
          </a:pPr>
          <a:r>
            <a:rPr lang="ru-RU" sz="2400" b="0" dirty="0" smtClean="0">
              <a:solidFill>
                <a:schemeClr val="tx1"/>
              </a:solidFill>
            </a:rPr>
            <a:t>Загрузка конкурсных документов,</a:t>
          </a:r>
        </a:p>
        <a:p>
          <a:pPr algn="ctr">
            <a:spcAft>
              <a:spcPts val="0"/>
            </a:spcAft>
          </a:pPr>
          <a:r>
            <a:rPr lang="ru-RU" sz="2400" dirty="0" smtClean="0"/>
            <a:t>направление ссылки для просмотра и скачивания документов на адрес: </a:t>
          </a:r>
          <a:r>
            <a:rPr lang="ru-RU" sz="2400" dirty="0" smtClean="0">
              <a:hlinkClick xmlns:r="http://schemas.openxmlformats.org/officeDocument/2006/relationships" r:id="rId1"/>
            </a:rPr>
            <a:t>kulakov_kv@ivreg.ru</a:t>
          </a:r>
          <a:endParaRPr lang="ru-RU" sz="2400" b="0" dirty="0">
            <a:solidFill>
              <a:schemeClr val="tx1"/>
            </a:solidFill>
          </a:endParaRPr>
        </a:p>
      </dgm:t>
    </dgm:pt>
    <dgm:pt modelId="{656C09A3-85A9-4B18-AD03-D27C0DE8E5E4}" type="parTrans" cxnId="{9D760B7F-1964-4E73-A7D3-11E54108CBE5}">
      <dgm:prSet/>
      <dgm:spPr/>
      <dgm:t>
        <a:bodyPr/>
        <a:lstStyle/>
        <a:p>
          <a:endParaRPr lang="ru-RU"/>
        </a:p>
      </dgm:t>
    </dgm:pt>
    <dgm:pt modelId="{CA38D867-B125-4BAD-8A2D-19DD38D2B087}" type="sibTrans" cxnId="{9D760B7F-1964-4E73-A7D3-11E54108CBE5}">
      <dgm:prSet/>
      <dgm:spPr/>
      <dgm:t>
        <a:bodyPr/>
        <a:lstStyle/>
        <a:p>
          <a:endParaRPr lang="ru-RU"/>
        </a:p>
      </dgm:t>
    </dgm:pt>
    <dgm:pt modelId="{1C4E2B98-5F30-40D8-8A3A-0C97DD5AB1C3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>
            <a:spcAft>
              <a:spcPts val="0"/>
            </a:spcAft>
          </a:pPr>
          <a:r>
            <a:rPr lang="ru-RU" sz="2400" b="1" dirty="0" smtClean="0">
              <a:solidFill>
                <a:srgbClr val="C00000"/>
              </a:solidFill>
            </a:rPr>
            <a:t>с 5 до 15 апреля </a:t>
          </a:r>
        </a:p>
        <a:p>
          <a:pPr algn="ctr">
            <a:spcAft>
              <a:spcPts val="0"/>
            </a:spcAft>
          </a:pPr>
          <a:r>
            <a:rPr lang="ru-RU" sz="2400" b="1" dirty="0" smtClean="0">
              <a:solidFill>
                <a:srgbClr val="C00000"/>
              </a:solidFill>
            </a:rPr>
            <a:t>2024 года</a:t>
          </a:r>
        </a:p>
        <a:p>
          <a:pPr algn="ctr">
            <a:spcAft>
              <a:spcPts val="0"/>
            </a:spcAft>
          </a:pPr>
          <a:r>
            <a:rPr lang="ru-RU" sz="2400" dirty="0" smtClean="0"/>
            <a:t>Экспертная оценка деятельности  участников конкурса по представленным документам</a:t>
          </a:r>
          <a:endParaRPr lang="ru-RU" sz="2400" b="1" dirty="0">
            <a:solidFill>
              <a:srgbClr val="C00000"/>
            </a:solidFill>
          </a:endParaRPr>
        </a:p>
      </dgm:t>
    </dgm:pt>
    <dgm:pt modelId="{3BF98067-F83E-44AB-8AED-1A0B1315B00B}" type="parTrans" cxnId="{091B4833-F1C2-4F0A-830A-3F2A4E36C56C}">
      <dgm:prSet/>
      <dgm:spPr/>
      <dgm:t>
        <a:bodyPr/>
        <a:lstStyle/>
        <a:p>
          <a:endParaRPr lang="ru-RU"/>
        </a:p>
      </dgm:t>
    </dgm:pt>
    <dgm:pt modelId="{D6B6E46F-B37E-4CE9-AF44-B477127F8AD8}" type="sibTrans" cxnId="{091B4833-F1C2-4F0A-830A-3F2A4E36C56C}">
      <dgm:prSet/>
      <dgm:spPr/>
      <dgm:t>
        <a:bodyPr/>
        <a:lstStyle/>
        <a:p>
          <a:endParaRPr lang="ru-RU"/>
        </a:p>
      </dgm:t>
    </dgm:pt>
    <dgm:pt modelId="{45384278-12C6-4A8C-BCDF-93EBB1A47C00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>
            <a:spcAft>
              <a:spcPts val="0"/>
            </a:spcAft>
          </a:pPr>
          <a:r>
            <a:rPr lang="ru-RU" sz="2400" b="1" dirty="0" smtClean="0">
              <a:solidFill>
                <a:srgbClr val="C00000"/>
              </a:solidFill>
            </a:rPr>
            <a:t>до 1 </a:t>
          </a:r>
          <a:r>
            <a:rPr lang="ru-RU" sz="2400" b="1" smtClean="0">
              <a:solidFill>
                <a:srgbClr val="C00000"/>
              </a:solidFill>
            </a:rPr>
            <a:t>мая </a:t>
          </a:r>
        </a:p>
        <a:p>
          <a:pPr algn="ctr">
            <a:spcAft>
              <a:spcPts val="0"/>
            </a:spcAft>
          </a:pPr>
          <a:r>
            <a:rPr lang="ru-RU" sz="2400" b="1" smtClean="0">
              <a:solidFill>
                <a:srgbClr val="C00000"/>
              </a:solidFill>
            </a:rPr>
            <a:t>2024 </a:t>
          </a:r>
          <a:r>
            <a:rPr lang="ru-RU" sz="2400" b="1" dirty="0" smtClean="0">
              <a:solidFill>
                <a:srgbClr val="C00000"/>
              </a:solidFill>
            </a:rPr>
            <a:t>года</a:t>
          </a:r>
        </a:p>
        <a:p>
          <a:pPr algn="ctr">
            <a:spcAft>
              <a:spcPts val="0"/>
            </a:spcAft>
          </a:pPr>
          <a:r>
            <a:rPr lang="ru-RU" sz="2300" dirty="0" smtClean="0"/>
            <a:t>Формирование рейтинга участников конкурса </a:t>
          </a:r>
          <a:endParaRPr lang="ru-RU" sz="2400" b="1" dirty="0">
            <a:solidFill>
              <a:srgbClr val="C00000"/>
            </a:solidFill>
          </a:endParaRPr>
        </a:p>
      </dgm:t>
    </dgm:pt>
    <dgm:pt modelId="{7D24CF5E-42B3-4ADD-8B3D-EDB724CEE1FF}" type="parTrans" cxnId="{97A89AEA-242A-444F-BBD0-5FB623666636}">
      <dgm:prSet/>
      <dgm:spPr/>
      <dgm:t>
        <a:bodyPr/>
        <a:lstStyle/>
        <a:p>
          <a:endParaRPr lang="ru-RU"/>
        </a:p>
      </dgm:t>
    </dgm:pt>
    <dgm:pt modelId="{F0B81604-53F8-4AD8-A491-4079DBECB4A8}" type="sibTrans" cxnId="{97A89AEA-242A-444F-BBD0-5FB623666636}">
      <dgm:prSet/>
      <dgm:spPr/>
      <dgm:t>
        <a:bodyPr/>
        <a:lstStyle/>
        <a:p>
          <a:endParaRPr lang="ru-RU"/>
        </a:p>
      </dgm:t>
    </dgm:pt>
    <dgm:pt modelId="{DB57EF7A-9FB1-4047-AC17-F2CEF35CC623}" type="pres">
      <dgm:prSet presAssocID="{FDA51ECB-01A2-4604-A1E7-D9DD3133C164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BAD70E5-3A20-4A32-908D-E8A3CD8FC9E2}" type="pres">
      <dgm:prSet presAssocID="{FDA51ECB-01A2-4604-A1E7-D9DD3133C164}" presName="arrow" presStyleLbl="bgShp" presStyleIdx="0" presStyleCnt="1" custLinFactNeighborX="3022" custLinFactNeighborY="6"/>
      <dgm:spPr/>
    </dgm:pt>
    <dgm:pt modelId="{1CBD799A-E2C3-42D1-8853-DDB527671541}" type="pres">
      <dgm:prSet presAssocID="{FDA51ECB-01A2-4604-A1E7-D9DD3133C164}" presName="linearProcess" presStyleCnt="0"/>
      <dgm:spPr/>
    </dgm:pt>
    <dgm:pt modelId="{BB3FB653-0DF3-40E7-A84A-CE09EEC4A9A9}" type="pres">
      <dgm:prSet presAssocID="{BC5F9C17-20EF-45C0-8C6B-CF3B5CFD9625}" presName="textNode" presStyleLbl="node1" presStyleIdx="0" presStyleCnt="3" custScaleX="161140" custScaleY="216283" custLinFactNeighborX="-7172" custLinFactNeighborY="-4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93AA01-3B21-4FF6-A41E-8BDA4743213E}" type="pres">
      <dgm:prSet presAssocID="{CA38D867-B125-4BAD-8A2D-19DD38D2B087}" presName="sibTrans" presStyleCnt="0"/>
      <dgm:spPr/>
    </dgm:pt>
    <dgm:pt modelId="{18438343-062D-483C-8F98-D7AF649BF680}" type="pres">
      <dgm:prSet presAssocID="{1C4E2B98-5F30-40D8-8A3A-0C97DD5AB1C3}" presName="textNode" presStyleLbl="node1" presStyleIdx="1" presStyleCnt="3" custScaleX="138604" custScaleY="142435" custLinFactNeighborX="75893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DE628F-EE43-4B4F-AE5F-1C4ECD938E80}" type="pres">
      <dgm:prSet presAssocID="{D6B6E46F-B37E-4CE9-AF44-B477127F8AD8}" presName="sibTrans" presStyleCnt="0"/>
      <dgm:spPr/>
    </dgm:pt>
    <dgm:pt modelId="{735452EE-B4E6-4425-A594-FAF5F20C3FA1}" type="pres">
      <dgm:prSet presAssocID="{45384278-12C6-4A8C-BCDF-93EBB1A47C00}" presName="textNode" presStyleLbl="node1" presStyleIdx="2" presStyleCnt="3" custScaleX="101425" custScaleY="130452" custLinFactNeighborX="45500" custLinFactNeighborY="14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2B8863D-E49F-4559-A1DA-2365B2BF1365}" type="presOf" srcId="{1C4E2B98-5F30-40D8-8A3A-0C97DD5AB1C3}" destId="{18438343-062D-483C-8F98-D7AF649BF680}" srcOrd="0" destOrd="0" presId="urn:microsoft.com/office/officeart/2005/8/layout/hProcess9"/>
    <dgm:cxn modelId="{97A89AEA-242A-444F-BBD0-5FB623666636}" srcId="{FDA51ECB-01A2-4604-A1E7-D9DD3133C164}" destId="{45384278-12C6-4A8C-BCDF-93EBB1A47C00}" srcOrd="2" destOrd="0" parTransId="{7D24CF5E-42B3-4ADD-8B3D-EDB724CEE1FF}" sibTransId="{F0B81604-53F8-4AD8-A491-4079DBECB4A8}"/>
    <dgm:cxn modelId="{9D760B7F-1964-4E73-A7D3-11E54108CBE5}" srcId="{FDA51ECB-01A2-4604-A1E7-D9DD3133C164}" destId="{BC5F9C17-20EF-45C0-8C6B-CF3B5CFD9625}" srcOrd="0" destOrd="0" parTransId="{656C09A3-85A9-4B18-AD03-D27C0DE8E5E4}" sibTransId="{CA38D867-B125-4BAD-8A2D-19DD38D2B087}"/>
    <dgm:cxn modelId="{961850EF-7D1E-44F0-A578-040DB1B82576}" type="presOf" srcId="{FDA51ECB-01A2-4604-A1E7-D9DD3133C164}" destId="{DB57EF7A-9FB1-4047-AC17-F2CEF35CC623}" srcOrd="0" destOrd="0" presId="urn:microsoft.com/office/officeart/2005/8/layout/hProcess9"/>
    <dgm:cxn modelId="{F91BCE99-FF30-4948-AE8B-B0F0BAA762F8}" type="presOf" srcId="{BC5F9C17-20EF-45C0-8C6B-CF3B5CFD9625}" destId="{BB3FB653-0DF3-40E7-A84A-CE09EEC4A9A9}" srcOrd="0" destOrd="0" presId="urn:microsoft.com/office/officeart/2005/8/layout/hProcess9"/>
    <dgm:cxn modelId="{091B4833-F1C2-4F0A-830A-3F2A4E36C56C}" srcId="{FDA51ECB-01A2-4604-A1E7-D9DD3133C164}" destId="{1C4E2B98-5F30-40D8-8A3A-0C97DD5AB1C3}" srcOrd="1" destOrd="0" parTransId="{3BF98067-F83E-44AB-8AED-1A0B1315B00B}" sibTransId="{D6B6E46F-B37E-4CE9-AF44-B477127F8AD8}"/>
    <dgm:cxn modelId="{89F5D385-2C06-47AD-8906-2AA23CB14D74}" type="presOf" srcId="{45384278-12C6-4A8C-BCDF-93EBB1A47C00}" destId="{735452EE-B4E6-4425-A594-FAF5F20C3FA1}" srcOrd="0" destOrd="0" presId="urn:microsoft.com/office/officeart/2005/8/layout/hProcess9"/>
    <dgm:cxn modelId="{731321D9-CFDD-4144-ACF7-2DFEFA3AABFA}" type="presParOf" srcId="{DB57EF7A-9FB1-4047-AC17-F2CEF35CC623}" destId="{2BAD70E5-3A20-4A32-908D-E8A3CD8FC9E2}" srcOrd="0" destOrd="0" presId="urn:microsoft.com/office/officeart/2005/8/layout/hProcess9"/>
    <dgm:cxn modelId="{D736438D-F066-4C7A-9497-C96B484905B6}" type="presParOf" srcId="{DB57EF7A-9FB1-4047-AC17-F2CEF35CC623}" destId="{1CBD799A-E2C3-42D1-8853-DDB527671541}" srcOrd="1" destOrd="0" presId="urn:microsoft.com/office/officeart/2005/8/layout/hProcess9"/>
    <dgm:cxn modelId="{1F25E373-E578-4861-8852-8C4C45E6B07A}" type="presParOf" srcId="{1CBD799A-E2C3-42D1-8853-DDB527671541}" destId="{BB3FB653-0DF3-40E7-A84A-CE09EEC4A9A9}" srcOrd="0" destOrd="0" presId="urn:microsoft.com/office/officeart/2005/8/layout/hProcess9"/>
    <dgm:cxn modelId="{1030F228-EE9A-43B4-BEC8-72031EE4ACA2}" type="presParOf" srcId="{1CBD799A-E2C3-42D1-8853-DDB527671541}" destId="{A393AA01-3B21-4FF6-A41E-8BDA4743213E}" srcOrd="1" destOrd="0" presId="urn:microsoft.com/office/officeart/2005/8/layout/hProcess9"/>
    <dgm:cxn modelId="{CEDD7A76-C445-4040-B923-03510508EAE9}" type="presParOf" srcId="{1CBD799A-E2C3-42D1-8853-DDB527671541}" destId="{18438343-062D-483C-8F98-D7AF649BF680}" srcOrd="2" destOrd="0" presId="urn:microsoft.com/office/officeart/2005/8/layout/hProcess9"/>
    <dgm:cxn modelId="{01C44A5B-072A-4913-9D4A-20690294EBD1}" type="presParOf" srcId="{1CBD799A-E2C3-42D1-8853-DDB527671541}" destId="{94DE628F-EE43-4B4F-AE5F-1C4ECD938E80}" srcOrd="3" destOrd="0" presId="urn:microsoft.com/office/officeart/2005/8/layout/hProcess9"/>
    <dgm:cxn modelId="{AC3DFF9A-2110-41F6-99F1-F4DE6F67F519}" type="presParOf" srcId="{1CBD799A-E2C3-42D1-8853-DDB527671541}" destId="{735452EE-B4E6-4425-A594-FAF5F20C3FA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DA51ECB-01A2-4604-A1E7-D9DD3133C164}" type="doc">
      <dgm:prSet loTypeId="urn:microsoft.com/office/officeart/2005/8/layout/hProcess9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C5F9C17-20EF-45C0-8C6B-CF3B5CFD9625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>
            <a:spcAft>
              <a:spcPts val="0"/>
            </a:spcAft>
          </a:pPr>
          <a:r>
            <a:rPr lang="ru-RU" sz="2400" b="1" dirty="0" smtClean="0">
              <a:solidFill>
                <a:srgbClr val="C00000"/>
              </a:solidFill>
            </a:rPr>
            <a:t>до 10 июня </a:t>
          </a:r>
        </a:p>
        <a:p>
          <a:pPr algn="ctr">
            <a:spcAft>
              <a:spcPts val="0"/>
            </a:spcAft>
          </a:pPr>
          <a:r>
            <a:rPr lang="ru-RU" sz="2400" b="1" dirty="0" smtClean="0">
              <a:solidFill>
                <a:srgbClr val="C00000"/>
              </a:solidFill>
            </a:rPr>
            <a:t>2024 года</a:t>
          </a:r>
        </a:p>
        <a:p>
          <a:pPr algn="ctr">
            <a:spcAft>
              <a:spcPts val="0"/>
            </a:spcAft>
          </a:pPr>
          <a:r>
            <a:rPr lang="ru-RU" sz="2400" dirty="0" smtClean="0"/>
            <a:t>Направление в Министерство просвещения Российской Федерации перечня победителей  и соответствующих документов на них  </a:t>
          </a:r>
          <a:endParaRPr lang="ru-RU" sz="2400" dirty="0"/>
        </a:p>
      </dgm:t>
    </dgm:pt>
    <dgm:pt modelId="{656C09A3-85A9-4B18-AD03-D27C0DE8E5E4}" type="parTrans" cxnId="{9D760B7F-1964-4E73-A7D3-11E54108CBE5}">
      <dgm:prSet/>
      <dgm:spPr/>
      <dgm:t>
        <a:bodyPr/>
        <a:lstStyle/>
        <a:p>
          <a:endParaRPr lang="ru-RU"/>
        </a:p>
      </dgm:t>
    </dgm:pt>
    <dgm:pt modelId="{CA38D867-B125-4BAD-8A2D-19DD38D2B087}" type="sibTrans" cxnId="{9D760B7F-1964-4E73-A7D3-11E54108CBE5}">
      <dgm:prSet/>
      <dgm:spPr/>
      <dgm:t>
        <a:bodyPr/>
        <a:lstStyle/>
        <a:p>
          <a:endParaRPr lang="ru-RU"/>
        </a:p>
      </dgm:t>
    </dgm:pt>
    <dgm:pt modelId="{1C4E2B98-5F30-40D8-8A3A-0C97DD5AB1C3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>
            <a:spcAft>
              <a:spcPts val="0"/>
            </a:spcAft>
          </a:pPr>
          <a:r>
            <a:rPr lang="ru-RU" sz="2400" b="1" dirty="0" smtClean="0">
              <a:solidFill>
                <a:srgbClr val="C00000"/>
              </a:solidFill>
            </a:rPr>
            <a:t>до 1 сентября </a:t>
          </a:r>
        </a:p>
        <a:p>
          <a:pPr algn="ctr">
            <a:spcAft>
              <a:spcPts val="0"/>
            </a:spcAft>
          </a:pPr>
          <a:r>
            <a:rPr lang="ru-RU" sz="2400" b="1" dirty="0" smtClean="0">
              <a:solidFill>
                <a:srgbClr val="C00000"/>
              </a:solidFill>
            </a:rPr>
            <a:t>2024 года</a:t>
          </a:r>
        </a:p>
        <a:p>
          <a:pPr algn="ctr">
            <a:spcAft>
              <a:spcPts val="0"/>
            </a:spcAft>
          </a:pPr>
          <a:r>
            <a:rPr lang="ru-RU" sz="2400" dirty="0" smtClean="0"/>
            <a:t>Утверждение перечня  учителей, которым выплачиваются премии </a:t>
          </a:r>
          <a:endParaRPr lang="ru-RU" sz="2400" dirty="0"/>
        </a:p>
      </dgm:t>
    </dgm:pt>
    <dgm:pt modelId="{3BF98067-F83E-44AB-8AED-1A0B1315B00B}" type="parTrans" cxnId="{091B4833-F1C2-4F0A-830A-3F2A4E36C56C}">
      <dgm:prSet/>
      <dgm:spPr/>
      <dgm:t>
        <a:bodyPr/>
        <a:lstStyle/>
        <a:p>
          <a:endParaRPr lang="ru-RU"/>
        </a:p>
      </dgm:t>
    </dgm:pt>
    <dgm:pt modelId="{D6B6E46F-B37E-4CE9-AF44-B477127F8AD8}" type="sibTrans" cxnId="{091B4833-F1C2-4F0A-830A-3F2A4E36C56C}">
      <dgm:prSet/>
      <dgm:spPr/>
      <dgm:t>
        <a:bodyPr/>
        <a:lstStyle/>
        <a:p>
          <a:endParaRPr lang="ru-RU"/>
        </a:p>
      </dgm:t>
    </dgm:pt>
    <dgm:pt modelId="{45384278-12C6-4A8C-BCDF-93EBB1A47C00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>
            <a:spcAft>
              <a:spcPts val="0"/>
            </a:spcAft>
          </a:pPr>
          <a:r>
            <a:rPr lang="ru-RU" sz="2400" b="1" dirty="0" smtClean="0">
              <a:solidFill>
                <a:srgbClr val="C00000"/>
              </a:solidFill>
            </a:rPr>
            <a:t>до 5 октября </a:t>
          </a:r>
        </a:p>
        <a:p>
          <a:pPr algn="ctr">
            <a:spcAft>
              <a:spcPts val="0"/>
            </a:spcAft>
          </a:pPr>
          <a:r>
            <a:rPr lang="ru-RU" sz="2400" b="1" dirty="0" smtClean="0">
              <a:solidFill>
                <a:srgbClr val="C00000"/>
              </a:solidFill>
            </a:rPr>
            <a:t>2024 года</a:t>
          </a:r>
        </a:p>
        <a:p>
          <a:pPr algn="ctr">
            <a:spcAft>
              <a:spcPts val="0"/>
            </a:spcAft>
          </a:pPr>
          <a:r>
            <a:rPr lang="ru-RU" sz="2400" dirty="0" smtClean="0"/>
            <a:t>Перечисление премий победителям конкурса на открытые в кредитных организациях счета победителей конкурса       </a:t>
          </a:r>
          <a:endParaRPr lang="ru-RU" sz="2400" dirty="0"/>
        </a:p>
      </dgm:t>
    </dgm:pt>
    <dgm:pt modelId="{7D24CF5E-42B3-4ADD-8B3D-EDB724CEE1FF}" type="parTrans" cxnId="{97A89AEA-242A-444F-BBD0-5FB623666636}">
      <dgm:prSet/>
      <dgm:spPr/>
      <dgm:t>
        <a:bodyPr/>
        <a:lstStyle/>
        <a:p>
          <a:endParaRPr lang="ru-RU"/>
        </a:p>
      </dgm:t>
    </dgm:pt>
    <dgm:pt modelId="{F0B81604-53F8-4AD8-A491-4079DBECB4A8}" type="sibTrans" cxnId="{97A89AEA-242A-444F-BBD0-5FB623666636}">
      <dgm:prSet/>
      <dgm:spPr/>
      <dgm:t>
        <a:bodyPr/>
        <a:lstStyle/>
        <a:p>
          <a:endParaRPr lang="ru-RU"/>
        </a:p>
      </dgm:t>
    </dgm:pt>
    <dgm:pt modelId="{DB57EF7A-9FB1-4047-AC17-F2CEF35CC623}" type="pres">
      <dgm:prSet presAssocID="{FDA51ECB-01A2-4604-A1E7-D9DD3133C164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BAD70E5-3A20-4A32-908D-E8A3CD8FC9E2}" type="pres">
      <dgm:prSet presAssocID="{FDA51ECB-01A2-4604-A1E7-D9DD3133C164}" presName="arrow" presStyleLbl="bgShp" presStyleIdx="0" presStyleCnt="1" custLinFactNeighborX="3022" custLinFactNeighborY="6"/>
      <dgm:spPr/>
    </dgm:pt>
    <dgm:pt modelId="{1CBD799A-E2C3-42D1-8853-DDB527671541}" type="pres">
      <dgm:prSet presAssocID="{FDA51ECB-01A2-4604-A1E7-D9DD3133C164}" presName="linearProcess" presStyleCnt="0"/>
      <dgm:spPr/>
    </dgm:pt>
    <dgm:pt modelId="{BB3FB653-0DF3-40E7-A84A-CE09EEC4A9A9}" type="pres">
      <dgm:prSet presAssocID="{BC5F9C17-20EF-45C0-8C6B-CF3B5CFD9625}" presName="textNode" presStyleLbl="node1" presStyleIdx="0" presStyleCnt="3" custScaleX="116122" custScaleY="167724" custLinFactNeighborX="-7172" custLinFactNeighborY="-4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93AA01-3B21-4FF6-A41E-8BDA4743213E}" type="pres">
      <dgm:prSet presAssocID="{CA38D867-B125-4BAD-8A2D-19DD38D2B087}" presName="sibTrans" presStyleCnt="0"/>
      <dgm:spPr/>
    </dgm:pt>
    <dgm:pt modelId="{18438343-062D-483C-8F98-D7AF649BF680}" type="pres">
      <dgm:prSet presAssocID="{1C4E2B98-5F30-40D8-8A3A-0C97DD5AB1C3}" presName="textNode" presStyleLbl="node1" presStyleIdx="1" presStyleCnt="3" custScaleX="112217" custScaleY="1304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DE628F-EE43-4B4F-AE5F-1C4ECD938E80}" type="pres">
      <dgm:prSet presAssocID="{D6B6E46F-B37E-4CE9-AF44-B477127F8AD8}" presName="sibTrans" presStyleCnt="0"/>
      <dgm:spPr/>
    </dgm:pt>
    <dgm:pt modelId="{735452EE-B4E6-4425-A594-FAF5F20C3FA1}" type="pres">
      <dgm:prSet presAssocID="{45384278-12C6-4A8C-BCDF-93EBB1A47C00}" presName="textNode" presStyleLbl="node1" presStyleIdx="2" presStyleCnt="3" custScaleX="118318" custScaleY="1453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7A89AEA-242A-444F-BBD0-5FB623666636}" srcId="{FDA51ECB-01A2-4604-A1E7-D9DD3133C164}" destId="{45384278-12C6-4A8C-BCDF-93EBB1A47C00}" srcOrd="2" destOrd="0" parTransId="{7D24CF5E-42B3-4ADD-8B3D-EDB724CEE1FF}" sibTransId="{F0B81604-53F8-4AD8-A491-4079DBECB4A8}"/>
    <dgm:cxn modelId="{9D760B7F-1964-4E73-A7D3-11E54108CBE5}" srcId="{FDA51ECB-01A2-4604-A1E7-D9DD3133C164}" destId="{BC5F9C17-20EF-45C0-8C6B-CF3B5CFD9625}" srcOrd="0" destOrd="0" parTransId="{656C09A3-85A9-4B18-AD03-D27C0DE8E5E4}" sibTransId="{CA38D867-B125-4BAD-8A2D-19DD38D2B087}"/>
    <dgm:cxn modelId="{F2B9E3F5-B6D8-4790-B9E9-298BCB37219E}" type="presOf" srcId="{BC5F9C17-20EF-45C0-8C6B-CF3B5CFD9625}" destId="{BB3FB653-0DF3-40E7-A84A-CE09EEC4A9A9}" srcOrd="0" destOrd="0" presId="urn:microsoft.com/office/officeart/2005/8/layout/hProcess9"/>
    <dgm:cxn modelId="{6DF8C795-A2BE-4087-BE94-45A1A51B98D7}" type="presOf" srcId="{1C4E2B98-5F30-40D8-8A3A-0C97DD5AB1C3}" destId="{18438343-062D-483C-8F98-D7AF649BF680}" srcOrd="0" destOrd="0" presId="urn:microsoft.com/office/officeart/2005/8/layout/hProcess9"/>
    <dgm:cxn modelId="{091B4833-F1C2-4F0A-830A-3F2A4E36C56C}" srcId="{FDA51ECB-01A2-4604-A1E7-D9DD3133C164}" destId="{1C4E2B98-5F30-40D8-8A3A-0C97DD5AB1C3}" srcOrd="1" destOrd="0" parTransId="{3BF98067-F83E-44AB-8AED-1A0B1315B00B}" sibTransId="{D6B6E46F-B37E-4CE9-AF44-B477127F8AD8}"/>
    <dgm:cxn modelId="{983A6069-605A-4FCC-BEC2-3CA5FA4BF6FE}" type="presOf" srcId="{45384278-12C6-4A8C-BCDF-93EBB1A47C00}" destId="{735452EE-B4E6-4425-A594-FAF5F20C3FA1}" srcOrd="0" destOrd="0" presId="urn:microsoft.com/office/officeart/2005/8/layout/hProcess9"/>
    <dgm:cxn modelId="{0A30205C-FA29-492C-AC60-D0A59D43F997}" type="presOf" srcId="{FDA51ECB-01A2-4604-A1E7-D9DD3133C164}" destId="{DB57EF7A-9FB1-4047-AC17-F2CEF35CC623}" srcOrd="0" destOrd="0" presId="urn:microsoft.com/office/officeart/2005/8/layout/hProcess9"/>
    <dgm:cxn modelId="{4539C2FB-238D-45C2-B1E9-532D7E48D412}" type="presParOf" srcId="{DB57EF7A-9FB1-4047-AC17-F2CEF35CC623}" destId="{2BAD70E5-3A20-4A32-908D-E8A3CD8FC9E2}" srcOrd="0" destOrd="0" presId="urn:microsoft.com/office/officeart/2005/8/layout/hProcess9"/>
    <dgm:cxn modelId="{278BD1E7-3BE6-40BC-99F0-B6C938B8014A}" type="presParOf" srcId="{DB57EF7A-9FB1-4047-AC17-F2CEF35CC623}" destId="{1CBD799A-E2C3-42D1-8853-DDB527671541}" srcOrd="1" destOrd="0" presId="urn:microsoft.com/office/officeart/2005/8/layout/hProcess9"/>
    <dgm:cxn modelId="{1E672B20-4EC7-4194-AD98-E41BF1D2F16E}" type="presParOf" srcId="{1CBD799A-E2C3-42D1-8853-DDB527671541}" destId="{BB3FB653-0DF3-40E7-A84A-CE09EEC4A9A9}" srcOrd="0" destOrd="0" presId="urn:microsoft.com/office/officeart/2005/8/layout/hProcess9"/>
    <dgm:cxn modelId="{FEA4E20C-A9C3-4099-B135-14D8E2F9609F}" type="presParOf" srcId="{1CBD799A-E2C3-42D1-8853-DDB527671541}" destId="{A393AA01-3B21-4FF6-A41E-8BDA4743213E}" srcOrd="1" destOrd="0" presId="urn:microsoft.com/office/officeart/2005/8/layout/hProcess9"/>
    <dgm:cxn modelId="{F6FE5882-395C-4B2C-9FEA-AA3AD03C7ECE}" type="presParOf" srcId="{1CBD799A-E2C3-42D1-8853-DDB527671541}" destId="{18438343-062D-483C-8F98-D7AF649BF680}" srcOrd="2" destOrd="0" presId="urn:microsoft.com/office/officeart/2005/8/layout/hProcess9"/>
    <dgm:cxn modelId="{C3026C64-1D62-43C0-A346-E011C92EE602}" type="presParOf" srcId="{1CBD799A-E2C3-42D1-8853-DDB527671541}" destId="{94DE628F-EE43-4B4F-AE5F-1C4ECD938E80}" srcOrd="3" destOrd="0" presId="urn:microsoft.com/office/officeart/2005/8/layout/hProcess9"/>
    <dgm:cxn modelId="{D92F14BF-CFA0-4DDF-8421-917D25AEC2C1}" type="presParOf" srcId="{1CBD799A-E2C3-42D1-8853-DDB527671541}" destId="{735452EE-B4E6-4425-A594-FAF5F20C3FA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3F2ED3-51D6-45A3-8B1C-C138D2A706C6}">
      <dsp:nvSpPr>
        <dsp:cNvPr id="0" name=""/>
        <dsp:cNvSpPr/>
      </dsp:nvSpPr>
      <dsp:spPr>
        <a:xfrm>
          <a:off x="0" y="411920"/>
          <a:ext cx="1008112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FB98A1-E598-44FF-92AA-755AA706C4C4}">
      <dsp:nvSpPr>
        <dsp:cNvPr id="0" name=""/>
        <dsp:cNvSpPr/>
      </dsp:nvSpPr>
      <dsp:spPr>
        <a:xfrm>
          <a:off x="504056" y="52664"/>
          <a:ext cx="9505064" cy="669216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66730" tIns="0" rIns="26673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smtClean="0">
              <a:latin typeface="+mn-lt"/>
            </a:rPr>
            <a:t>Установленный объем учебной нагрузки не менее 18 часов в неделю за ставку заработной платы </a:t>
          </a:r>
        </a:p>
      </dsp:txBody>
      <dsp:txXfrm>
        <a:off x="536724" y="85332"/>
        <a:ext cx="9439728" cy="603880"/>
      </dsp:txXfrm>
    </dsp:sp>
    <dsp:sp modelId="{4A324872-D791-4E00-8627-28E54E4B57B4}">
      <dsp:nvSpPr>
        <dsp:cNvPr id="0" name=""/>
        <dsp:cNvSpPr/>
      </dsp:nvSpPr>
      <dsp:spPr>
        <a:xfrm>
          <a:off x="0" y="1364480"/>
          <a:ext cx="1008112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3C727D-430F-4226-95AC-4592D900FCA5}">
      <dsp:nvSpPr>
        <dsp:cNvPr id="0" name=""/>
        <dsp:cNvSpPr/>
      </dsp:nvSpPr>
      <dsp:spPr>
        <a:xfrm>
          <a:off x="504056" y="1054520"/>
          <a:ext cx="7056784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30" tIns="0" rIns="26673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smtClean="0">
              <a:latin typeface="+mn-lt"/>
            </a:rPr>
            <a:t>Стаж педагогической деятельности не менее 3 лет</a:t>
          </a:r>
        </a:p>
      </dsp:txBody>
      <dsp:txXfrm>
        <a:off x="534318" y="1084782"/>
        <a:ext cx="6996260" cy="559396"/>
      </dsp:txXfrm>
    </dsp:sp>
    <dsp:sp modelId="{F575128A-2C63-4C91-AF4E-80E5B37FF942}">
      <dsp:nvSpPr>
        <dsp:cNvPr id="0" name=""/>
        <dsp:cNvSpPr/>
      </dsp:nvSpPr>
      <dsp:spPr>
        <a:xfrm>
          <a:off x="0" y="2694553"/>
          <a:ext cx="1008112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3444C5-A577-4633-8AEE-7A721DE7155F}">
      <dsp:nvSpPr>
        <dsp:cNvPr id="0" name=""/>
        <dsp:cNvSpPr/>
      </dsp:nvSpPr>
      <dsp:spPr>
        <a:xfrm>
          <a:off x="504056" y="2007080"/>
          <a:ext cx="9134230" cy="9974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30" tIns="0" rIns="26673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smtClean="0">
              <a:latin typeface="+mn-lt"/>
            </a:rPr>
            <a:t>Основное место работы – образовательная организация, реализующая образовательные программы начального общего, основного общего и среднего общего образования</a:t>
          </a:r>
          <a:endParaRPr lang="ru-RU" sz="2000" kern="1200" dirty="0">
            <a:latin typeface="+mn-lt"/>
          </a:endParaRPr>
        </a:p>
      </dsp:txBody>
      <dsp:txXfrm>
        <a:off x="552747" y="2055771"/>
        <a:ext cx="9036848" cy="900050"/>
      </dsp:txXfrm>
    </dsp:sp>
    <dsp:sp modelId="{32EC2C77-6B53-4A95-BEF3-F1D3DFFE6E9C}">
      <dsp:nvSpPr>
        <dsp:cNvPr id="0" name=""/>
        <dsp:cNvSpPr/>
      </dsp:nvSpPr>
      <dsp:spPr>
        <a:xfrm>
          <a:off x="0" y="3810623"/>
          <a:ext cx="1008112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61AAE1-1A19-4CE0-B751-AAB1E811B5DA}">
      <dsp:nvSpPr>
        <dsp:cNvPr id="0" name=""/>
        <dsp:cNvSpPr/>
      </dsp:nvSpPr>
      <dsp:spPr>
        <a:xfrm>
          <a:off x="493226" y="3337153"/>
          <a:ext cx="9582723" cy="783430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66730" tIns="0" rIns="26673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smtClean="0"/>
            <a:t>Лица, осуществляющие в образовательных организациях административные или организационные функции, права на участие в конкурсе не имеют</a:t>
          </a:r>
          <a:endParaRPr lang="ru-RU" sz="2000" kern="1200" dirty="0">
            <a:latin typeface="+mn-lt"/>
          </a:endParaRPr>
        </a:p>
      </dsp:txBody>
      <dsp:txXfrm>
        <a:off x="531470" y="3375397"/>
        <a:ext cx="9506235" cy="7069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3F2ED3-51D6-45A3-8B1C-C138D2A706C6}">
      <dsp:nvSpPr>
        <dsp:cNvPr id="0" name=""/>
        <dsp:cNvSpPr/>
      </dsp:nvSpPr>
      <dsp:spPr>
        <a:xfrm>
          <a:off x="0" y="382744"/>
          <a:ext cx="10081120" cy="163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FB98A1-E598-44FF-92AA-755AA706C4C4}">
      <dsp:nvSpPr>
        <dsp:cNvPr id="0" name=""/>
        <dsp:cNvSpPr/>
      </dsp:nvSpPr>
      <dsp:spPr>
        <a:xfrm>
          <a:off x="486187" y="499234"/>
          <a:ext cx="9230061" cy="11159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30" tIns="0" rIns="26673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Выдвижение</a:t>
          </a:r>
          <a:r>
            <a:rPr lang="ru-RU" sz="2400" kern="1200" baseline="0" dirty="0" smtClean="0"/>
            <a:t> учителей  производится коллегиальным органом управления образовательной организацией</a:t>
          </a:r>
          <a:endParaRPr lang="ru-RU" sz="2400" kern="1200" dirty="0"/>
        </a:p>
      </dsp:txBody>
      <dsp:txXfrm>
        <a:off x="540665" y="553712"/>
        <a:ext cx="9121105" cy="1007037"/>
      </dsp:txXfrm>
    </dsp:sp>
    <dsp:sp modelId="{F575128A-2C63-4C91-AF4E-80E5B37FF942}">
      <dsp:nvSpPr>
        <dsp:cNvPr id="0" name=""/>
        <dsp:cNvSpPr/>
      </dsp:nvSpPr>
      <dsp:spPr>
        <a:xfrm>
          <a:off x="0" y="2528337"/>
          <a:ext cx="10081120" cy="163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3444C5-A577-4633-8AEE-7A721DE7155F}">
      <dsp:nvSpPr>
        <dsp:cNvPr id="0" name=""/>
        <dsp:cNvSpPr/>
      </dsp:nvSpPr>
      <dsp:spPr>
        <a:xfrm>
          <a:off x="288032" y="2304259"/>
          <a:ext cx="6541921" cy="1115993"/>
        </a:xfrm>
        <a:prstGeom prst="roundRect">
          <a:avLst/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266730" tIns="0" rIns="26673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+mn-lt"/>
            </a:rPr>
            <a:t>Победитель конкурса имеет право на повторное участие по истечению срока 5 лет</a:t>
          </a:r>
        </a:p>
      </dsp:txBody>
      <dsp:txXfrm>
        <a:off x="342510" y="2358737"/>
        <a:ext cx="6432965" cy="10070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AD70E5-3A20-4A32-908D-E8A3CD8FC9E2}">
      <dsp:nvSpPr>
        <dsp:cNvPr id="0" name=""/>
        <dsp:cNvSpPr/>
      </dsp:nvSpPr>
      <dsp:spPr>
        <a:xfrm>
          <a:off x="1143704" y="0"/>
          <a:ext cx="9655161" cy="4829355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3FB653-0DF3-40E7-A84A-CE09EEC4A9A9}">
      <dsp:nvSpPr>
        <dsp:cNvPr id="0" name=""/>
        <dsp:cNvSpPr/>
      </dsp:nvSpPr>
      <dsp:spPr>
        <a:xfrm>
          <a:off x="108306" y="317298"/>
          <a:ext cx="4222546" cy="4178029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smtClean="0">
              <a:solidFill>
                <a:srgbClr val="C00000"/>
              </a:solidFill>
            </a:rPr>
            <a:t>с  25 до 27 марта 2024 года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kern="1200" dirty="0" smtClean="0"/>
            <a:t>Прием  документов на участие в конкурсе (регистрация)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smtClean="0">
              <a:solidFill>
                <a:srgbClr val="C00000"/>
              </a:solidFill>
            </a:rPr>
            <a:t>С 1 до 3 апреля 2024 года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b="0" kern="1200" dirty="0" smtClean="0">
              <a:solidFill>
                <a:schemeClr val="tx1"/>
              </a:solidFill>
            </a:rPr>
            <a:t>Загрузка конкурсных документов,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kern="1200" dirty="0" smtClean="0"/>
            <a:t>направление ссылки для просмотра и скачивания документов на адрес: </a:t>
          </a:r>
          <a:r>
            <a:rPr lang="ru-RU" sz="2400" kern="1200" dirty="0" smtClean="0">
              <a:hlinkClick xmlns:r="http://schemas.openxmlformats.org/officeDocument/2006/relationships" r:id="rId1"/>
            </a:rPr>
            <a:t>kulakov_kv@ivreg.ru</a:t>
          </a:r>
          <a:endParaRPr lang="ru-RU" sz="2400" b="0" kern="1200" dirty="0">
            <a:solidFill>
              <a:schemeClr val="tx1"/>
            </a:solidFill>
          </a:endParaRPr>
        </a:p>
      </dsp:txBody>
      <dsp:txXfrm>
        <a:off x="312261" y="521253"/>
        <a:ext cx="3814636" cy="3770119"/>
      </dsp:txXfrm>
    </dsp:sp>
    <dsp:sp modelId="{18438343-062D-483C-8F98-D7AF649BF680}">
      <dsp:nvSpPr>
        <dsp:cNvPr id="0" name=""/>
        <dsp:cNvSpPr/>
      </dsp:nvSpPr>
      <dsp:spPr>
        <a:xfrm>
          <a:off x="4868988" y="1038939"/>
          <a:ext cx="3632008" cy="2751476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smtClean="0">
              <a:solidFill>
                <a:srgbClr val="C00000"/>
              </a:solidFill>
            </a:rPr>
            <a:t>с 5 до 15 апреля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smtClean="0">
              <a:solidFill>
                <a:srgbClr val="C00000"/>
              </a:solidFill>
            </a:rPr>
            <a:t>2024 года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kern="1200" dirty="0" smtClean="0"/>
            <a:t>Экспертная оценка деятельности  участников конкурса по представленным документам</a:t>
          </a:r>
          <a:endParaRPr lang="ru-RU" sz="2400" b="1" kern="1200" dirty="0">
            <a:solidFill>
              <a:srgbClr val="C00000"/>
            </a:solidFill>
          </a:endParaRPr>
        </a:p>
      </dsp:txBody>
      <dsp:txXfrm>
        <a:off x="5003304" y="1173255"/>
        <a:ext cx="3363376" cy="2482844"/>
      </dsp:txXfrm>
    </dsp:sp>
    <dsp:sp modelId="{735452EE-B4E6-4425-A594-FAF5F20C3FA1}">
      <dsp:nvSpPr>
        <dsp:cNvPr id="0" name=""/>
        <dsp:cNvSpPr/>
      </dsp:nvSpPr>
      <dsp:spPr>
        <a:xfrm>
          <a:off x="8701250" y="1182960"/>
          <a:ext cx="2657762" cy="2519996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smtClean="0">
              <a:solidFill>
                <a:srgbClr val="C00000"/>
              </a:solidFill>
            </a:rPr>
            <a:t>до 1 </a:t>
          </a:r>
          <a:r>
            <a:rPr lang="ru-RU" sz="2400" b="1" kern="1200" smtClean="0">
              <a:solidFill>
                <a:srgbClr val="C00000"/>
              </a:solidFill>
            </a:rPr>
            <a:t>мая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smtClean="0">
              <a:solidFill>
                <a:srgbClr val="C00000"/>
              </a:solidFill>
            </a:rPr>
            <a:t>2024 </a:t>
          </a:r>
          <a:r>
            <a:rPr lang="ru-RU" sz="2400" b="1" kern="1200" dirty="0" smtClean="0">
              <a:solidFill>
                <a:srgbClr val="C00000"/>
              </a:solidFill>
            </a:rPr>
            <a:t>года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300" kern="1200" dirty="0" smtClean="0"/>
            <a:t>Формирование рейтинга участников конкурса </a:t>
          </a:r>
          <a:endParaRPr lang="ru-RU" sz="2400" b="1" kern="1200" dirty="0">
            <a:solidFill>
              <a:srgbClr val="C00000"/>
            </a:solidFill>
          </a:endParaRPr>
        </a:p>
      </dsp:txBody>
      <dsp:txXfrm>
        <a:off x="8824266" y="1305976"/>
        <a:ext cx="2411730" cy="227396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AD70E5-3A20-4A32-908D-E8A3CD8FC9E2}">
      <dsp:nvSpPr>
        <dsp:cNvPr id="0" name=""/>
        <dsp:cNvSpPr/>
      </dsp:nvSpPr>
      <dsp:spPr>
        <a:xfrm>
          <a:off x="1159550" y="0"/>
          <a:ext cx="9788927" cy="4829355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3FB653-0DF3-40E7-A84A-CE09EEC4A9A9}">
      <dsp:nvSpPr>
        <dsp:cNvPr id="0" name=""/>
        <dsp:cNvSpPr/>
      </dsp:nvSpPr>
      <dsp:spPr>
        <a:xfrm>
          <a:off x="56619" y="786315"/>
          <a:ext cx="3559772" cy="3239994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smtClean="0">
              <a:solidFill>
                <a:srgbClr val="C00000"/>
              </a:solidFill>
            </a:rPr>
            <a:t>до 10 июня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smtClean="0">
              <a:solidFill>
                <a:srgbClr val="C00000"/>
              </a:solidFill>
            </a:rPr>
            <a:t>2024 года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kern="1200" dirty="0" smtClean="0"/>
            <a:t>Направление в Министерство просвещения Российской Федерации перечня победителей  и соответствующих документов на них  </a:t>
          </a:r>
          <a:endParaRPr lang="ru-RU" sz="2400" kern="1200" dirty="0"/>
        </a:p>
      </dsp:txBody>
      <dsp:txXfrm>
        <a:off x="214782" y="944478"/>
        <a:ext cx="3243446" cy="2923668"/>
      </dsp:txXfrm>
    </dsp:sp>
    <dsp:sp modelId="{18438343-062D-483C-8F98-D7AF649BF680}">
      <dsp:nvSpPr>
        <dsp:cNvPr id="0" name=""/>
        <dsp:cNvSpPr/>
      </dsp:nvSpPr>
      <dsp:spPr>
        <a:xfrm>
          <a:off x="4004501" y="1154679"/>
          <a:ext cx="3440063" cy="2519996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smtClean="0">
              <a:solidFill>
                <a:srgbClr val="C00000"/>
              </a:solidFill>
            </a:rPr>
            <a:t>до 1 сентября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smtClean="0">
              <a:solidFill>
                <a:srgbClr val="C00000"/>
              </a:solidFill>
            </a:rPr>
            <a:t>2024 года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kern="1200" dirty="0" smtClean="0"/>
            <a:t>Утверждение перечня  учителей, которым выплачиваются премии </a:t>
          </a:r>
          <a:endParaRPr lang="ru-RU" sz="2400" kern="1200" dirty="0"/>
        </a:p>
      </dsp:txBody>
      <dsp:txXfrm>
        <a:off x="4127517" y="1277695"/>
        <a:ext cx="3194031" cy="2273964"/>
      </dsp:txXfrm>
    </dsp:sp>
    <dsp:sp modelId="{735452EE-B4E6-4425-A594-FAF5F20C3FA1}">
      <dsp:nvSpPr>
        <dsp:cNvPr id="0" name=""/>
        <dsp:cNvSpPr/>
      </dsp:nvSpPr>
      <dsp:spPr>
        <a:xfrm>
          <a:off x="7806700" y="1010677"/>
          <a:ext cx="3627092" cy="2807999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smtClean="0">
              <a:solidFill>
                <a:srgbClr val="C00000"/>
              </a:solidFill>
            </a:rPr>
            <a:t>до 5 октября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smtClean="0">
              <a:solidFill>
                <a:srgbClr val="C00000"/>
              </a:solidFill>
            </a:rPr>
            <a:t>2024 года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kern="1200" dirty="0" smtClean="0"/>
            <a:t>Перечисление премий победителям конкурса на открытые в кредитных организациях счета победителей конкурса       </a:t>
          </a:r>
          <a:endParaRPr lang="ru-RU" sz="2400" kern="1200" dirty="0"/>
        </a:p>
      </dsp:txBody>
      <dsp:txXfrm>
        <a:off x="7943775" y="1147752"/>
        <a:ext cx="3352942" cy="25338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247" cy="49665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826" y="1"/>
            <a:ext cx="2946246" cy="49665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4FA1D8B1-A441-49C4-B6A1-CFA38A5457C9}" type="datetimeFigureOut">
              <a:rPr lang="ru-RU"/>
              <a:pPr>
                <a:defRPr/>
              </a:pPr>
              <a:t>19.03.2024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8" tIns="46049" rIns="92098" bIns="46049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288" y="4715788"/>
            <a:ext cx="5439101" cy="4468260"/>
          </a:xfrm>
          <a:prstGeom prst="rect">
            <a:avLst/>
          </a:prstGeom>
        </p:spPr>
        <p:txBody>
          <a:bodyPr vert="horz" lIns="92098" tIns="46049" rIns="92098" bIns="46049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977"/>
            <a:ext cx="2946247" cy="496650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826" y="9429977"/>
            <a:ext cx="2946246" cy="496650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pPr>
              <a:defRPr/>
            </a:pPr>
            <a:fld id="{A251CD80-B21B-4439-AC90-2D4429DF286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88756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3D2E7-6EDE-4CF6-96D6-3D66CAF0B15B}" type="datetimeFigureOut">
              <a:rPr lang="ru-RU"/>
              <a:pPr>
                <a:defRPr/>
              </a:pPr>
              <a:t>19.03.2024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C46D9-F025-4279-89BA-96A32923009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7456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97A9A-6B5E-4A4A-B46F-A4DABE435F46}" type="datetimeFigureOut">
              <a:rPr lang="ru-RU"/>
              <a:pPr>
                <a:defRPr/>
              </a:pPr>
              <a:t>19.03.2024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D789D-DEAC-458B-AE48-7F08709BB64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8977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57143-B54F-4992-9AAC-E3DF097E4465}" type="datetimeFigureOut">
              <a:rPr lang="ru-RU"/>
              <a:pPr>
                <a:defRPr/>
              </a:pPr>
              <a:t>19.03.2024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33583-0AC2-4762-A3BF-19BF5A51984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6897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66E76-DF24-4C37-85D6-90029D2EA643}" type="datetimeFigureOut">
              <a:rPr lang="ru-RU"/>
              <a:pPr>
                <a:defRPr/>
              </a:pPr>
              <a:t>19.03.2024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F995B-F164-42B2-8201-C56F9D9FE1B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4815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8F3DC-4841-4AEA-B88D-933FD6907740}" type="datetimeFigureOut">
              <a:rPr lang="ru-RU"/>
              <a:pPr>
                <a:defRPr/>
              </a:pPr>
              <a:t>19.03.2024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72C5B-CC9A-46EB-A6C7-438E65AB26A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0524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48E11-8DC7-4CB9-A6A8-7ADC8EE3D57F}" type="datetimeFigureOut">
              <a:rPr lang="ru-RU"/>
              <a:pPr>
                <a:defRPr/>
              </a:pPr>
              <a:t>19.03.2024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6C08E-D736-4DA3-B34C-19685C624FB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0230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C621B-E700-4B5E-8B5C-20C04887BEF2}" type="datetimeFigureOut">
              <a:rPr lang="ru-RU"/>
              <a:pPr>
                <a:defRPr/>
              </a:pPr>
              <a:t>19.03.2024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9E298-3D9E-4BBC-BA19-0D69303C12E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564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D6C33-F899-4E63-ADCE-1F278E80D117}" type="datetimeFigureOut">
              <a:rPr lang="ru-RU"/>
              <a:pPr>
                <a:defRPr/>
              </a:pPr>
              <a:t>19.03.2024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80A30-8DE4-49A1-B5E2-A6CCB384A20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9616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57154-F1AE-453D-90C5-C19BA6CB276E}" type="datetimeFigureOut">
              <a:rPr lang="ru-RU"/>
              <a:pPr>
                <a:defRPr/>
              </a:pPr>
              <a:t>19.03.2024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F2E11-97FA-4A92-98E9-DCD0F9EAD62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4344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8DA50-0453-44A2-B76D-4C381E207411}" type="datetimeFigureOut">
              <a:rPr lang="ru-RU"/>
              <a:pPr>
                <a:defRPr/>
              </a:pPr>
              <a:t>19.03.2024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FBC5B-1062-4183-AD1A-0470BDD47C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8374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25814-5446-40D8-B502-2765D99F6701}" type="datetimeFigureOut">
              <a:rPr lang="ru-RU"/>
              <a:pPr>
                <a:defRPr/>
              </a:pPr>
              <a:t>19.03.2024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2AC99-AF28-4050-9EC8-4085DFF156D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4946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0E2F932-79A1-4782-B5B2-36D9E6A19C9C}" type="datetimeFigureOut">
              <a:rPr lang="ru-RU"/>
              <a:pPr>
                <a:defRPr/>
              </a:pPr>
              <a:t>19.03.2024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C3CDF82-3168-4EB5-9CF5-E43D3D8959E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319811" y="255014"/>
            <a:ext cx="11593288" cy="576743"/>
            <a:chOff x="285750" y="396422"/>
            <a:chExt cx="8225271" cy="390985"/>
          </a:xfrm>
        </p:grpSpPr>
        <p:cxnSp>
          <p:nvCxnSpPr>
            <p:cNvPr id="7" name="Прямая соединительная линия 6"/>
            <p:cNvCxnSpPr/>
            <p:nvPr/>
          </p:nvCxnSpPr>
          <p:spPr bwMode="auto">
            <a:xfrm>
              <a:off x="285750" y="785820"/>
              <a:ext cx="8225271" cy="1587"/>
            </a:xfrm>
            <a:prstGeom prst="line">
              <a:avLst/>
            </a:prstGeom>
            <a:ln w="31750" cmpd="sng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1676176" y="396422"/>
              <a:ext cx="6641523" cy="35470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2800" b="1" dirty="0" smtClean="0">
                  <a:solidFill>
                    <a:srgbClr val="002060"/>
                  </a:solidFill>
                  <a:latin typeface="Calibri"/>
                  <a:cs typeface="Arial" charset="0"/>
                </a:rPr>
                <a:t>Департамент образования и науки Ивановской области</a:t>
              </a:r>
              <a:endParaRPr lang="ru-RU" sz="2800" b="1" dirty="0">
                <a:solidFill>
                  <a:srgbClr val="002060"/>
                </a:solidFill>
                <a:latin typeface="Calibri"/>
                <a:cs typeface="Arial" charset="0"/>
              </a:endParaRP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353611" y="1529859"/>
            <a:ext cx="1119496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 smtClean="0">
              <a:solidFill>
                <a:srgbClr val="C00000"/>
              </a:solidFill>
              <a:latin typeface="Calibri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C00000"/>
                </a:solidFill>
                <a:latin typeface="Calibri"/>
              </a:rPr>
              <a:t>О проведении конкурса на присуждение  премий лучшим учителям за достижения в педагогической деятельности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C00000"/>
                </a:solidFill>
                <a:latin typeface="Calibri"/>
              </a:rPr>
              <a:t>в 2024 году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/>
            </a:endParaRP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9376" y="109280"/>
            <a:ext cx="959342" cy="713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75462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3149526" y="1228260"/>
            <a:ext cx="66188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6DC2"/>
                </a:solidFill>
                <a:latin typeface="+mn-lt"/>
              </a:rPr>
              <a:t>Сроки проведения </a:t>
            </a:r>
            <a:r>
              <a:rPr lang="ru-RU" sz="3200" b="1" dirty="0" smtClean="0">
                <a:solidFill>
                  <a:srgbClr val="006DC2"/>
                </a:solidFill>
                <a:latin typeface="+mn-lt"/>
              </a:rPr>
              <a:t>конкурса</a:t>
            </a:r>
            <a:endParaRPr lang="ru-RU" sz="3200" b="1" dirty="0">
              <a:solidFill>
                <a:srgbClr val="006DC2"/>
              </a:solidFill>
              <a:latin typeface="+mn-lt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356390237"/>
              </p:ext>
            </p:extLst>
          </p:nvPr>
        </p:nvGraphicFramePr>
        <p:xfrm>
          <a:off x="353611" y="1525964"/>
          <a:ext cx="11516385" cy="4829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319811" y="255014"/>
            <a:ext cx="11752854" cy="576743"/>
            <a:chOff x="285750" y="396422"/>
            <a:chExt cx="8338481" cy="390985"/>
          </a:xfrm>
        </p:grpSpPr>
        <p:cxnSp>
          <p:nvCxnSpPr>
            <p:cNvPr id="10" name="Прямая соединительная линия 9"/>
            <p:cNvCxnSpPr/>
            <p:nvPr/>
          </p:nvCxnSpPr>
          <p:spPr bwMode="auto">
            <a:xfrm>
              <a:off x="285750" y="785820"/>
              <a:ext cx="8225271" cy="1587"/>
            </a:xfrm>
            <a:prstGeom prst="line">
              <a:avLst/>
            </a:prstGeom>
            <a:ln w="31750" cmpd="sng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1114201" y="396422"/>
              <a:ext cx="7510030" cy="35470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2800" b="1" dirty="0" smtClean="0">
                  <a:solidFill>
                    <a:srgbClr val="002060"/>
                  </a:solidFill>
                  <a:latin typeface="Calibri"/>
                  <a:cs typeface="Arial" charset="0"/>
                </a:rPr>
                <a:t>Департамент </a:t>
              </a:r>
              <a:r>
                <a:rPr lang="ru-RU" sz="2800" b="1" dirty="0">
                  <a:solidFill>
                    <a:srgbClr val="002060"/>
                  </a:solidFill>
                  <a:latin typeface="Calibri"/>
                  <a:cs typeface="Arial" charset="0"/>
                </a:rPr>
                <a:t>образования </a:t>
              </a:r>
              <a:r>
                <a:rPr lang="ru-RU" sz="2800" b="1" dirty="0" smtClean="0">
                  <a:solidFill>
                    <a:srgbClr val="002060"/>
                  </a:solidFill>
                  <a:latin typeface="Calibri"/>
                  <a:cs typeface="Arial" charset="0"/>
                </a:rPr>
                <a:t>и науки Ивановской </a:t>
              </a:r>
              <a:r>
                <a:rPr lang="ru-RU" sz="2800" b="1" dirty="0">
                  <a:solidFill>
                    <a:srgbClr val="002060"/>
                  </a:solidFill>
                  <a:latin typeface="Calibri"/>
                  <a:cs typeface="Arial" charset="0"/>
                </a:rPr>
                <a:t>области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7368" y="84464"/>
            <a:ext cx="959342" cy="713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64801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1703513" y="1224907"/>
            <a:ext cx="97930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6DC2"/>
                </a:solidFill>
                <a:latin typeface="+mn-lt"/>
              </a:rPr>
              <a:t>Документы на участие в конкурсе</a:t>
            </a:r>
            <a:endParaRPr lang="ru-RU" sz="3200" b="1" dirty="0">
              <a:solidFill>
                <a:srgbClr val="006DC2"/>
              </a:solidFill>
              <a:latin typeface="+mn-lt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08116" y="2808563"/>
            <a:ext cx="11839937" cy="86409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9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          Копия </a:t>
            </a:r>
            <a:r>
              <a:rPr lang="ru-RU" sz="24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документа (документов) об образовании учителя</a:t>
            </a:r>
            <a:r>
              <a:rPr lang="ru-RU" sz="2400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заверенная       	руководителем образовательной организации</a:t>
            </a:r>
            <a:endParaRPr lang="ru-RU" sz="2400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298884" y="3770925"/>
            <a:ext cx="11755514" cy="86409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90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         Копия </a:t>
            </a:r>
            <a:r>
              <a:rPr lang="ru-RU" sz="24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трудовой книжки учителя, </a:t>
            </a:r>
            <a:r>
              <a:rPr lang="ru-RU" sz="2400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заверенная </a:t>
            </a:r>
            <a:r>
              <a:rPr lang="ru-RU" sz="24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руководителем </a:t>
            </a:r>
            <a:r>
              <a:rPr lang="ru-RU" sz="2400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	образовательной </a:t>
            </a:r>
            <a:r>
              <a:rPr lang="ru-RU" sz="24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организации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298884" y="4725143"/>
            <a:ext cx="11597585" cy="109221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90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        Справка </a:t>
            </a:r>
            <a:r>
              <a:rPr lang="ru-RU" sz="24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 профессиональных достижениях </a:t>
            </a:r>
            <a:r>
              <a:rPr lang="ru-RU" sz="24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учителя</a:t>
            </a:r>
            <a:r>
              <a:rPr lang="ru-RU" sz="24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соответствующих </a:t>
            </a:r>
            <a:r>
              <a:rPr lang="ru-RU" sz="2400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	условиям </a:t>
            </a:r>
            <a:r>
              <a:rPr lang="ru-RU" sz="24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участия в </a:t>
            </a:r>
            <a:r>
              <a:rPr lang="ru-RU" sz="2400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конкурсе, заверенная руководителем образовательной 	организации</a:t>
            </a:r>
            <a:endParaRPr lang="ru-RU" sz="2400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77266" y="1861239"/>
            <a:ext cx="11812107" cy="847681"/>
          </a:xfrm>
          <a:prstGeom prst="roundRect">
            <a:avLst>
              <a:gd name="adj" fmla="val 2030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ru-RU" sz="2400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          Копия</a:t>
            </a:r>
            <a:r>
              <a:rPr lang="ru-RU" sz="24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решения (выписка из решения) коллегиального органа управления      	образовательной организации </a:t>
            </a:r>
            <a:r>
              <a:rPr lang="ru-RU" sz="24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 выдвижении учителя на участие в конкурсе</a:t>
            </a:r>
          </a:p>
        </p:txBody>
      </p:sp>
      <p:sp>
        <p:nvSpPr>
          <p:cNvPr id="3" name="Стрелка вправо 2"/>
          <p:cNvSpPr/>
          <p:nvPr/>
        </p:nvSpPr>
        <p:spPr>
          <a:xfrm>
            <a:off x="335360" y="1916832"/>
            <a:ext cx="920269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77266" y="5961373"/>
            <a:ext cx="11597585" cy="70798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90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       Информация </a:t>
            </a:r>
            <a:r>
              <a:rPr lang="ru-RU" sz="24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ru-RU" sz="24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публичной презентации </a:t>
            </a:r>
            <a:r>
              <a:rPr lang="ru-RU" sz="24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результатов педагогической </a:t>
            </a:r>
            <a:r>
              <a:rPr lang="ru-RU" sz="2400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	деятельности </a:t>
            </a:r>
            <a:r>
              <a:rPr lang="ru-RU" sz="24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учителя</a:t>
            </a:r>
          </a:p>
        </p:txBody>
      </p:sp>
      <p:sp>
        <p:nvSpPr>
          <p:cNvPr id="19" name="Стрелка вправо 18"/>
          <p:cNvSpPr/>
          <p:nvPr/>
        </p:nvSpPr>
        <p:spPr>
          <a:xfrm>
            <a:off x="353611" y="2852936"/>
            <a:ext cx="920269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335360" y="3861048"/>
            <a:ext cx="920269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353611" y="4797152"/>
            <a:ext cx="920269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>
            <a:off x="353610" y="6021288"/>
            <a:ext cx="920269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9" name="Группа 28"/>
          <p:cNvGrpSpPr/>
          <p:nvPr/>
        </p:nvGrpSpPr>
        <p:grpSpPr>
          <a:xfrm>
            <a:off x="-184207" y="230060"/>
            <a:ext cx="12200374" cy="576743"/>
            <a:chOff x="285750" y="396422"/>
            <a:chExt cx="8655990" cy="390985"/>
          </a:xfrm>
        </p:grpSpPr>
        <p:cxnSp>
          <p:nvCxnSpPr>
            <p:cNvPr id="30" name="Прямая соединительная линия 29"/>
            <p:cNvCxnSpPr/>
            <p:nvPr/>
          </p:nvCxnSpPr>
          <p:spPr bwMode="auto">
            <a:xfrm>
              <a:off x="285750" y="785820"/>
              <a:ext cx="8225271" cy="1587"/>
            </a:xfrm>
            <a:prstGeom prst="line">
              <a:avLst/>
            </a:prstGeom>
            <a:ln w="31750" cmpd="sng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1625060" y="396422"/>
              <a:ext cx="7316680" cy="35470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2800" b="1" dirty="0" smtClean="0">
                  <a:solidFill>
                    <a:srgbClr val="002060"/>
                  </a:solidFill>
                  <a:latin typeface="Calibri"/>
                  <a:cs typeface="Arial" charset="0"/>
                </a:rPr>
                <a:t>Департамент </a:t>
              </a:r>
              <a:r>
                <a:rPr lang="ru-RU" sz="2800" b="1" dirty="0">
                  <a:solidFill>
                    <a:srgbClr val="002060"/>
                  </a:solidFill>
                  <a:latin typeface="Calibri"/>
                  <a:cs typeface="Arial" charset="0"/>
                </a:rPr>
                <a:t>образования </a:t>
              </a:r>
              <a:r>
                <a:rPr lang="ru-RU" sz="2800" b="1" dirty="0" smtClean="0">
                  <a:solidFill>
                    <a:srgbClr val="002060"/>
                  </a:solidFill>
                  <a:latin typeface="Calibri"/>
                  <a:cs typeface="Arial" charset="0"/>
                </a:rPr>
                <a:t>и науки Ивановской </a:t>
              </a:r>
              <a:r>
                <a:rPr lang="ru-RU" sz="2800" b="1" dirty="0">
                  <a:solidFill>
                    <a:srgbClr val="002060"/>
                  </a:solidFill>
                  <a:latin typeface="Calibri"/>
                  <a:cs typeface="Arial" charset="0"/>
                </a:rPr>
                <a:t>области</a:t>
              </a:r>
            </a:p>
          </p:txBody>
        </p:sp>
      </p:grp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4074" y="93429"/>
            <a:ext cx="959342" cy="713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43490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1415480" y="1228260"/>
            <a:ext cx="9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6DC2"/>
                </a:solidFill>
                <a:latin typeface="+mn-lt"/>
              </a:rPr>
              <a:t>Документы на  победителя</a:t>
            </a:r>
            <a:endParaRPr lang="ru-RU" sz="3200" b="1" dirty="0">
              <a:solidFill>
                <a:srgbClr val="006DC2"/>
              </a:solidFill>
              <a:latin typeface="+mn-lt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63352" y="3933056"/>
            <a:ext cx="11839937" cy="61102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</a:t>
            </a:r>
            <a:r>
              <a:rPr lang="ru-RU" sz="28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Личное заявление </a:t>
            </a:r>
            <a:r>
              <a:rPr lang="ru-RU" sz="2400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печатать, но с оригинальной подписью</a:t>
            </a:r>
            <a:endParaRPr lang="ru-RU" sz="2400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245143" y="4716235"/>
            <a:ext cx="11755514" cy="94501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               Копия </a:t>
            </a:r>
            <a:r>
              <a:rPr lang="ru-RU" sz="28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документа, удостоверяющего личность </a:t>
            </a:r>
            <a:r>
              <a:rPr lang="ru-RU" sz="24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– главный </a:t>
            </a:r>
            <a:r>
              <a:rPr lang="ru-RU" sz="2400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разворот и </a:t>
            </a:r>
          </a:p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страница </a:t>
            </a:r>
            <a:r>
              <a:rPr lang="ru-RU" sz="24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 пропиской </a:t>
            </a:r>
            <a:r>
              <a:rPr lang="ru-RU" sz="2400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endParaRPr lang="ru-RU" sz="2400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259055" y="5877272"/>
            <a:ext cx="11597585" cy="79208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                Актуальная версия </a:t>
            </a:r>
            <a:r>
              <a:rPr lang="ru-RU" sz="28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Устава </a:t>
            </a:r>
            <a:r>
              <a:rPr lang="ru-RU" sz="2400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4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копия титульного </a:t>
            </a:r>
            <a:r>
              <a:rPr lang="ru-RU" sz="2400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листа, страницы,  где</a:t>
            </a:r>
          </a:p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                прописано полное наименование организации</a:t>
            </a:r>
            <a:endParaRPr lang="ru-RU" sz="2400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77266" y="1861239"/>
            <a:ext cx="11812107" cy="1909257"/>
          </a:xfrm>
          <a:prstGeom prst="roundRect">
            <a:avLst>
              <a:gd name="adj" fmla="val 2030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           Справка с места работы</a:t>
            </a:r>
            <a:r>
              <a:rPr lang="ru-RU" sz="2400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sz="2400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наименование организации в соответствии с Уставом</a:t>
            </a:r>
          </a:p>
          <a:p>
            <a:r>
              <a:rPr lang="ru-RU" sz="2400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ФИО как в паспорте</a:t>
            </a:r>
          </a:p>
          <a:p>
            <a:r>
              <a:rPr lang="ru-RU" sz="2400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должность с указанием предмета</a:t>
            </a:r>
          </a:p>
          <a:p>
            <a:r>
              <a:rPr lang="ru-RU" sz="2400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                общий педагогический стаж, включая стаж на указанном месте работы</a:t>
            </a:r>
          </a:p>
        </p:txBody>
      </p:sp>
      <p:sp>
        <p:nvSpPr>
          <p:cNvPr id="3" name="Стрелка вправо 2"/>
          <p:cNvSpPr/>
          <p:nvPr/>
        </p:nvSpPr>
        <p:spPr>
          <a:xfrm>
            <a:off x="526117" y="208267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117" y="4001486"/>
            <a:ext cx="1012024" cy="54259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141" y="4854263"/>
            <a:ext cx="1012024" cy="54259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327" y="6036217"/>
            <a:ext cx="1012024" cy="542591"/>
          </a:xfrm>
          <a:prstGeom prst="rect">
            <a:avLst/>
          </a:prstGeom>
        </p:spPr>
      </p:pic>
      <p:grpSp>
        <p:nvGrpSpPr>
          <p:cNvPr id="16" name="Группа 15"/>
          <p:cNvGrpSpPr/>
          <p:nvPr/>
        </p:nvGrpSpPr>
        <p:grpSpPr>
          <a:xfrm>
            <a:off x="319811" y="255014"/>
            <a:ext cx="11680846" cy="576743"/>
            <a:chOff x="285750" y="396422"/>
            <a:chExt cx="8287392" cy="390985"/>
          </a:xfrm>
        </p:grpSpPr>
        <p:cxnSp>
          <p:nvCxnSpPr>
            <p:cNvPr id="17" name="Прямая соединительная линия 16"/>
            <p:cNvCxnSpPr/>
            <p:nvPr/>
          </p:nvCxnSpPr>
          <p:spPr bwMode="auto">
            <a:xfrm>
              <a:off x="285750" y="785820"/>
              <a:ext cx="8225271" cy="1587"/>
            </a:xfrm>
            <a:prstGeom prst="line">
              <a:avLst/>
            </a:prstGeom>
            <a:ln w="31750" cmpd="sng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1063112" y="396422"/>
              <a:ext cx="7510030" cy="35470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2800" b="1" dirty="0" smtClean="0">
                  <a:solidFill>
                    <a:srgbClr val="002060"/>
                  </a:solidFill>
                  <a:latin typeface="Calibri"/>
                  <a:cs typeface="Arial" charset="0"/>
                </a:rPr>
                <a:t>Департамент </a:t>
              </a:r>
              <a:r>
                <a:rPr lang="ru-RU" sz="2800" b="1" dirty="0">
                  <a:solidFill>
                    <a:srgbClr val="002060"/>
                  </a:solidFill>
                  <a:latin typeface="Calibri"/>
                  <a:cs typeface="Arial" charset="0"/>
                </a:rPr>
                <a:t>образования </a:t>
              </a:r>
              <a:r>
                <a:rPr lang="ru-RU" sz="2800" b="1" dirty="0" smtClean="0">
                  <a:solidFill>
                    <a:srgbClr val="002060"/>
                  </a:solidFill>
                  <a:latin typeface="Calibri"/>
                  <a:cs typeface="Arial" charset="0"/>
                </a:rPr>
                <a:t>и науки Ивановской </a:t>
              </a:r>
              <a:r>
                <a:rPr lang="ru-RU" sz="2800" b="1" dirty="0">
                  <a:solidFill>
                    <a:srgbClr val="002060"/>
                  </a:solidFill>
                  <a:latin typeface="Calibri"/>
                  <a:cs typeface="Arial" charset="0"/>
                </a:rPr>
                <a:t>области</a:t>
              </a:r>
            </a:p>
          </p:txBody>
        </p:sp>
      </p:grp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9811" y="93692"/>
            <a:ext cx="959342" cy="713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09359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1415480" y="1228260"/>
            <a:ext cx="9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6DC2"/>
                </a:solidFill>
                <a:latin typeface="+mn-lt"/>
              </a:rPr>
              <a:t>Документы на  победителя</a:t>
            </a:r>
            <a:endParaRPr lang="ru-RU" sz="3200" b="1" dirty="0">
              <a:solidFill>
                <a:srgbClr val="006DC2"/>
              </a:solidFill>
              <a:latin typeface="+mn-lt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5142" y="3502877"/>
            <a:ext cx="11741777" cy="94896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ru-RU" sz="2400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</a:t>
            </a:r>
            <a:r>
              <a:rPr lang="ru-RU" sz="28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Копия </a:t>
            </a:r>
            <a:r>
              <a:rPr lang="ru-RU" sz="28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страхового свидетельства обязательного </a:t>
            </a:r>
            <a:r>
              <a:rPr lang="ru-RU" sz="28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пенсионного</a:t>
            </a:r>
          </a:p>
          <a:p>
            <a:pPr algn="just"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            </a:t>
            </a:r>
            <a:r>
              <a:rPr lang="ru-RU" sz="28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страхования</a:t>
            </a: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245143" y="4716235"/>
            <a:ext cx="11755514" cy="94501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               </a:t>
            </a:r>
            <a:r>
              <a:rPr lang="ru-RU" sz="28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Копия свидетельства о постановке на учет в налоговом органе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259055" y="5877272"/>
            <a:ext cx="11597585" cy="79208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                </a:t>
            </a:r>
            <a:r>
              <a:rPr lang="ru-RU" sz="28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Согласие на обработку персональных данных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16846" y="1991601"/>
            <a:ext cx="11812107" cy="1363300"/>
          </a:xfrm>
          <a:prstGeom prst="roundRect">
            <a:avLst>
              <a:gd name="adj" fmla="val 2030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       Выписка из банка с реквизитами счета для зачислений на карту,  </a:t>
            </a:r>
          </a:p>
          <a:p>
            <a:r>
              <a:rPr lang="ru-RU" sz="28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       заверенная банком</a:t>
            </a:r>
          </a:p>
        </p:txBody>
      </p:sp>
      <p:sp>
        <p:nvSpPr>
          <p:cNvPr id="3" name="Стрелка вправо 2"/>
          <p:cNvSpPr/>
          <p:nvPr/>
        </p:nvSpPr>
        <p:spPr>
          <a:xfrm>
            <a:off x="513710" y="213957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902" y="3671492"/>
            <a:ext cx="1012024" cy="54259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426" y="4934973"/>
            <a:ext cx="1012024" cy="54259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327" y="6036217"/>
            <a:ext cx="1012024" cy="542591"/>
          </a:xfrm>
          <a:prstGeom prst="rect">
            <a:avLst/>
          </a:prstGeom>
        </p:spPr>
      </p:pic>
      <p:grpSp>
        <p:nvGrpSpPr>
          <p:cNvPr id="16" name="Группа 15"/>
          <p:cNvGrpSpPr/>
          <p:nvPr/>
        </p:nvGrpSpPr>
        <p:grpSpPr>
          <a:xfrm>
            <a:off x="319811" y="255014"/>
            <a:ext cx="11667107" cy="576743"/>
            <a:chOff x="285750" y="396422"/>
            <a:chExt cx="8277645" cy="390985"/>
          </a:xfrm>
        </p:grpSpPr>
        <p:cxnSp>
          <p:nvCxnSpPr>
            <p:cNvPr id="17" name="Прямая соединительная линия 16"/>
            <p:cNvCxnSpPr/>
            <p:nvPr/>
          </p:nvCxnSpPr>
          <p:spPr bwMode="auto">
            <a:xfrm>
              <a:off x="285750" y="785820"/>
              <a:ext cx="8225271" cy="1587"/>
            </a:xfrm>
            <a:prstGeom prst="line">
              <a:avLst/>
            </a:prstGeom>
            <a:ln w="31750" cmpd="sng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1146810" y="396422"/>
              <a:ext cx="7416585" cy="35470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2800" b="1" dirty="0" smtClean="0">
                  <a:solidFill>
                    <a:srgbClr val="002060"/>
                  </a:solidFill>
                  <a:latin typeface="Calibri"/>
                  <a:cs typeface="Arial" charset="0"/>
                </a:rPr>
                <a:t>Департамент образования и науки  </a:t>
              </a:r>
              <a:r>
                <a:rPr lang="ru-RU" sz="2800" b="1" dirty="0">
                  <a:solidFill>
                    <a:srgbClr val="002060"/>
                  </a:solidFill>
                  <a:latin typeface="Calibri"/>
                  <a:cs typeface="Arial" charset="0"/>
                </a:rPr>
                <a:t>Ивановской области</a:t>
              </a:r>
            </a:p>
          </p:txBody>
        </p:sp>
      </p:grp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3110" y="93429"/>
            <a:ext cx="959342" cy="713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24218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359696" y="504403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744534" y="5277999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C00000"/>
                </a:solidFill>
                <a:latin typeface="Calibri"/>
              </a:rPr>
              <a:t>7</a:t>
            </a:r>
            <a:r>
              <a:rPr lang="ru-RU" sz="3600" b="1" dirty="0" smtClean="0">
                <a:solidFill>
                  <a:srgbClr val="C00000"/>
                </a:solidFill>
                <a:latin typeface="Calibri"/>
              </a:rPr>
              <a:t> педагогов</a:t>
            </a:r>
            <a:endParaRPr lang="ru-RU" sz="3600" b="1" dirty="0">
              <a:solidFill>
                <a:srgbClr val="C00000"/>
              </a:solidFill>
              <a:latin typeface="Calibri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6521" y="2980863"/>
            <a:ext cx="3521928" cy="232894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6" name="TextBox 15"/>
          <p:cNvSpPr txBox="1"/>
          <p:nvPr/>
        </p:nvSpPr>
        <p:spPr>
          <a:xfrm>
            <a:off x="389792" y="5277999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  <a:latin typeface="Calibri"/>
              </a:rPr>
              <a:t>1 250 педагогов</a:t>
            </a:r>
            <a:endParaRPr lang="ru-RU" sz="3600" b="1" dirty="0">
              <a:solidFill>
                <a:srgbClr val="C00000"/>
              </a:solidFill>
              <a:latin typeface="Calibri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118" y="2937170"/>
            <a:ext cx="4361746" cy="2476194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1015321" y="2132856"/>
            <a:ext cx="97888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C00000"/>
                </a:solidFill>
                <a:latin typeface="+mn-lt"/>
              </a:rPr>
              <a:t>Премии в размере 200 000 рублей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80247" y="1340768"/>
            <a:ext cx="96512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Указ Президента Российской Федерации от 28.11.2018 №679 </a:t>
            </a:r>
          </a:p>
          <a:p>
            <a:pPr algn="ctr"/>
            <a:r>
              <a:rPr lang="ru-RU" sz="2000" dirty="0"/>
              <a:t>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«О премиях лучшим учителям за достижения в педагогической деятельности»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319811" y="255014"/>
            <a:ext cx="11593289" cy="576743"/>
            <a:chOff x="285750" y="396422"/>
            <a:chExt cx="8225272" cy="390985"/>
          </a:xfrm>
        </p:grpSpPr>
        <p:cxnSp>
          <p:nvCxnSpPr>
            <p:cNvPr id="15" name="Прямая соединительная линия 14"/>
            <p:cNvCxnSpPr/>
            <p:nvPr/>
          </p:nvCxnSpPr>
          <p:spPr bwMode="auto">
            <a:xfrm>
              <a:off x="285750" y="785820"/>
              <a:ext cx="8225271" cy="1587"/>
            </a:xfrm>
            <a:prstGeom prst="line">
              <a:avLst/>
            </a:prstGeom>
            <a:ln w="31750" cmpd="sng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1267467" y="396422"/>
              <a:ext cx="7243555" cy="35470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2800" b="1" dirty="0" smtClean="0">
                  <a:solidFill>
                    <a:srgbClr val="002060"/>
                  </a:solidFill>
                  <a:latin typeface="Calibri"/>
                  <a:cs typeface="Arial" charset="0"/>
                </a:rPr>
                <a:t>Департамент образования и науки  </a:t>
              </a:r>
              <a:r>
                <a:rPr lang="ru-RU" sz="2800" b="1" dirty="0">
                  <a:solidFill>
                    <a:srgbClr val="002060"/>
                  </a:solidFill>
                  <a:latin typeface="Calibri"/>
                  <a:cs typeface="Arial" charset="0"/>
                </a:rPr>
                <a:t>Ивановской области</a:t>
              </a:r>
            </a:p>
          </p:txBody>
        </p:sp>
      </p:grp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650" y="41495"/>
            <a:ext cx="959342" cy="713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75148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53611" y="1379071"/>
            <a:ext cx="109269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006DC2"/>
                </a:solidFill>
                <a:latin typeface="+mn-lt"/>
              </a:rPr>
              <a:t>Правила проведения конкурса на присуждение премий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76047" y="2060848"/>
            <a:ext cx="1128059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C00000"/>
                </a:solidFill>
                <a:latin typeface="+mn-lt"/>
              </a:rPr>
              <a:t>Постановление Правительства Российской Федерации от 29.12.2018 №1739 </a:t>
            </a:r>
          </a:p>
          <a:p>
            <a:pPr marL="342000" indent="-342000" algn="just"/>
            <a:r>
              <a:rPr lang="ru-RU" sz="2400" dirty="0" smtClean="0">
                <a:latin typeface="+mn-lt"/>
              </a:rPr>
              <a:t>     «</a:t>
            </a:r>
            <a:r>
              <a:rPr lang="ru-RU" sz="2400" dirty="0">
                <a:latin typeface="+mn-lt"/>
              </a:rPr>
              <a:t>О мерах по реализации Указа Президента Российской Федерации от 28 ноября 2018 г. N 679 «О премиях лучшим учителям за достижения в педагогической деятельности» и признании утратившим силу Постановления Правительства Российской Федерации от 20 мая 2017 г. N 606</a:t>
            </a:r>
            <a:r>
              <a:rPr lang="ru-RU" sz="2400" dirty="0" smtClean="0">
                <a:latin typeface="+mn-lt"/>
              </a:rPr>
              <a:t>»</a:t>
            </a:r>
            <a:endParaRPr lang="ru-RU" sz="2400" dirty="0">
              <a:latin typeface="+mn-lt"/>
            </a:endParaRPr>
          </a:p>
          <a:p>
            <a:pPr algn="ctr"/>
            <a:endParaRPr lang="ru-RU" sz="2400" dirty="0">
              <a:solidFill>
                <a:srgbClr val="002060"/>
              </a:solidFill>
              <a:latin typeface="+mn-lt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319811" y="255014"/>
            <a:ext cx="11680846" cy="576743"/>
            <a:chOff x="285750" y="396422"/>
            <a:chExt cx="8287392" cy="390985"/>
          </a:xfrm>
        </p:grpSpPr>
        <p:cxnSp>
          <p:nvCxnSpPr>
            <p:cNvPr id="11" name="Прямая соединительная линия 10"/>
            <p:cNvCxnSpPr/>
            <p:nvPr/>
          </p:nvCxnSpPr>
          <p:spPr bwMode="auto">
            <a:xfrm>
              <a:off x="285750" y="785820"/>
              <a:ext cx="8225271" cy="1587"/>
            </a:xfrm>
            <a:prstGeom prst="line">
              <a:avLst/>
            </a:prstGeom>
            <a:ln w="31750" cmpd="sng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1165289" y="396422"/>
              <a:ext cx="7407853" cy="35470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2800" b="1" dirty="0" smtClean="0">
                  <a:solidFill>
                    <a:srgbClr val="002060"/>
                  </a:solidFill>
                  <a:latin typeface="Calibri"/>
                  <a:cs typeface="Arial" charset="0"/>
                </a:rPr>
                <a:t>Департамент образования и науки </a:t>
              </a:r>
              <a:r>
                <a:rPr lang="ru-RU" sz="2800" b="1" dirty="0">
                  <a:solidFill>
                    <a:srgbClr val="002060"/>
                  </a:solidFill>
                  <a:latin typeface="Calibri"/>
                  <a:cs typeface="Arial" charset="0"/>
                </a:rPr>
                <a:t>Ивановской области</a:t>
              </a:r>
            </a:p>
          </p:txBody>
        </p:sp>
      </p:grp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368" y="30998"/>
            <a:ext cx="959342" cy="713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2552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551384" y="1242246"/>
            <a:ext cx="11161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28ABFC"/>
                </a:solidFill>
                <a:latin typeface="+mn-lt"/>
              </a:rPr>
              <a:t> </a:t>
            </a:r>
            <a:r>
              <a:rPr lang="ru-RU" sz="2800" b="1" dirty="0" smtClean="0">
                <a:solidFill>
                  <a:srgbClr val="006DC2"/>
                </a:solidFill>
                <a:latin typeface="+mn-lt"/>
              </a:rPr>
              <a:t>Правила проведения конкурса на присуждение  премий</a:t>
            </a:r>
            <a:endParaRPr lang="ru-RU" sz="2800" b="1" dirty="0">
              <a:solidFill>
                <a:srgbClr val="006DC2"/>
              </a:solidFill>
              <a:latin typeface="+mn-lt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691345365"/>
              </p:ext>
            </p:extLst>
          </p:nvPr>
        </p:nvGraphicFramePr>
        <p:xfrm>
          <a:off x="551384" y="2060848"/>
          <a:ext cx="10081120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319811" y="255014"/>
            <a:ext cx="11593288" cy="576743"/>
            <a:chOff x="285750" y="396422"/>
            <a:chExt cx="8225271" cy="390985"/>
          </a:xfrm>
        </p:grpSpPr>
        <p:cxnSp>
          <p:nvCxnSpPr>
            <p:cNvPr id="10" name="Прямая соединительная линия 9"/>
            <p:cNvCxnSpPr/>
            <p:nvPr/>
          </p:nvCxnSpPr>
          <p:spPr bwMode="auto">
            <a:xfrm>
              <a:off x="285750" y="785820"/>
              <a:ext cx="8225271" cy="1587"/>
            </a:xfrm>
            <a:prstGeom prst="line">
              <a:avLst/>
            </a:prstGeom>
            <a:ln w="31750" cmpd="sng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1114201" y="396422"/>
              <a:ext cx="7396820" cy="35470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2800" b="1" dirty="0" smtClean="0">
                  <a:solidFill>
                    <a:srgbClr val="002060"/>
                  </a:solidFill>
                  <a:latin typeface="Calibri"/>
                  <a:cs typeface="Arial" charset="0"/>
                </a:rPr>
                <a:t>Департамент </a:t>
              </a:r>
              <a:r>
                <a:rPr lang="ru-RU" sz="2800" b="1" dirty="0">
                  <a:solidFill>
                    <a:srgbClr val="002060"/>
                  </a:solidFill>
                  <a:latin typeface="Calibri"/>
                  <a:cs typeface="Arial" charset="0"/>
                </a:rPr>
                <a:t>образования </a:t>
              </a:r>
              <a:r>
                <a:rPr lang="ru-RU" sz="2800" b="1" dirty="0" smtClean="0">
                  <a:solidFill>
                    <a:srgbClr val="002060"/>
                  </a:solidFill>
                  <a:latin typeface="Calibri"/>
                  <a:cs typeface="Arial" charset="0"/>
                </a:rPr>
                <a:t>и науки Ивановской </a:t>
              </a:r>
              <a:r>
                <a:rPr lang="ru-RU" sz="2800" b="1" dirty="0">
                  <a:solidFill>
                    <a:srgbClr val="002060"/>
                  </a:solidFill>
                  <a:latin typeface="Calibri"/>
                  <a:cs typeface="Arial" charset="0"/>
                </a:rPr>
                <a:t>области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40281" y="99439"/>
            <a:ext cx="959342" cy="713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56615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551384" y="1242246"/>
            <a:ext cx="11161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28ABFC"/>
                </a:solidFill>
                <a:latin typeface="+mn-lt"/>
              </a:rPr>
              <a:t> </a:t>
            </a:r>
            <a:r>
              <a:rPr lang="ru-RU" sz="2800" b="1" dirty="0" smtClean="0">
                <a:solidFill>
                  <a:srgbClr val="006DC2"/>
                </a:solidFill>
                <a:latin typeface="+mn-lt"/>
              </a:rPr>
              <a:t>Правила проведения конкурса на присуждение  премий</a:t>
            </a:r>
            <a:endParaRPr lang="ru-RU" sz="2800" b="1" dirty="0">
              <a:solidFill>
                <a:srgbClr val="006DC2"/>
              </a:solidFill>
              <a:latin typeface="+mn-lt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874435006"/>
              </p:ext>
            </p:extLst>
          </p:nvPr>
        </p:nvGraphicFramePr>
        <p:xfrm>
          <a:off x="551384" y="2060848"/>
          <a:ext cx="10081120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319811" y="255014"/>
            <a:ext cx="12200374" cy="576743"/>
            <a:chOff x="285750" y="396422"/>
            <a:chExt cx="8655990" cy="390985"/>
          </a:xfrm>
        </p:grpSpPr>
        <p:cxnSp>
          <p:nvCxnSpPr>
            <p:cNvPr id="10" name="Прямая соединительная линия 9"/>
            <p:cNvCxnSpPr/>
            <p:nvPr/>
          </p:nvCxnSpPr>
          <p:spPr bwMode="auto">
            <a:xfrm>
              <a:off x="285750" y="785820"/>
              <a:ext cx="8225271" cy="1587"/>
            </a:xfrm>
            <a:prstGeom prst="line">
              <a:avLst/>
            </a:prstGeom>
            <a:ln w="31750" cmpd="sng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1216378" y="396422"/>
              <a:ext cx="7725362" cy="35470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2800" b="1" dirty="0" smtClean="0">
                  <a:solidFill>
                    <a:srgbClr val="002060"/>
                  </a:solidFill>
                  <a:latin typeface="Calibri"/>
                  <a:cs typeface="Arial" charset="0"/>
                </a:rPr>
                <a:t>Департамент </a:t>
              </a:r>
              <a:r>
                <a:rPr lang="ru-RU" sz="2800" b="1" dirty="0">
                  <a:solidFill>
                    <a:srgbClr val="002060"/>
                  </a:solidFill>
                  <a:latin typeface="Calibri"/>
                  <a:cs typeface="Arial" charset="0"/>
                </a:rPr>
                <a:t>образования </a:t>
              </a:r>
              <a:r>
                <a:rPr lang="ru-RU" sz="2800" b="1" dirty="0" smtClean="0">
                  <a:solidFill>
                    <a:srgbClr val="002060"/>
                  </a:solidFill>
                  <a:latin typeface="Calibri"/>
                  <a:cs typeface="Arial" charset="0"/>
                </a:rPr>
                <a:t>и науки Ивановской </a:t>
              </a:r>
              <a:r>
                <a:rPr lang="ru-RU" sz="2800" b="1" dirty="0">
                  <a:solidFill>
                    <a:srgbClr val="002060"/>
                  </a:solidFill>
                  <a:latin typeface="Calibri"/>
                  <a:cs typeface="Arial" charset="0"/>
                </a:rPr>
                <a:t>области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7368" y="90422"/>
            <a:ext cx="959342" cy="713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45463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53611" y="1840342"/>
            <a:ext cx="109269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006DC2"/>
                </a:solidFill>
                <a:latin typeface="+mn-lt"/>
              </a:rPr>
              <a:t>Порядок </a:t>
            </a:r>
            <a:r>
              <a:rPr lang="ru-RU" sz="2800" b="1" dirty="0">
                <a:solidFill>
                  <a:srgbClr val="006DC2"/>
                </a:solidFill>
                <a:latin typeface="+mn-lt"/>
              </a:rPr>
              <a:t>проведения конкурса на присуждение премий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76046" y="2492896"/>
            <a:ext cx="1133705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srgbClr val="C00000"/>
                </a:solidFill>
                <a:latin typeface="+mn-lt"/>
              </a:rPr>
              <a:t>Приказ Департамента образования Ивановской области от 27.03.2019 № 411-о</a:t>
            </a:r>
            <a:endParaRPr lang="ru-RU" sz="2400" b="1" dirty="0">
              <a:solidFill>
                <a:srgbClr val="C00000"/>
              </a:solidFill>
              <a:latin typeface="+mn-lt"/>
            </a:endParaRPr>
          </a:p>
          <a:p>
            <a:pPr marL="342000" indent="-342000" algn="just">
              <a:lnSpc>
                <a:spcPct val="150000"/>
              </a:lnSpc>
            </a:pPr>
            <a:r>
              <a:rPr lang="ru-RU" sz="2400" dirty="0" smtClean="0">
                <a:latin typeface="+mn-lt"/>
              </a:rPr>
              <a:t>     «</a:t>
            </a:r>
            <a:r>
              <a:rPr lang="ru-RU" sz="2400" dirty="0">
                <a:latin typeface="+mn-lt"/>
              </a:rPr>
              <a:t>О </a:t>
            </a:r>
            <a:r>
              <a:rPr lang="ru-RU" sz="2400" dirty="0" smtClean="0">
                <a:latin typeface="+mn-lt"/>
              </a:rPr>
              <a:t>порядке проведения конкурса на присуждение премий </a:t>
            </a:r>
            <a:r>
              <a:rPr lang="ru-RU" sz="2400" dirty="0">
                <a:latin typeface="+mn-lt"/>
              </a:rPr>
              <a:t>лучшим учителям за достижения в педагогической </a:t>
            </a:r>
            <a:r>
              <a:rPr lang="ru-RU" sz="2400" dirty="0" smtClean="0">
                <a:latin typeface="+mn-lt"/>
              </a:rPr>
              <a:t>деятельности в Ивановской области»</a:t>
            </a:r>
            <a:endParaRPr lang="ru-RU" sz="2400" dirty="0">
              <a:latin typeface="+mn-lt"/>
            </a:endParaRPr>
          </a:p>
          <a:p>
            <a:pPr algn="just">
              <a:lnSpc>
                <a:spcPct val="150000"/>
              </a:lnSpc>
            </a:pPr>
            <a:endParaRPr lang="ru-RU" sz="2400" dirty="0">
              <a:latin typeface="+mn-lt"/>
            </a:endParaRPr>
          </a:p>
          <a:p>
            <a:pPr algn="just"/>
            <a:endParaRPr lang="ru-RU" sz="2400" dirty="0">
              <a:latin typeface="+mn-lt"/>
            </a:endParaRPr>
          </a:p>
          <a:p>
            <a:pPr algn="ctr"/>
            <a:endParaRPr lang="ru-RU" sz="2400" dirty="0">
              <a:solidFill>
                <a:srgbClr val="002060"/>
              </a:solidFill>
              <a:latin typeface="+mn-lt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319811" y="255014"/>
            <a:ext cx="11824862" cy="576743"/>
            <a:chOff x="285750" y="396422"/>
            <a:chExt cx="8389569" cy="390985"/>
          </a:xfrm>
        </p:grpSpPr>
        <p:cxnSp>
          <p:nvCxnSpPr>
            <p:cNvPr id="11" name="Прямая соединительная линия 10"/>
            <p:cNvCxnSpPr/>
            <p:nvPr/>
          </p:nvCxnSpPr>
          <p:spPr bwMode="auto">
            <a:xfrm>
              <a:off x="285750" y="785820"/>
              <a:ext cx="8225271" cy="1587"/>
            </a:xfrm>
            <a:prstGeom prst="line">
              <a:avLst/>
            </a:prstGeom>
            <a:ln w="31750" cmpd="sng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1114200" y="396422"/>
              <a:ext cx="7561119" cy="35470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2800" b="1" dirty="0" smtClean="0">
                  <a:solidFill>
                    <a:srgbClr val="002060"/>
                  </a:solidFill>
                  <a:latin typeface="Calibri"/>
                  <a:cs typeface="Arial" charset="0"/>
                </a:rPr>
                <a:t>Департамент образования и науки Ивановской </a:t>
              </a:r>
              <a:r>
                <a:rPr lang="ru-RU" sz="2800" b="1" dirty="0">
                  <a:solidFill>
                    <a:srgbClr val="002060"/>
                  </a:solidFill>
                  <a:latin typeface="Calibri"/>
                  <a:cs typeface="Arial" charset="0"/>
                </a:rPr>
                <a:t>области</a:t>
              </a:r>
            </a:p>
          </p:txBody>
        </p:sp>
      </p:grp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0281" y="91351"/>
            <a:ext cx="959342" cy="713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70245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1399220" y="1228259"/>
            <a:ext cx="9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6DC2"/>
                </a:solidFill>
                <a:latin typeface="+mn-lt"/>
              </a:rPr>
              <a:t>Состав региональной конкурсной комиссии</a:t>
            </a:r>
            <a:endParaRPr lang="ru-RU" sz="2800" b="1" dirty="0">
              <a:solidFill>
                <a:srgbClr val="006DC2"/>
              </a:solidFill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51384" y="2204864"/>
            <a:ext cx="11305256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Руководители образовательных </a:t>
            </a:r>
            <a:r>
              <a:rPr lang="ru-RU" sz="2400" b="1" dirty="0" smtClean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организаций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200" b="1" dirty="0">
              <a:solidFill>
                <a:srgbClr val="00206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Представители профессиональных объединений  </a:t>
            </a:r>
            <a:r>
              <a:rPr lang="ru-RU" sz="2400" b="1" dirty="0" smtClean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работодателей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200" b="1" dirty="0">
              <a:solidFill>
                <a:srgbClr val="00206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Представители общественных объединений, осуществляющих свою деятельность в сфере </a:t>
            </a:r>
            <a:r>
              <a:rPr lang="ru-RU" sz="2400" b="1" dirty="0" smtClean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образования</a:t>
            </a:r>
            <a:endParaRPr lang="ru-RU" sz="2400" b="1" dirty="0">
              <a:solidFill>
                <a:srgbClr val="00206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200" b="1" dirty="0">
              <a:solidFill>
                <a:srgbClr val="00206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Родительская общественность</a:t>
            </a:r>
          </a:p>
          <a:p>
            <a:endParaRPr lang="ru-RU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319811" y="255014"/>
            <a:ext cx="11464821" cy="576743"/>
            <a:chOff x="285750" y="396422"/>
            <a:chExt cx="8655990" cy="390985"/>
          </a:xfrm>
        </p:grpSpPr>
        <p:cxnSp>
          <p:nvCxnSpPr>
            <p:cNvPr id="10" name="Прямая соединительная линия 9"/>
            <p:cNvCxnSpPr/>
            <p:nvPr/>
          </p:nvCxnSpPr>
          <p:spPr bwMode="auto">
            <a:xfrm>
              <a:off x="285750" y="785820"/>
              <a:ext cx="8225271" cy="1587"/>
            </a:xfrm>
            <a:prstGeom prst="line">
              <a:avLst/>
            </a:prstGeom>
            <a:ln w="31750" cmpd="sng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1063111" y="396422"/>
              <a:ext cx="7878629" cy="35470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2800" b="1" dirty="0" smtClean="0">
                  <a:solidFill>
                    <a:srgbClr val="002060"/>
                  </a:solidFill>
                  <a:latin typeface="Calibri"/>
                  <a:cs typeface="Arial" charset="0"/>
                </a:rPr>
                <a:t>Департамент </a:t>
              </a:r>
              <a:r>
                <a:rPr lang="ru-RU" sz="2800" b="1" dirty="0">
                  <a:solidFill>
                    <a:srgbClr val="002060"/>
                  </a:solidFill>
                  <a:latin typeface="Calibri"/>
                  <a:cs typeface="Arial" charset="0"/>
                </a:rPr>
                <a:t>образования </a:t>
              </a:r>
              <a:r>
                <a:rPr lang="ru-RU" sz="2800" b="1" dirty="0" smtClean="0">
                  <a:solidFill>
                    <a:srgbClr val="002060"/>
                  </a:solidFill>
                  <a:latin typeface="Calibri"/>
                  <a:cs typeface="Arial" charset="0"/>
                </a:rPr>
                <a:t>и науки Ивановской </a:t>
              </a:r>
              <a:r>
                <a:rPr lang="ru-RU" sz="2800" b="1" dirty="0">
                  <a:solidFill>
                    <a:srgbClr val="002060"/>
                  </a:solidFill>
                  <a:latin typeface="Calibri"/>
                  <a:cs typeface="Arial" charset="0"/>
                </a:rPr>
                <a:t>области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9878" y="66534"/>
            <a:ext cx="959342" cy="713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99112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3149526" y="1228260"/>
            <a:ext cx="51115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6DC2"/>
                </a:solidFill>
                <a:latin typeface="+mn-lt"/>
              </a:rPr>
              <a:t>Условия участия в конкурсе</a:t>
            </a:r>
            <a:endParaRPr lang="ru-RU" sz="2800" b="1" dirty="0">
              <a:solidFill>
                <a:srgbClr val="006DC2"/>
              </a:solidFill>
              <a:latin typeface="+mn-lt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9336" y="1879013"/>
            <a:ext cx="11737304" cy="7920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Наличие </a:t>
            </a:r>
            <a:r>
              <a:rPr lang="ru-RU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у учителя собственной методической разработки по преподаваемому предмету, </a:t>
            </a:r>
            <a:r>
              <a:rPr lang="ru-RU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имеющей положительное </a:t>
            </a:r>
            <a:r>
              <a:rPr lang="ru-RU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заключение по итогам апробации в профессиональном </a:t>
            </a:r>
            <a:r>
              <a:rPr lang="ru-RU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сообществе</a:t>
            </a: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13746" y="2736067"/>
            <a:ext cx="11742894" cy="55494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Высокие (с позитивной динамикой за последние три года) результаты учебных достижений </a:t>
            </a:r>
            <a:r>
              <a:rPr lang="ru-RU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обучающихся</a:t>
            </a:r>
            <a:endParaRPr lang="ru-RU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113746" y="3355980"/>
            <a:ext cx="11742894" cy="57707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Высокие результаты внеурочной деятельности обучающихся по учебному </a:t>
            </a:r>
            <a:r>
              <a:rPr lang="ru-RU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предмету </a:t>
            </a:r>
            <a:endParaRPr lang="ru-RU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113746" y="3998022"/>
            <a:ext cx="11742894" cy="57707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Создание учителем условий для адресной работы с различными категориями </a:t>
            </a:r>
            <a:r>
              <a:rPr lang="ru-RU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обучающихся</a:t>
            </a:r>
            <a:endParaRPr lang="ru-RU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113746" y="4640063"/>
            <a:ext cx="11742894" cy="97733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высокого качества организации образовательного процесса на основе эффективного использования учителем различных образовательных технологий, в том числе  дистанционных образовательных технологий или электронного </a:t>
            </a:r>
            <a:r>
              <a:rPr lang="ru-RU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обучения</a:t>
            </a:r>
            <a:endParaRPr lang="ru-RU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86605" y="5682363"/>
            <a:ext cx="11742894" cy="57707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Непрерывность профессионального развития </a:t>
            </a:r>
            <a:r>
              <a:rPr lang="ru-RU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учителя</a:t>
            </a:r>
            <a:endParaRPr lang="ru-RU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319811" y="255014"/>
            <a:ext cx="11593288" cy="576743"/>
            <a:chOff x="285750" y="396422"/>
            <a:chExt cx="8225271" cy="390985"/>
          </a:xfrm>
        </p:grpSpPr>
        <p:cxnSp>
          <p:nvCxnSpPr>
            <p:cNvPr id="15" name="Прямая соединительная линия 14"/>
            <p:cNvCxnSpPr/>
            <p:nvPr/>
          </p:nvCxnSpPr>
          <p:spPr bwMode="auto">
            <a:xfrm>
              <a:off x="285750" y="785820"/>
              <a:ext cx="8225271" cy="1587"/>
            </a:xfrm>
            <a:prstGeom prst="line">
              <a:avLst/>
            </a:prstGeom>
            <a:ln w="31750" cmpd="sng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1165289" y="396422"/>
              <a:ext cx="7254587" cy="35470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2800" b="1" dirty="0" smtClean="0">
                  <a:solidFill>
                    <a:srgbClr val="002060"/>
                  </a:solidFill>
                  <a:latin typeface="Calibri"/>
                  <a:cs typeface="Arial" charset="0"/>
                </a:rPr>
                <a:t>Департамент </a:t>
              </a:r>
              <a:r>
                <a:rPr lang="ru-RU" sz="2800" b="1" dirty="0">
                  <a:solidFill>
                    <a:srgbClr val="002060"/>
                  </a:solidFill>
                  <a:latin typeface="Calibri"/>
                  <a:cs typeface="Arial" charset="0"/>
                </a:rPr>
                <a:t>образования </a:t>
              </a:r>
              <a:r>
                <a:rPr lang="ru-RU" sz="2800" b="1" dirty="0" smtClean="0">
                  <a:solidFill>
                    <a:srgbClr val="002060"/>
                  </a:solidFill>
                  <a:latin typeface="Calibri"/>
                  <a:cs typeface="Arial" charset="0"/>
                </a:rPr>
                <a:t>и науки Ивановской </a:t>
              </a:r>
              <a:r>
                <a:rPr lang="ru-RU" sz="2800" b="1" dirty="0">
                  <a:solidFill>
                    <a:srgbClr val="002060"/>
                  </a:solidFill>
                  <a:latin typeface="Calibri"/>
                  <a:cs typeface="Arial" charset="0"/>
                </a:rPr>
                <a:t>области</a:t>
              </a:r>
            </a:p>
          </p:txBody>
        </p:sp>
      </p:grp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368" y="56243"/>
            <a:ext cx="959342" cy="713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0139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3149526" y="1228260"/>
            <a:ext cx="66188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6DC2"/>
                </a:solidFill>
                <a:latin typeface="+mn-lt"/>
              </a:rPr>
              <a:t>Сроки проведения </a:t>
            </a:r>
            <a:r>
              <a:rPr lang="ru-RU" sz="3200" b="1" dirty="0" smtClean="0">
                <a:solidFill>
                  <a:srgbClr val="006DC2"/>
                </a:solidFill>
                <a:latin typeface="+mn-lt"/>
              </a:rPr>
              <a:t>конкурса</a:t>
            </a:r>
            <a:endParaRPr lang="ru-RU" sz="3200" b="1" dirty="0">
              <a:solidFill>
                <a:srgbClr val="006DC2"/>
              </a:solidFill>
              <a:latin typeface="+mn-lt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917717528"/>
              </p:ext>
            </p:extLst>
          </p:nvPr>
        </p:nvGraphicFramePr>
        <p:xfrm>
          <a:off x="353611" y="1525964"/>
          <a:ext cx="11359013" cy="4829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319811" y="255014"/>
            <a:ext cx="11593288" cy="576743"/>
            <a:chOff x="285750" y="396422"/>
            <a:chExt cx="8225271" cy="390985"/>
          </a:xfrm>
        </p:grpSpPr>
        <p:cxnSp>
          <p:nvCxnSpPr>
            <p:cNvPr id="10" name="Прямая соединительная линия 9"/>
            <p:cNvCxnSpPr/>
            <p:nvPr/>
          </p:nvCxnSpPr>
          <p:spPr bwMode="auto">
            <a:xfrm>
              <a:off x="285750" y="785820"/>
              <a:ext cx="8225271" cy="1587"/>
            </a:xfrm>
            <a:prstGeom prst="line">
              <a:avLst/>
            </a:prstGeom>
            <a:ln w="31750" cmpd="sng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1063112" y="396422"/>
              <a:ext cx="7447909" cy="35470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2800" b="1" dirty="0" smtClean="0">
                  <a:solidFill>
                    <a:srgbClr val="002060"/>
                  </a:solidFill>
                  <a:latin typeface="Calibri"/>
                  <a:cs typeface="Arial" charset="0"/>
                </a:rPr>
                <a:t>Департамент </a:t>
              </a:r>
              <a:r>
                <a:rPr lang="ru-RU" sz="2800" b="1" dirty="0">
                  <a:solidFill>
                    <a:srgbClr val="002060"/>
                  </a:solidFill>
                  <a:latin typeface="Calibri"/>
                  <a:cs typeface="Arial" charset="0"/>
                </a:rPr>
                <a:t>образования </a:t>
              </a:r>
              <a:r>
                <a:rPr lang="ru-RU" sz="2800" b="1" dirty="0" smtClean="0">
                  <a:solidFill>
                    <a:srgbClr val="002060"/>
                  </a:solidFill>
                  <a:latin typeface="Calibri"/>
                  <a:cs typeface="Arial" charset="0"/>
                </a:rPr>
                <a:t>и науки Ивановской </a:t>
              </a:r>
              <a:r>
                <a:rPr lang="ru-RU" sz="2800" b="1" dirty="0">
                  <a:solidFill>
                    <a:srgbClr val="002060"/>
                  </a:solidFill>
                  <a:latin typeface="Calibri"/>
                  <a:cs typeface="Arial" charset="0"/>
                </a:rPr>
                <a:t>области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2352" y="57833"/>
            <a:ext cx="959342" cy="713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22475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10038</TotalTime>
  <Words>702</Words>
  <Application>Microsoft Office PowerPoint</Application>
  <PresentationFormat>Произвольный</PresentationFormat>
  <Paragraphs>97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Департамент образования Ивановской области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Безбородова Н.В.</dc:creator>
  <cp:lastModifiedBy>Ирина Федоровна Разумова</cp:lastModifiedBy>
  <cp:revision>1023</cp:revision>
  <cp:lastPrinted>2023-03-16T10:52:29Z</cp:lastPrinted>
  <dcterms:created xsi:type="dcterms:W3CDTF">2010-01-29T12:28:51Z</dcterms:created>
  <dcterms:modified xsi:type="dcterms:W3CDTF">2024-03-19T11:22:57Z</dcterms:modified>
</cp:coreProperties>
</file>