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485" r:id="rId2"/>
    <p:sldId id="507" r:id="rId3"/>
    <p:sldId id="508" r:id="rId4"/>
    <p:sldId id="509" r:id="rId5"/>
    <p:sldId id="510" r:id="rId6"/>
    <p:sldId id="511" r:id="rId7"/>
  </p:sldIdLst>
  <p:sldSz cx="12192000" cy="6858000"/>
  <p:notesSz cx="6797675" cy="9926638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alibri Light" pitchFamily="34" charset="0"/>
      <p:regular r:id="rId13"/>
      <p:italic r:id="rId14"/>
    </p:embeddedFont>
    <p:embeddedFont>
      <p:font typeface="Montserrat" charset="-52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B"/>
    <a:srgbClr val="3DAC47"/>
    <a:srgbClr val="273784"/>
    <a:srgbClr val="F9AE39"/>
    <a:srgbClr val="8597FB"/>
    <a:srgbClr val="F05327"/>
    <a:srgbClr val="F89D08"/>
    <a:srgbClr val="97B6EE"/>
    <a:srgbClr val="DAE3F3"/>
    <a:srgbClr val="DEE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17" autoAdjust="0"/>
    <p:restoredTop sz="97423" autoAdjust="0"/>
  </p:normalViewPr>
  <p:slideViewPr>
    <p:cSldViewPr snapToGrid="0">
      <p:cViewPr>
        <p:scale>
          <a:sx n="112" d="100"/>
          <a:sy n="112" d="100"/>
        </p:scale>
        <p:origin x="-10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школьных компетенций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школьных компетенций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школьных компетенций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школьных компетенций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школьных компетенций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</c:v>
                </c:pt>
                <c:pt idx="1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школьных компетенций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13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67968"/>
        <c:axId val="44869504"/>
      </c:barChart>
      <c:catAx>
        <c:axId val="44867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4869504"/>
        <c:crosses val="autoZero"/>
        <c:auto val="1"/>
        <c:lblAlgn val="ctr"/>
        <c:lblOffset val="100"/>
        <c:noMultiLvlLbl val="0"/>
      </c:catAx>
      <c:valAx>
        <c:axId val="4486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67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Число участников</c:v>
                </c:pt>
                <c:pt idx="1">
                  <c:v>Число участников школьных компетенций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Число участников</c:v>
                </c:pt>
                <c:pt idx="1">
                  <c:v>Число участников школьных компетенций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52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Число участников</c:v>
                </c:pt>
                <c:pt idx="1">
                  <c:v>Число участников школьных компетенций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74</c:v>
                </c:pt>
                <c:pt idx="1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Число участников</c:v>
                </c:pt>
                <c:pt idx="1">
                  <c:v>Число участников школьных компетенций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Число участников</c:v>
                </c:pt>
                <c:pt idx="1">
                  <c:v>Число участников школьных компетенций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76</c:v>
                </c:pt>
                <c:pt idx="1">
                  <c:v>30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Число участников</c:v>
                </c:pt>
                <c:pt idx="1">
                  <c:v>Число участников школьных компетенций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91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69120"/>
        <c:axId val="46470656"/>
      </c:barChart>
      <c:catAx>
        <c:axId val="4646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6470656"/>
        <c:crosses val="autoZero"/>
        <c:auto val="1"/>
        <c:lblAlgn val="ctr"/>
        <c:lblOffset val="100"/>
        <c:noMultiLvlLbl val="0"/>
      </c:catAx>
      <c:valAx>
        <c:axId val="4647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69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2C1F9-D4F5-4A81-8F74-71C5EBDFCF1F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4C2F-2FD1-4B9C-AD56-FF0982865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7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A40B1-4141-46CD-91DE-327A2F154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6E95C9-3FF7-4026-8AEC-5CE7C27EA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649FF5-B3AB-4209-A249-005FD835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7B70-9145-4FD7-A4B4-B5C349C8948C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13A2D1-A3F4-4F43-9B04-882C627C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B594CE-A326-47FA-84D2-FFB0C81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8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FA5F4-BCD8-453D-984C-009B8B25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54F280-F568-43E0-B1B3-09996465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9B4092-B0E0-4157-A07D-54CAABA3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18BD-7131-4CBE-9553-7D152F8B3060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1F5885-348E-4D45-B1E0-26008FAE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23C722-8E5E-469F-B4C8-B0B8594A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5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4B816EE-EFC9-44B1-8424-7BB2937D8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CF1288-42FD-4F95-9FEF-3CB9870A8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A211EE-AF3C-454C-8092-7EC7BD6D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E91-FC50-456B-9D3A-AD79513B163B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900D53-7F71-4C55-877C-1C62330A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5C3419-C8D4-45C9-A7BC-299DE3F4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6D9D50-7E00-4B77-8376-ECA898CC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CC6E7B-5ED2-4828-B92F-8C534EC65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1CEE70-65A7-449F-A554-7819CF18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A66C-161C-44DE-AB51-FFAC02DEDB29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068FF0-5E9D-4E8D-957E-835B10E2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A5A79B-9082-43BD-AF7A-8E418CB7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6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CC5854-0EF4-4F68-8920-455D6F3E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31B6EE-E64A-4B4B-8B86-F096A43E2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933FA6-D9F2-4E5A-ABA9-3C2D75A8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C383-FF16-4A04-B390-6E69D3F45706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97F6CD-B25B-4602-8C3B-B43A374B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FBD13F-9890-433A-BD66-46888FFF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7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33AAA-9655-49ED-8FDE-288EDF3A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71BC87-10AB-45A8-9618-6C08A789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6F3A90-D3F0-49EF-8C6B-D47B49A70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769583-4D68-4AF3-B281-849071CC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4554-8604-49E1-BA47-DC36B4337712}" type="datetime1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BF0013-E7B1-4412-94B3-65894752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1FADD2-35B5-4688-BF3D-A4FC038C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9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4DCFD-A313-4498-AB33-A1F6C689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2714E7-E637-4354-B908-F01487E6C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437E11-FFA2-42CA-84AC-D916B095D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F2B3EC5-A736-4965-8517-7C889B7A5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69640D-EC82-4300-A837-B5A79CE67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465B3E-556D-4E22-9188-0942C108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56B8-C48E-47A0-AF3C-65DDC5DD91F3}" type="datetime1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17ABA9F-B254-4849-B504-83C004D4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FE1298E-0148-41A2-81C5-F6FA62D3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982874-C20F-48D3-9B32-4ACF93B7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361B693-0826-403F-9019-96DA8B18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9A8-EBDF-400C-BCB4-613B13BB5399}" type="datetime1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0F56F50-5E07-49AA-AC4C-67B4F142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BF4268-479C-43C9-ABC5-140E07B3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4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666265-4556-4A89-82B1-7B6E0064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9023-74BA-4601-AA1C-4CD292D6EE29}" type="datetime1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C98F24-F698-4C10-8E57-370A0240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702F6D-48F2-4DA9-9611-211AEF6B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7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4B1B74-9540-4DA2-B48A-A62173FC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A091BF-773C-4274-BFDE-2831A4124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4AD245-228D-4C5E-8117-41F3DD220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5E07CA-8CDF-454B-B450-9C9007CF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C06B-1EF2-4EF3-86B8-26E630903E4D}" type="datetime1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5CED88-D14E-44B4-87C2-1EC44F3D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7CD78D-4417-458F-9578-8318C2CA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1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0A0D16-54D1-455C-AB59-A3FD9FB0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2BBBFE-BC14-4F9B-A640-79C768541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966BD8-075F-490C-9BAB-033F8E22F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646512-E4F6-4A49-8DDD-B2236074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B6F0-AD42-48FF-A082-84B29DDDA55D}" type="datetime1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7EFCDA-7F8A-4C7E-B9E7-78F20A5F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9CB7F3-2AB2-413A-8D7D-D4DDE446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1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D7BFDB-B8C9-4525-BEBF-F4EDB8BA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3B6362-1F0C-4952-8CEA-EF9DFA2D1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53F373-2669-4377-9DB8-9245DE169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1F21E-0546-475F-B9E5-BAB49E7BB67F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BA0658-2C8D-4A4C-AEFB-62CCDAFDA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6CA133-F464-4F05-980F-EE4FFAFA7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9F84-605B-4CF6-9EEF-747492B1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2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jpeg"/><Relationship Id="rId3" Type="http://schemas.openxmlformats.org/officeDocument/2006/relationships/image" Target="../media/image2.png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5" Type="http://schemas.openxmlformats.org/officeDocument/2006/relationships/image" Target="../media/image8.jpe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.xml"/><Relationship Id="rId3" Type="http://schemas.openxmlformats.org/officeDocument/2006/relationships/image" Target="../media/image2.png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1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12" Type="http://schemas.openxmlformats.org/officeDocument/2006/relationships/image" Target="../media/image5.jpe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2F7D10-48B6-1536-41C6-07BF9E8E3E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0FE79A-7A46-8898-3064-D5F5A0D77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51506CF-A113-6283-B2FD-DA41F7F262D5}"/>
              </a:ext>
            </a:extLst>
          </p:cNvPr>
          <p:cNvSpPr/>
          <p:nvPr/>
        </p:nvSpPr>
        <p:spPr>
          <a:xfrm>
            <a:off x="921492" y="4961132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63824CF-4131-479F-8B1D-D27DF11B5D81}"/>
              </a:ext>
            </a:extLst>
          </p:cNvPr>
          <p:cNvSpPr txBox="1">
            <a:spLocks/>
          </p:cNvSpPr>
          <p:nvPr/>
        </p:nvSpPr>
        <p:spPr>
          <a:xfrm>
            <a:off x="804834" y="2371362"/>
            <a:ext cx="8213880" cy="1377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700" b="1" dirty="0">
              <a:solidFill>
                <a:srgbClr val="23419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700" b="1" dirty="0" smtClean="0">
                <a:solidFill>
                  <a:srgbClr val="23419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Об </a:t>
            </a:r>
            <a:r>
              <a:rPr lang="ru-RU" sz="2700" b="1" dirty="0">
                <a:solidFill>
                  <a:srgbClr val="23419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участии обучающихся </a:t>
            </a:r>
            <a:r>
              <a:rPr lang="ru-RU" sz="2700" b="1" dirty="0" smtClean="0">
                <a:solidFill>
                  <a:srgbClr val="23419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                                         с </a:t>
            </a:r>
            <a:r>
              <a:rPr lang="ru-RU" sz="2700" b="1" dirty="0">
                <a:solidFill>
                  <a:srgbClr val="23419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ограниченными возможностями здоровья </a:t>
            </a:r>
            <a:r>
              <a:rPr lang="ru-RU" sz="2700" b="1" dirty="0" smtClean="0">
                <a:solidFill>
                  <a:srgbClr val="23419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 </a:t>
            </a:r>
            <a:r>
              <a:rPr lang="ru-RU" sz="2700" b="1" dirty="0">
                <a:solidFill>
                  <a:srgbClr val="23419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конкурсном движении «</a:t>
            </a:r>
            <a:r>
              <a:rPr lang="ru-RU" sz="2700" b="1" dirty="0" err="1">
                <a:solidFill>
                  <a:srgbClr val="23419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Абилимпикс</a:t>
            </a:r>
            <a:r>
              <a:rPr lang="ru-RU" sz="2700" b="1" dirty="0">
                <a:solidFill>
                  <a:srgbClr val="23419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» в Ивановской области</a:t>
            </a:r>
          </a:p>
          <a:p>
            <a:pPr algn="l">
              <a:lnSpc>
                <a:spcPct val="100000"/>
              </a:lnSpc>
            </a:pPr>
            <a:r>
              <a:rPr lang="ru-RU" sz="2700" b="1" dirty="0">
                <a:solidFill>
                  <a:srgbClr val="23419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C8E73F-44C2-4357-B5D7-9EB8AA7CC841}"/>
              </a:ext>
            </a:extLst>
          </p:cNvPr>
          <p:cNvSpPr txBox="1"/>
          <p:nvPr/>
        </p:nvSpPr>
        <p:spPr>
          <a:xfrm>
            <a:off x="881643" y="5135438"/>
            <a:ext cx="4414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73784"/>
                </a:solidFill>
                <a:latin typeface="Montserrat" panose="00000500000000000000" pitchFamily="2" charset="-52"/>
              </a:rPr>
              <a:t>в</a:t>
            </a:r>
            <a:r>
              <a:rPr lang="ru-RU" sz="1600" dirty="0" smtClean="0">
                <a:solidFill>
                  <a:srgbClr val="273784"/>
                </a:solidFill>
                <a:latin typeface="Montserrat" panose="00000500000000000000" pitchFamily="2" charset="-52"/>
              </a:rPr>
              <a:t>едущий консультант Департамента образования Ивановской области</a:t>
            </a:r>
            <a:endParaRPr lang="ru-RU" sz="1600" dirty="0">
              <a:solidFill>
                <a:srgbClr val="273784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295C0D-778C-5121-6747-4EEED7C9E805}"/>
              </a:ext>
            </a:extLst>
          </p:cNvPr>
          <p:cNvSpPr txBox="1"/>
          <p:nvPr/>
        </p:nvSpPr>
        <p:spPr>
          <a:xfrm>
            <a:off x="881643" y="4463213"/>
            <a:ext cx="5680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273784"/>
                </a:solidFill>
                <a:latin typeface="Montserrat" panose="00000500000000000000" pitchFamily="2" charset="-52"/>
              </a:rPr>
              <a:t>Никифорова Светлана Валерьевна</a:t>
            </a:r>
            <a:endParaRPr lang="ru-RU" sz="1800" b="1" dirty="0">
              <a:solidFill>
                <a:srgbClr val="273784"/>
              </a:solidFill>
              <a:latin typeface="Montserrat" panose="00000500000000000000" pitchFamily="2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3EF1D88-9439-E916-9245-B274C7E70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5400000">
            <a:off x="-428901" y="4256545"/>
            <a:ext cx="1640467" cy="78266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14484" y="101972"/>
            <a:ext cx="8429625" cy="715962"/>
            <a:chOff x="285750" y="71438"/>
            <a:chExt cx="8429625" cy="715962"/>
          </a:xfrm>
        </p:grpSpPr>
        <p:grpSp>
          <p:nvGrpSpPr>
            <p:cNvPr id="15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214438" y="200253"/>
              <a:ext cx="750093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6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pic>
        <p:nvPicPr>
          <p:cNvPr id="19" name="Picture 2" descr="C:\Users\nikiforova\Downloads\Абилимпикс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80" y="53349"/>
            <a:ext cx="662979" cy="6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2F7D10-48B6-1536-41C6-07BF9E8E3E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0FE79A-7A46-8898-3064-D5F5A0D77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51506CF-A113-6283-B2FD-DA41F7F262D5}"/>
              </a:ext>
            </a:extLst>
          </p:cNvPr>
          <p:cNvSpPr/>
          <p:nvPr/>
        </p:nvSpPr>
        <p:spPr>
          <a:xfrm>
            <a:off x="921492" y="4961132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3EF1D88-9439-E916-9245-B274C7E70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5400000">
            <a:off x="-428901" y="4256545"/>
            <a:ext cx="1640467" cy="78266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14484" y="101972"/>
            <a:ext cx="8429625" cy="715962"/>
            <a:chOff x="285750" y="71438"/>
            <a:chExt cx="8429625" cy="715962"/>
          </a:xfrm>
        </p:grpSpPr>
        <p:grpSp>
          <p:nvGrpSpPr>
            <p:cNvPr id="15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214438" y="200253"/>
              <a:ext cx="750093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6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pic>
        <p:nvPicPr>
          <p:cNvPr id="19" name="Picture 2" descr="C:\Users\nikiforova\Downloads\Абилимпикс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80" y="53349"/>
            <a:ext cx="662979" cy="6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Абилимпикс\2022\Фото\Москва\В Москву\Ивановская область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4" y="950715"/>
            <a:ext cx="2631164" cy="17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Абилимпикс\2022\Фото\Москва\В Москву\Ивановская область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81" y="950715"/>
            <a:ext cx="2676524" cy="178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Абилимпикс\2022\Фото\для новости абилимпикс\GERT367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10" y="981752"/>
            <a:ext cx="2629685" cy="17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800" y="2760861"/>
            <a:ext cx="54178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Абилимпикс</a:t>
            </a:r>
            <a:r>
              <a:rPr lang="ru-RU" b="1" dirty="0">
                <a:solidFill>
                  <a:srgbClr val="C00000"/>
                </a:solidFill>
              </a:rPr>
              <a:t>» </a:t>
            </a:r>
            <a:r>
              <a:rPr lang="ru-RU" b="1" dirty="0"/>
              <a:t>- система конкурсов профессионального мастерства среди людей </a:t>
            </a:r>
            <a:r>
              <a:rPr lang="en-US" b="1" dirty="0" smtClean="0"/>
              <a:t>                        </a:t>
            </a:r>
            <a:r>
              <a:rPr lang="ru-RU" b="1" dirty="0" smtClean="0"/>
              <a:t>с </a:t>
            </a:r>
            <a:r>
              <a:rPr lang="ru-RU" b="1" dirty="0"/>
              <a:t>инвалидностью и </a:t>
            </a:r>
            <a:r>
              <a:rPr lang="ru-RU" b="1" dirty="0" smtClean="0"/>
              <a:t>ОВЗ. </a:t>
            </a:r>
            <a:endParaRPr lang="en-US" b="1" dirty="0" smtClean="0"/>
          </a:p>
          <a:p>
            <a:endParaRPr lang="ru-RU" b="1" dirty="0" smtClean="0"/>
          </a:p>
          <a:p>
            <a:r>
              <a:rPr lang="ru-RU" b="1" dirty="0">
                <a:solidFill>
                  <a:srgbClr val="C00000"/>
                </a:solidFill>
              </a:rPr>
              <a:t>Основными задачами движения </a:t>
            </a:r>
            <a:r>
              <a:rPr lang="ru-RU" b="1" dirty="0" smtClean="0">
                <a:solidFill>
                  <a:srgbClr val="C00000"/>
                </a:solidFill>
              </a:rPr>
              <a:t>явля</a:t>
            </a:r>
            <a:r>
              <a:rPr lang="ru-RU" b="1" dirty="0">
                <a:solidFill>
                  <a:srgbClr val="C00000"/>
                </a:solidFill>
              </a:rPr>
              <a:t>ю</a:t>
            </a:r>
            <a:r>
              <a:rPr lang="ru-RU" b="1" dirty="0" smtClean="0">
                <a:solidFill>
                  <a:srgbClr val="C00000"/>
                </a:solidFill>
              </a:rPr>
              <a:t>тся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содействие </a:t>
            </a:r>
            <a:r>
              <a:rPr lang="ru-RU" b="1" dirty="0"/>
              <a:t>трудоустройству </a:t>
            </a:r>
            <a:r>
              <a:rPr lang="ru-RU" b="1" dirty="0" smtClean="0"/>
              <a:t>выпускников</a:t>
            </a:r>
            <a:r>
              <a:rPr lang="en-US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вовлечение </a:t>
            </a:r>
            <a:r>
              <a:rPr lang="ru-RU" b="1" dirty="0"/>
              <a:t>работодателей в процесс инклюзивного профессионального </a:t>
            </a:r>
            <a:r>
              <a:rPr lang="ru-RU" b="1" dirty="0" smtClean="0"/>
              <a:t>образования</a:t>
            </a:r>
            <a:r>
              <a:rPr lang="en-US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повышение </a:t>
            </a:r>
            <a:r>
              <a:rPr lang="ru-RU" b="1" dirty="0"/>
              <a:t>мотивации людей с </a:t>
            </a:r>
            <a:r>
              <a:rPr lang="ru-RU" b="1" dirty="0" smtClean="0"/>
              <a:t>инвалидностью к </a:t>
            </a:r>
            <a:r>
              <a:rPr lang="ru-RU" b="1" dirty="0"/>
              <a:t>развитию профессионального мастерства</a:t>
            </a:r>
            <a:r>
              <a:rPr lang="ru-RU" b="1" dirty="0" smtClean="0"/>
              <a:t>.</a:t>
            </a:r>
            <a:endParaRPr lang="en-US" b="1" dirty="0" smtClean="0"/>
          </a:p>
          <a:p>
            <a:pPr marL="285750" indent="-285750">
              <a:buFontTx/>
              <a:buChar char="-"/>
            </a:pPr>
            <a:endParaRPr lang="ru-RU" b="1" dirty="0"/>
          </a:p>
          <a:p>
            <a:r>
              <a:rPr lang="ru-RU" b="1" dirty="0"/>
              <a:t>Региональным Центром развития  движения «</a:t>
            </a:r>
            <a:r>
              <a:rPr lang="ru-RU" b="1" dirty="0" err="1"/>
              <a:t>Абилимпикс</a:t>
            </a:r>
            <a:r>
              <a:rPr lang="ru-RU" b="1" dirty="0"/>
              <a:t>» </a:t>
            </a:r>
            <a:r>
              <a:rPr lang="ru-RU" b="1" dirty="0" smtClean="0"/>
              <a:t>определено </a:t>
            </a:r>
            <a:r>
              <a:rPr lang="ru-RU" b="1" dirty="0" smtClean="0">
                <a:solidFill>
                  <a:srgbClr val="C00000"/>
                </a:solidFill>
              </a:rPr>
              <a:t>ОГБПОУ «Ивановский </a:t>
            </a:r>
            <a:r>
              <a:rPr lang="ru-RU" b="1" dirty="0">
                <a:solidFill>
                  <a:srgbClr val="C00000"/>
                </a:solidFill>
              </a:rPr>
              <a:t>промышленно-экономический колледж». </a:t>
            </a:r>
          </a:p>
        </p:txBody>
      </p:sp>
      <p:pic>
        <p:nvPicPr>
          <p:cNvPr id="22" name="Picture 2" descr="Колледж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870" y="5109620"/>
            <a:ext cx="2668367" cy="16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Абилимпикс\2022\Фото\IMG_20221030_194545_71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13" y="2841738"/>
            <a:ext cx="2629083" cy="19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2F7D10-48B6-1536-41C6-07BF9E8E3E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0FE79A-7A46-8898-3064-D5F5A0D77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3EF1D88-9439-E916-9245-B274C7E70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5400000">
            <a:off x="-428901" y="4256545"/>
            <a:ext cx="1640467" cy="78266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14484" y="101972"/>
            <a:ext cx="8429625" cy="715962"/>
            <a:chOff x="285750" y="71438"/>
            <a:chExt cx="8429625" cy="715962"/>
          </a:xfrm>
        </p:grpSpPr>
        <p:grpSp>
          <p:nvGrpSpPr>
            <p:cNvPr id="15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214438" y="200253"/>
              <a:ext cx="750093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6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pic>
        <p:nvPicPr>
          <p:cNvPr id="19" name="Picture 2" descr="C:\Users\nikiforova\Downloads\Абилимпикс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80" y="53349"/>
            <a:ext cx="662979" cy="6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352632791"/>
              </p:ext>
            </p:extLst>
          </p:nvPr>
        </p:nvGraphicFramePr>
        <p:xfrm>
          <a:off x="178522" y="922867"/>
          <a:ext cx="4952278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961831034"/>
              </p:ext>
            </p:extLst>
          </p:nvPr>
        </p:nvGraphicFramePr>
        <p:xfrm>
          <a:off x="4148667" y="3581400"/>
          <a:ext cx="5020733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3074" name="Picture 2" descr="F:\Абилимпикс\2018\Фото\открытие+экскурсии\Gertye_Abilympics25-09-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6" y="3929244"/>
            <a:ext cx="3292544" cy="21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Абилимпикс\2018\Фото\открытие+экскурсии\Gertye_Abilympics25-09-13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53" y="1094098"/>
            <a:ext cx="3375352" cy="22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2F7D10-48B6-1536-41C6-07BF9E8E3E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0FE79A-7A46-8898-3064-D5F5A0D77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3EF1D88-9439-E916-9245-B274C7E70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5400000">
            <a:off x="-428901" y="4256545"/>
            <a:ext cx="1640467" cy="78266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14484" y="101972"/>
            <a:ext cx="8429625" cy="715962"/>
            <a:chOff x="285750" y="71438"/>
            <a:chExt cx="8429625" cy="715962"/>
          </a:xfrm>
        </p:grpSpPr>
        <p:grpSp>
          <p:nvGrpSpPr>
            <p:cNvPr id="15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214438" y="200253"/>
              <a:ext cx="750093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6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pic>
        <p:nvPicPr>
          <p:cNvPr id="19" name="Picture 2" descr="C:\Users\nikiforova\Downloads\Абилимпикс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80" y="53349"/>
            <a:ext cx="662979" cy="6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6AE883D-03A2-4F92-A572-789093D526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7925" y="4809721"/>
            <a:ext cx="2590838" cy="18255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FD01A20-C195-47CA-8D83-E5203CF2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1014" y="4809721"/>
            <a:ext cx="2577458" cy="18255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221A355-1FD5-49A5-B917-9118A2F269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7001" y="4814492"/>
            <a:ext cx="2577458" cy="18208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F:\Абилимпикс\2022\Фото\Вручение сертификатов\Ивановская область_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6" y="905934"/>
            <a:ext cx="4898947" cy="367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D845219B-5607-4C90-9003-92AA7D60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01" y="2385041"/>
            <a:ext cx="2032780" cy="11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2F7D10-48B6-1536-41C6-07BF9E8E3E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0FE79A-7A46-8898-3064-D5F5A0D77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3EF1D88-9439-E916-9245-B274C7E70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5400000">
            <a:off x="-428901" y="4256545"/>
            <a:ext cx="1640467" cy="78266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14484" y="101972"/>
            <a:ext cx="8429625" cy="715962"/>
            <a:chOff x="285750" y="71438"/>
            <a:chExt cx="8429625" cy="715962"/>
          </a:xfrm>
        </p:grpSpPr>
        <p:grpSp>
          <p:nvGrpSpPr>
            <p:cNvPr id="15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214438" y="200253"/>
              <a:ext cx="750093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6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pic>
        <p:nvPicPr>
          <p:cNvPr id="19" name="Picture 2" descr="C:\Users\nikiforova\Downloads\Абилимпикс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80" y="53349"/>
            <a:ext cx="662979" cy="6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3"/>
          <p:cNvSpPr/>
          <p:nvPr/>
        </p:nvSpPr>
        <p:spPr>
          <a:xfrm>
            <a:off x="1043171" y="2161065"/>
            <a:ext cx="8047487" cy="647599"/>
          </a:xfrm>
          <a:custGeom>
            <a:avLst/>
            <a:gdLst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4032448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194960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485517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8150"/>
              <a:gd name="connsiteX1" fmla="*/ 4032448 w 4032448"/>
              <a:gd name="connsiteY1" fmla="*/ 0 h 728150"/>
              <a:gd name="connsiteX2" fmla="*/ 3677908 w 4032448"/>
              <a:gd name="connsiteY2" fmla="*/ 728150 h 728150"/>
              <a:gd name="connsiteX3" fmla="*/ 0 w 4032448"/>
              <a:gd name="connsiteY3" fmla="*/ 720080 h 728150"/>
              <a:gd name="connsiteX4" fmla="*/ 0 w 4032448"/>
              <a:gd name="connsiteY4" fmla="*/ 0 h 728150"/>
              <a:gd name="connsiteX0" fmla="*/ 0 w 4032448"/>
              <a:gd name="connsiteY0" fmla="*/ 0 h 736220"/>
              <a:gd name="connsiteX1" fmla="*/ 4032448 w 4032448"/>
              <a:gd name="connsiteY1" fmla="*/ 0 h 736220"/>
              <a:gd name="connsiteX2" fmla="*/ 3682489 w 4032448"/>
              <a:gd name="connsiteY2" fmla="*/ 736220 h 736220"/>
              <a:gd name="connsiteX3" fmla="*/ 0 w 4032448"/>
              <a:gd name="connsiteY3" fmla="*/ 720080 h 736220"/>
              <a:gd name="connsiteX4" fmla="*/ 0 w 4032448"/>
              <a:gd name="connsiteY4" fmla="*/ 0 h 7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48" h="736220">
                <a:moveTo>
                  <a:pt x="0" y="0"/>
                </a:moveTo>
                <a:lnTo>
                  <a:pt x="4032448" y="0"/>
                </a:lnTo>
                <a:lnTo>
                  <a:pt x="3682489" y="73622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solidFill>
            <a:srgbClr val="E5F2E2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B3B1A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 err="1">
                <a:solidFill>
                  <a:srgbClr val="0B3B1A"/>
                </a:solidFill>
                <a:latin typeface="Arial" pitchFamily="34" charset="0"/>
                <a:cs typeface="Arial" pitchFamily="34" charset="0"/>
              </a:rPr>
              <a:t>Бисероплетение</a:t>
            </a:r>
            <a:endParaRPr lang="ru-RU" sz="3200" b="1" dirty="0">
              <a:solidFill>
                <a:srgbClr val="0B3B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3"/>
          <p:cNvSpPr/>
          <p:nvPr/>
        </p:nvSpPr>
        <p:spPr>
          <a:xfrm>
            <a:off x="1043170" y="3090332"/>
            <a:ext cx="8047488" cy="677330"/>
          </a:xfrm>
          <a:custGeom>
            <a:avLst/>
            <a:gdLst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4032448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194960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485517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499259 w 4032448"/>
              <a:gd name="connsiteY2" fmla="*/ 71201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691650 w 4032448"/>
              <a:gd name="connsiteY2" fmla="*/ 712010 h 720080"/>
              <a:gd name="connsiteX3" fmla="*/ 0 w 4032448"/>
              <a:gd name="connsiteY3" fmla="*/ 720080 h 720080"/>
              <a:gd name="connsiteX4" fmla="*/ 0 w 403244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48" h="720080">
                <a:moveTo>
                  <a:pt x="0" y="0"/>
                </a:moveTo>
                <a:lnTo>
                  <a:pt x="4032448" y="0"/>
                </a:lnTo>
                <a:lnTo>
                  <a:pt x="3691650" y="71201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solidFill>
            <a:srgbClr val="E5F2E2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B3B1A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>
                <a:solidFill>
                  <a:srgbClr val="0B3B1A"/>
                </a:solidFill>
                <a:latin typeface="Arial" pitchFamily="34" charset="0"/>
                <a:cs typeface="Arial" pitchFamily="34" charset="0"/>
              </a:rPr>
              <a:t>Вязание крючком</a:t>
            </a:r>
            <a:endParaRPr lang="ru-RU" sz="3200" b="1" dirty="0" smtClean="0">
              <a:solidFill>
                <a:srgbClr val="0B3B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3"/>
          <p:cNvSpPr/>
          <p:nvPr/>
        </p:nvSpPr>
        <p:spPr>
          <a:xfrm>
            <a:off x="1043172" y="3999169"/>
            <a:ext cx="8047488" cy="733938"/>
          </a:xfrm>
          <a:custGeom>
            <a:avLst/>
            <a:gdLst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4032448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194960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485517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700812 w 4032448"/>
              <a:gd name="connsiteY2" fmla="*/ 712010 h 720080"/>
              <a:gd name="connsiteX3" fmla="*/ 0 w 4032448"/>
              <a:gd name="connsiteY3" fmla="*/ 720080 h 720080"/>
              <a:gd name="connsiteX4" fmla="*/ 0 w 403244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48" h="720080">
                <a:moveTo>
                  <a:pt x="0" y="0"/>
                </a:moveTo>
                <a:lnTo>
                  <a:pt x="4032448" y="0"/>
                </a:lnTo>
                <a:lnTo>
                  <a:pt x="3700812" y="71201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solidFill>
            <a:srgbClr val="E5F2E2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B3B1A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>
                <a:solidFill>
                  <a:srgbClr val="0B3B1A"/>
                </a:solidFill>
                <a:latin typeface="Arial" pitchFamily="34" charset="0"/>
                <a:cs typeface="Arial" pitchFamily="34" charset="0"/>
              </a:rPr>
              <a:t>Портной</a:t>
            </a:r>
            <a:endParaRPr lang="ru-RU" sz="3200" b="1" dirty="0" smtClean="0">
              <a:solidFill>
                <a:srgbClr val="0B3B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3"/>
          <p:cNvSpPr/>
          <p:nvPr/>
        </p:nvSpPr>
        <p:spPr>
          <a:xfrm>
            <a:off x="1043170" y="4953000"/>
            <a:ext cx="8047487" cy="674700"/>
          </a:xfrm>
          <a:custGeom>
            <a:avLst/>
            <a:gdLst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4032448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194960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485517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691650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705392 w 4032448"/>
              <a:gd name="connsiteY2" fmla="*/ 712009 h 720080"/>
              <a:gd name="connsiteX3" fmla="*/ 0 w 4032448"/>
              <a:gd name="connsiteY3" fmla="*/ 720080 h 720080"/>
              <a:gd name="connsiteX4" fmla="*/ 0 w 403244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48" h="720080">
                <a:moveTo>
                  <a:pt x="0" y="0"/>
                </a:moveTo>
                <a:lnTo>
                  <a:pt x="4032448" y="0"/>
                </a:lnTo>
                <a:lnTo>
                  <a:pt x="3705392" y="712009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solidFill>
            <a:srgbClr val="E5F2E2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B3B1A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>
                <a:solidFill>
                  <a:srgbClr val="0B3B1A"/>
                </a:solidFill>
                <a:latin typeface="Arial" pitchFamily="34" charset="0"/>
                <a:cs typeface="Arial" pitchFamily="34" charset="0"/>
              </a:rPr>
              <a:t>Робототехника</a:t>
            </a:r>
            <a:endParaRPr lang="ru-RU" sz="3200" b="1" dirty="0" smtClean="0">
              <a:solidFill>
                <a:srgbClr val="0B3B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3"/>
          <p:cNvSpPr/>
          <p:nvPr/>
        </p:nvSpPr>
        <p:spPr>
          <a:xfrm>
            <a:off x="1043171" y="5833533"/>
            <a:ext cx="8047488" cy="712936"/>
          </a:xfrm>
          <a:custGeom>
            <a:avLst/>
            <a:gdLst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4032448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194960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0080"/>
              <a:gd name="connsiteX1" fmla="*/ 4032448 w 4032448"/>
              <a:gd name="connsiteY1" fmla="*/ 0 h 720080"/>
              <a:gd name="connsiteX2" fmla="*/ 3485517 w 4032448"/>
              <a:gd name="connsiteY2" fmla="*/ 720080 h 720080"/>
              <a:gd name="connsiteX3" fmla="*/ 0 w 4032448"/>
              <a:gd name="connsiteY3" fmla="*/ 720080 h 720080"/>
              <a:gd name="connsiteX4" fmla="*/ 0 w 4032448"/>
              <a:gd name="connsiteY4" fmla="*/ 0 h 720080"/>
              <a:gd name="connsiteX0" fmla="*/ 0 w 4032448"/>
              <a:gd name="connsiteY0" fmla="*/ 0 h 728151"/>
              <a:gd name="connsiteX1" fmla="*/ 4032448 w 4032448"/>
              <a:gd name="connsiteY1" fmla="*/ 0 h 728151"/>
              <a:gd name="connsiteX2" fmla="*/ 3732876 w 4032448"/>
              <a:gd name="connsiteY2" fmla="*/ 728151 h 728151"/>
              <a:gd name="connsiteX3" fmla="*/ 0 w 4032448"/>
              <a:gd name="connsiteY3" fmla="*/ 720080 h 728151"/>
              <a:gd name="connsiteX4" fmla="*/ 0 w 4032448"/>
              <a:gd name="connsiteY4" fmla="*/ 0 h 72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48" h="728151">
                <a:moveTo>
                  <a:pt x="0" y="0"/>
                </a:moveTo>
                <a:lnTo>
                  <a:pt x="4032448" y="0"/>
                </a:lnTo>
                <a:lnTo>
                  <a:pt x="3732876" y="728151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solidFill>
            <a:srgbClr val="E5F2E2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B3B1A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>
                <a:solidFill>
                  <a:srgbClr val="0B3B1A"/>
                </a:solidFill>
                <a:latin typeface="Arial" pitchFamily="34" charset="0"/>
                <a:cs typeface="Arial" pitchFamily="34" charset="0"/>
              </a:rPr>
              <a:t>Жестовое искусство</a:t>
            </a:r>
            <a:endParaRPr lang="ru-RU" sz="3200" b="1" dirty="0" smtClean="0">
              <a:solidFill>
                <a:srgbClr val="0B3B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172" y="1083733"/>
            <a:ext cx="8047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Седьмой региональный чемпионат </a:t>
            </a:r>
            <a:r>
              <a:rPr lang="ru-RU" b="1" dirty="0"/>
              <a:t>по профессиональному мастерству среди инвалидов и лиц с ограниченными возможностями здоровья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Абилимпикс</a:t>
            </a:r>
            <a:r>
              <a:rPr lang="ru-RU" b="1" dirty="0">
                <a:solidFill>
                  <a:srgbClr val="C00000"/>
                </a:solidFill>
              </a:rPr>
              <a:t>» </a:t>
            </a:r>
            <a:r>
              <a:rPr lang="ru-RU" b="1" dirty="0"/>
              <a:t>пройдет в Ивановской области </a:t>
            </a:r>
            <a:r>
              <a:rPr lang="ru-RU" b="1" dirty="0" smtClean="0"/>
              <a:t>пройдет </a:t>
            </a:r>
            <a:r>
              <a:rPr lang="ru-RU" b="1" dirty="0" smtClean="0">
                <a:solidFill>
                  <a:srgbClr val="C00000"/>
                </a:solidFill>
              </a:rPr>
              <a:t>в мае 2023 года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2F7D10-48B6-1536-41C6-07BF9E8E3E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0FE79A-7A46-8898-3064-D5F5A0D77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63824CF-4131-479F-8B1D-D27DF11B5D81}"/>
              </a:ext>
            </a:extLst>
          </p:cNvPr>
          <p:cNvSpPr txBox="1">
            <a:spLocks/>
          </p:cNvSpPr>
          <p:nvPr/>
        </p:nvSpPr>
        <p:spPr>
          <a:xfrm>
            <a:off x="804834" y="2371362"/>
            <a:ext cx="8213880" cy="1377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700" b="1" dirty="0">
              <a:solidFill>
                <a:srgbClr val="23419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4800" b="1" i="1" dirty="0" smtClean="0">
                <a:solidFill>
                  <a:srgbClr val="23419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rgbClr val="23419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3EF1D88-9439-E916-9245-B274C7E70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5400000">
            <a:off x="-428901" y="4256545"/>
            <a:ext cx="1640467" cy="78266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14484" y="101972"/>
            <a:ext cx="8429625" cy="715962"/>
            <a:chOff x="285750" y="71438"/>
            <a:chExt cx="8429625" cy="715962"/>
          </a:xfrm>
        </p:grpSpPr>
        <p:grpSp>
          <p:nvGrpSpPr>
            <p:cNvPr id="15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214438" y="200253"/>
              <a:ext cx="750093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6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pic>
        <p:nvPicPr>
          <p:cNvPr id="19" name="Picture 2" descr="C:\Users\nikiforova\Downloads\Абилимпикс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80" y="53349"/>
            <a:ext cx="662979" cy="6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10703</TotalTime>
  <Words>147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Александра Михайловна Горячева</cp:lastModifiedBy>
  <cp:revision>373</cp:revision>
  <cp:lastPrinted>2022-06-09T06:32:52Z</cp:lastPrinted>
  <dcterms:created xsi:type="dcterms:W3CDTF">2021-05-13T13:12:37Z</dcterms:created>
  <dcterms:modified xsi:type="dcterms:W3CDTF">2023-01-11T13:31:14Z</dcterms:modified>
</cp:coreProperties>
</file>